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9" r:id="rId3"/>
    <p:sldId id="261" r:id="rId4"/>
    <p:sldId id="262" r:id="rId5"/>
    <p:sldId id="258" r:id="rId6"/>
    <p:sldId id="263" r:id="rId7"/>
    <p:sldId id="266" r:id="rId8"/>
    <p:sldId id="264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5F8"/>
    <a:srgbClr val="65EB3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B5538-EA4E-4559-9546-131D77E4B2CC}" v="326" dt="2020-05-10T08:02:09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680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5944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8646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4564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6031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30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4660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8826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722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2809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bs-Cyrl-B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76615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8341881-41AE-4D18-9DE8-D26403A8E833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792B07-EC33-4459-B848-E66DDA90985B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6632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453187"/>
            <a:ext cx="6912768" cy="125501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Писање и читање бројева девете и десете десетице</a:t>
            </a:r>
            <a:endParaRPr lang="bs-Cyrl-BA" sz="4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808" y="290751"/>
            <a:ext cx="2094384" cy="896176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Математика </a:t>
            </a:r>
          </a:p>
          <a:p>
            <a:pPr algn="ctr"/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разред</a:t>
            </a:r>
            <a:endParaRPr lang="bs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86556"/>
            <a:ext cx="5904656" cy="25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8237" y="195486"/>
            <a:ext cx="6048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ПОНОВИМО!</a:t>
            </a:r>
            <a:endParaRPr lang="bs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0165" y="3831890"/>
            <a:ext cx="367240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58080"/>
              </p:ext>
            </p:extLst>
          </p:nvPr>
        </p:nvGraphicFramePr>
        <p:xfrm>
          <a:off x="1705058" y="926132"/>
          <a:ext cx="6096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r-Latn-B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13" y="823020"/>
            <a:ext cx="79864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97" y="699542"/>
            <a:ext cx="7704856" cy="1435252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504154"/>
            <a:ext cx="7742549" cy="7200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Cyrl-RS" dirty="0"/>
              <a:t>  </a:t>
            </a:r>
          </a:p>
          <a:p>
            <a:pPr algn="l"/>
            <a:r>
              <a:rPr lang="sr-Cyrl-RS" sz="280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           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147" y="371195"/>
            <a:ext cx="724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БРОЈЕВИ ДЕВЕТЕ ДЕСЕТИЦЕ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42" y="3862222"/>
            <a:ext cx="828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6D82F2-8B5B-4145-9DD9-EAF5BA6A7E0E}"/>
              </a:ext>
            </a:extLst>
          </p:cNvPr>
          <p:cNvCxnSpPr>
            <a:cxnSpLocks/>
          </p:cNvCxnSpPr>
          <p:nvPr/>
        </p:nvCxnSpPr>
        <p:spPr>
          <a:xfrm>
            <a:off x="499997" y="1995686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76275BB-BB49-44A7-87EE-A033FBA61B2C}"/>
              </a:ext>
            </a:extLst>
          </p:cNvPr>
          <p:cNvCxnSpPr/>
          <p:nvPr/>
        </p:nvCxnSpPr>
        <p:spPr>
          <a:xfrm>
            <a:off x="939147" y="1806857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9D7FC869-8F8F-4919-A537-DFB5DCB34291}"/>
              </a:ext>
            </a:extLst>
          </p:cNvPr>
          <p:cNvCxnSpPr/>
          <p:nvPr/>
        </p:nvCxnSpPr>
        <p:spPr>
          <a:xfrm>
            <a:off x="7190538" y="1772231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1DD19606-4604-40F8-8BD4-D868A224D6F6}"/>
              </a:ext>
            </a:extLst>
          </p:cNvPr>
          <p:cNvCxnSpPr/>
          <p:nvPr/>
        </p:nvCxnSpPr>
        <p:spPr>
          <a:xfrm>
            <a:off x="7950723" y="1760508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D74B3BBC-B818-4870-A62C-4C7B316968D0}"/>
              </a:ext>
            </a:extLst>
          </p:cNvPr>
          <p:cNvCxnSpPr/>
          <p:nvPr/>
        </p:nvCxnSpPr>
        <p:spPr>
          <a:xfrm>
            <a:off x="4915828" y="1760511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DCA08C40-020C-4BD3-B4AC-675CDB186877}"/>
              </a:ext>
            </a:extLst>
          </p:cNvPr>
          <p:cNvCxnSpPr/>
          <p:nvPr/>
        </p:nvCxnSpPr>
        <p:spPr>
          <a:xfrm>
            <a:off x="5714374" y="1760510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035BA261-FD70-40DE-BA55-88B8E19A2C7F}"/>
              </a:ext>
            </a:extLst>
          </p:cNvPr>
          <p:cNvCxnSpPr/>
          <p:nvPr/>
        </p:nvCxnSpPr>
        <p:spPr>
          <a:xfrm>
            <a:off x="6434454" y="1760509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9267713-6E9D-4369-A329-4A66DC0C1E6B}"/>
              </a:ext>
            </a:extLst>
          </p:cNvPr>
          <p:cNvCxnSpPr/>
          <p:nvPr/>
        </p:nvCxnSpPr>
        <p:spPr>
          <a:xfrm>
            <a:off x="3362140" y="1766746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1399E752-281C-4AE2-8B81-585D95AC6C7D}"/>
              </a:ext>
            </a:extLst>
          </p:cNvPr>
          <p:cNvCxnSpPr/>
          <p:nvPr/>
        </p:nvCxnSpPr>
        <p:spPr>
          <a:xfrm>
            <a:off x="4123740" y="1772230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B6E7EA1-FE9C-4BF4-9504-E6B69591B768}"/>
              </a:ext>
            </a:extLst>
          </p:cNvPr>
          <p:cNvCxnSpPr/>
          <p:nvPr/>
        </p:nvCxnSpPr>
        <p:spPr>
          <a:xfrm>
            <a:off x="1681926" y="1791319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88B1DA8F-0B5D-45F2-B681-08A8B3AFD611}"/>
              </a:ext>
            </a:extLst>
          </p:cNvPr>
          <p:cNvCxnSpPr/>
          <p:nvPr/>
        </p:nvCxnSpPr>
        <p:spPr>
          <a:xfrm>
            <a:off x="2546022" y="1760508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520" y="4227934"/>
            <a:ext cx="2315364" cy="504056"/>
          </a:xfrm>
          <a:prstGeom prst="rect">
            <a:avLst/>
          </a:prstGeom>
          <a:solidFill>
            <a:srgbClr val="20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осамдесет један</a:t>
            </a:r>
            <a:endParaRPr lang="bs-Cyrl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4227934"/>
            <a:ext cx="2664296" cy="504056"/>
          </a:xfrm>
          <a:prstGeom prst="rect">
            <a:avLst/>
          </a:prstGeom>
          <a:solidFill>
            <a:srgbClr val="20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осамдесет четири</a:t>
            </a:r>
            <a:endParaRPr lang="bs-Cyrl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56176" y="4227934"/>
            <a:ext cx="2376264" cy="504056"/>
          </a:xfrm>
          <a:prstGeom prst="rect">
            <a:avLst/>
          </a:prstGeom>
          <a:solidFill>
            <a:srgbClr val="20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осамдесет шест</a:t>
            </a:r>
            <a:endParaRPr lang="bs-Cyrl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245" y="2284109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81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1886" y="2293865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982" y="2289511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3389" y="2294593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3908" y="2284108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0858" y="2283531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4334" y="2276709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74414" y="2297831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0498" y="2293865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89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86582" y="2293865"/>
            <a:ext cx="720080" cy="41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cxnSpLocks/>
            <a:stCxn id="5" idx="2"/>
          </p:cNvCxnSpPr>
          <p:nvPr/>
        </p:nvCxnSpPr>
        <p:spPr>
          <a:xfrm>
            <a:off x="937285" y="2703242"/>
            <a:ext cx="384601" cy="13349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8" idx="2"/>
          </p:cNvCxnSpPr>
          <p:nvPr/>
        </p:nvCxnSpPr>
        <p:spPr>
          <a:xfrm>
            <a:off x="3353429" y="2713726"/>
            <a:ext cx="1043855" cy="13763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30" idx="2"/>
          </p:cNvCxnSpPr>
          <p:nvPr/>
        </p:nvCxnSpPr>
        <p:spPr>
          <a:xfrm>
            <a:off x="4890898" y="2702664"/>
            <a:ext cx="2345398" cy="1453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8" grpId="0" animBg="1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97" y="699542"/>
            <a:ext cx="7704856" cy="1435252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504154"/>
            <a:ext cx="8352928" cy="7200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Cyrl-RS" dirty="0"/>
              <a:t>  </a:t>
            </a:r>
          </a:p>
          <a:p>
            <a:pPr algn="l"/>
            <a:r>
              <a:rPr lang="sr-Cyrl-RS" sz="2800" b="1" dirty="0">
                <a:latin typeface="Arial" pitchFamily="34" charset="0"/>
                <a:cs typeface="Arial" pitchFamily="34" charset="0"/>
              </a:rPr>
              <a:t>    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825" y="433521"/>
            <a:ext cx="572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БРОЈЕВИ ДЕСЕТЕ ДЕСЕТИЦЕ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210" y="3362761"/>
            <a:ext cx="393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С = 10 Д = 100Ј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6D82F2-8B5B-4145-9DD9-EAF5BA6A7E0E}"/>
              </a:ext>
            </a:extLst>
          </p:cNvPr>
          <p:cNvCxnSpPr>
            <a:cxnSpLocks/>
          </p:cNvCxnSpPr>
          <p:nvPr/>
        </p:nvCxnSpPr>
        <p:spPr>
          <a:xfrm>
            <a:off x="360925" y="2067694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76275BB-BB49-44A7-87EE-A033FBA61B2C}"/>
              </a:ext>
            </a:extLst>
          </p:cNvPr>
          <p:cNvCxnSpPr/>
          <p:nvPr/>
        </p:nvCxnSpPr>
        <p:spPr>
          <a:xfrm>
            <a:off x="897174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9D7FC869-8F8F-4919-A537-DFB5DCB34291}"/>
              </a:ext>
            </a:extLst>
          </p:cNvPr>
          <p:cNvCxnSpPr/>
          <p:nvPr/>
        </p:nvCxnSpPr>
        <p:spPr>
          <a:xfrm>
            <a:off x="7159020" y="1812923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1DD19606-4604-40F8-8BD4-D868A224D6F6}"/>
              </a:ext>
            </a:extLst>
          </p:cNvPr>
          <p:cNvCxnSpPr/>
          <p:nvPr/>
        </p:nvCxnSpPr>
        <p:spPr>
          <a:xfrm>
            <a:off x="7961356" y="182314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D74B3BBC-B818-4870-A62C-4C7B316968D0}"/>
              </a:ext>
            </a:extLst>
          </p:cNvPr>
          <p:cNvCxnSpPr/>
          <p:nvPr/>
        </p:nvCxnSpPr>
        <p:spPr>
          <a:xfrm>
            <a:off x="4921698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DCA08C40-020C-4BD3-B4AC-675CDB186877}"/>
              </a:ext>
            </a:extLst>
          </p:cNvPr>
          <p:cNvCxnSpPr/>
          <p:nvPr/>
        </p:nvCxnSpPr>
        <p:spPr>
          <a:xfrm>
            <a:off x="5709497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035BA261-FD70-40DE-BA55-88B8E19A2C7F}"/>
              </a:ext>
            </a:extLst>
          </p:cNvPr>
          <p:cNvCxnSpPr/>
          <p:nvPr/>
        </p:nvCxnSpPr>
        <p:spPr>
          <a:xfrm>
            <a:off x="6429577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9267713-6E9D-4369-A329-4A66DC0C1E6B}"/>
              </a:ext>
            </a:extLst>
          </p:cNvPr>
          <p:cNvCxnSpPr/>
          <p:nvPr/>
        </p:nvCxnSpPr>
        <p:spPr>
          <a:xfrm>
            <a:off x="3337597" y="182314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1399E752-281C-4AE2-8B81-585D95AC6C7D}"/>
              </a:ext>
            </a:extLst>
          </p:cNvPr>
          <p:cNvCxnSpPr/>
          <p:nvPr/>
        </p:nvCxnSpPr>
        <p:spPr>
          <a:xfrm>
            <a:off x="4130198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B6E7EA1-FE9C-4BF4-9504-E6B69591B768}"/>
              </a:ext>
            </a:extLst>
          </p:cNvPr>
          <p:cNvCxnSpPr/>
          <p:nvPr/>
        </p:nvCxnSpPr>
        <p:spPr>
          <a:xfrm>
            <a:off x="1681926" y="1838754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88B1DA8F-0B5D-45F2-B681-08A8B3AFD611}"/>
              </a:ext>
            </a:extLst>
          </p:cNvPr>
          <p:cNvCxnSpPr/>
          <p:nvPr/>
        </p:nvCxnSpPr>
        <p:spPr>
          <a:xfrm>
            <a:off x="2546022" y="1823145"/>
            <a:ext cx="0" cy="457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72300" y="3258396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</a:t>
            </a:r>
            <a:endParaRPr lang="bs-Cyrl-BA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cxnSpLocks/>
            <a:stCxn id="31" idx="2"/>
          </p:cNvCxnSpPr>
          <p:nvPr/>
        </p:nvCxnSpPr>
        <p:spPr>
          <a:xfrm flipH="1">
            <a:off x="7668344" y="2687353"/>
            <a:ext cx="293012" cy="5710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10175"/>
              </p:ext>
            </p:extLst>
          </p:nvPr>
        </p:nvGraphicFramePr>
        <p:xfrm>
          <a:off x="5271183" y="3190246"/>
          <a:ext cx="11858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bs-Cyrl-BA" sz="24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bs-Cyrl-BA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Ј</a:t>
                      </a:r>
                      <a:endParaRPr lang="bs-Cyrl-BA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bs-Cyrl-B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bs-Cyrl-B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bs-Cyrl-B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3138" y="232246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7890" y="232246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1986" y="2319233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6738" y="232496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1490" y="2313675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7662" y="2330431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8185" y="2316482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5541" y="2308517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34984" y="2330431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42433" y="2327313"/>
            <a:ext cx="83784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22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2172"/>
            <a:ext cx="4355901" cy="3697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44" y="276873"/>
            <a:ext cx="2170584" cy="458936"/>
          </a:xfrm>
        </p:spPr>
        <p:txBody>
          <a:bodyPr>
            <a:normAutofit/>
          </a:bodyPr>
          <a:lstStyle/>
          <a:p>
            <a:r>
              <a:rPr lang="sr-Cyrl-RS" sz="2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Задатак 1.</a:t>
            </a:r>
            <a:endParaRPr lang="bs-Cyrl-BA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944" y="735809"/>
            <a:ext cx="8411208" cy="3755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Повежи стрелицом бројеве и ријечи: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83                       деведесет девет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100                       осамдесет шест 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99                       осамдесет три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86                       сто</a:t>
            </a:r>
          </a:p>
          <a:p>
            <a:pPr marL="0" indent="0">
              <a:buNone/>
            </a:pPr>
            <a:r>
              <a:rPr lang="sr-Cyrl-RS" sz="2400" b="1" u="sng" dirty="0">
                <a:latin typeface="Arial" pitchFamily="34" charset="0"/>
                <a:cs typeface="Arial" pitchFamily="34" charset="0"/>
              </a:rPr>
              <a:t>Задатак 2.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Напиши ријечима и цифрама дате бројеве.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94 ________________, осамдесет шест  ___</a:t>
            </a:r>
          </a:p>
          <a:p>
            <a:pPr marL="0" indent="0"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Cyrl-B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15616" y="1347614"/>
            <a:ext cx="1880247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87624" y="1779662"/>
            <a:ext cx="1808239" cy="8909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187624" y="1347614"/>
            <a:ext cx="180020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187624" y="1794526"/>
            <a:ext cx="1808239" cy="8192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7470" y="3723878"/>
            <a:ext cx="29698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деведесет четири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7523" y="3818167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7494"/>
            <a:ext cx="8507288" cy="4475957"/>
          </a:xfrm>
        </p:spPr>
        <p:txBody>
          <a:bodyPr/>
          <a:lstStyle/>
          <a:p>
            <a:pPr marL="0" indent="0">
              <a:buNone/>
            </a:pPr>
            <a:r>
              <a:rPr lang="sr-Cyrl-RS" sz="2400" b="1" u="sng" dirty="0">
                <a:latin typeface="Arial" pitchFamily="34" charset="0"/>
                <a:cs typeface="Arial" pitchFamily="34" charset="0"/>
              </a:rPr>
              <a:t>Задатак 3.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Упиши цифрама бројеве: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а) највећи број девете десетице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б) најмањи број десете десетице </a:t>
            </a:r>
          </a:p>
          <a:p>
            <a:pPr marL="0" indent="0"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400" b="1" u="sng" dirty="0">
                <a:latin typeface="Arial" pitchFamily="34" charset="0"/>
                <a:cs typeface="Arial" pitchFamily="34" charset="0"/>
              </a:rPr>
              <a:t>Задатак 4.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Упиши прве претходнике и прве сљедбенике бројева:</a:t>
            </a:r>
          </a:p>
          <a:p>
            <a:pPr marL="0" indent="0">
              <a:buNone/>
            </a:pPr>
            <a:endParaRPr lang="bs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7991" y="1150868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152763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13394"/>
              </p:ext>
            </p:extLst>
          </p:nvPr>
        </p:nvGraphicFramePr>
        <p:xfrm>
          <a:off x="1503705" y="3578231"/>
          <a:ext cx="18722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s-Cyrl-BA" dirty="0"/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bs-Cyrl-BA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Cyrl-BA" dirty="0"/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06808" y="3641187"/>
            <a:ext cx="6099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6848" y="3576262"/>
            <a:ext cx="648072" cy="43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65636"/>
              </p:ext>
            </p:extLst>
          </p:nvPr>
        </p:nvGraphicFramePr>
        <p:xfrm>
          <a:off x="4560979" y="3544027"/>
          <a:ext cx="1728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44">
                <a:tc>
                  <a:txBody>
                    <a:bodyPr/>
                    <a:lstStyle/>
                    <a:p>
                      <a:endParaRPr lang="bs-Cyrl-BA" dirty="0"/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bs-Cyrl-B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Cyrl-BA" dirty="0"/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60979" y="3576262"/>
            <a:ext cx="576064" cy="39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8031" y="3536424"/>
            <a:ext cx="648072" cy="481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0175"/>
          <a:stretch/>
        </p:blipFill>
        <p:spPr>
          <a:xfrm>
            <a:off x="5890804" y="447514"/>
            <a:ext cx="292915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771550"/>
            <a:ext cx="829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Заокружи број који не припада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деветој </a:t>
            </a:r>
            <a:r>
              <a:rPr lang="sr-Cyrl-BA" sz="2400">
                <a:latin typeface="Arial" panose="020B0604020202020204" pitchFamily="34" charset="0"/>
                <a:cs typeface="Arial" panose="020B0604020202020204" pitchFamily="34" charset="0"/>
              </a:rPr>
              <a:t>и десетој десетици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147814"/>
            <a:ext cx="399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Упиши број који недостаје.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6496" y="1635647"/>
            <a:ext cx="5112568" cy="10081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99,  82,  84,  91,  80,  96, 100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07904" y="1863720"/>
            <a:ext cx="576064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Rounded Rectangle 12"/>
          <p:cNvSpPr/>
          <p:nvPr/>
        </p:nvSpPr>
        <p:spPr>
          <a:xfrm>
            <a:off x="899592" y="3723878"/>
            <a:ext cx="5112568" cy="1008112"/>
          </a:xfrm>
          <a:prstGeom prst="roundRect">
            <a:avLst/>
          </a:prstGeom>
          <a:ln>
            <a:solidFill>
              <a:srgbClr val="20C5F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99, 98, ___, 96, 95, 94, 93, 93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393990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sr-Latn-B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6866"/>
          <a:stretch/>
        </p:blipFill>
        <p:spPr>
          <a:xfrm>
            <a:off x="6372200" y="843558"/>
            <a:ext cx="2538920" cy="39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526" y="32469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5.</a:t>
            </a:r>
            <a:endParaRPr lang="sr-Latn-BA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351" y="2700958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6.</a:t>
            </a:r>
            <a:endParaRPr lang="sr-Latn-BA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7584" y="2211710"/>
            <a:ext cx="7848871" cy="1152008"/>
            <a:chOff x="961840" y="2256444"/>
            <a:chExt cx="5824468" cy="1152008"/>
          </a:xfrm>
          <a:solidFill>
            <a:schemeClr val="bg1"/>
          </a:solidFill>
        </p:grpSpPr>
        <p:sp>
          <p:nvSpPr>
            <p:cNvPr id="14" name="Cloud 13"/>
            <p:cNvSpPr/>
            <p:nvPr/>
          </p:nvSpPr>
          <p:spPr>
            <a:xfrm>
              <a:off x="961840" y="2256444"/>
              <a:ext cx="1068710" cy="1080000"/>
            </a:xfrm>
            <a:prstGeom prst="cloud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226" tIns="248678" rIns="229226" bIns="248675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endParaRPr lang="sr-Latn-BA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loud 15"/>
            <p:cNvSpPr/>
            <p:nvPr/>
          </p:nvSpPr>
          <p:spPr>
            <a:xfrm>
              <a:off x="4542017" y="2256444"/>
              <a:ext cx="1068711" cy="960106"/>
            </a:xfrm>
            <a:prstGeom prst="cloud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66" tIns="149618" rIns="130166" bIns="14961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</a:t>
              </a:r>
              <a:endParaRPr lang="sr-Latn-BA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loud 16"/>
            <p:cNvSpPr/>
            <p:nvPr/>
          </p:nvSpPr>
          <p:spPr>
            <a:xfrm>
              <a:off x="2137420" y="2256444"/>
              <a:ext cx="1068710" cy="1080000"/>
            </a:xfrm>
            <a:prstGeom prst="cloud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226" tIns="248678" rIns="229226" bIns="248675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sr-Latn-BA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5730547" y="2256444"/>
              <a:ext cx="1055761" cy="1080000"/>
            </a:xfrm>
            <a:prstGeom prst="cloud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226" tIns="248678" rIns="229226" bIns="248675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sr-Latn-BA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loud 21"/>
            <p:cNvSpPr/>
            <p:nvPr/>
          </p:nvSpPr>
          <p:spPr>
            <a:xfrm>
              <a:off x="3313001" y="2328452"/>
              <a:ext cx="1122749" cy="1080000"/>
            </a:xfrm>
            <a:prstGeom prst="cloud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66" tIns="149618" rIns="130166" bIns="14961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  <a:endParaRPr lang="sr-Latn-BA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91" y="614510"/>
            <a:ext cx="8597216" cy="4154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2800" b="1" u="sng" dirty="0">
                <a:latin typeface="Arial" pitchFamily="34" charset="0"/>
                <a:cs typeface="Arial" pitchFamily="34" charset="0"/>
              </a:rPr>
              <a:t>Задатак 1.</a:t>
            </a:r>
          </a:p>
          <a:p>
            <a:pPr marL="0" indent="0">
              <a:buNone/>
            </a:pPr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Облачић са највећим бројем обој црвеном бојом, а са најмањим плавом бојом.</a:t>
            </a:r>
          </a:p>
          <a:p>
            <a:pPr marL="0" indent="0">
              <a:buNone/>
            </a:pPr>
            <a:endParaRPr lang="sr-Cyrl-R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sz="2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sz="2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800" b="1" u="sng" dirty="0">
                <a:latin typeface="Arial" pitchFamily="34" charset="0"/>
                <a:cs typeface="Arial" pitchFamily="34" charset="0"/>
              </a:rPr>
              <a:t>Задатак 2.</a:t>
            </a:r>
          </a:p>
          <a:p>
            <a:pPr marL="0" indent="0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Напиши све бројеве који се налазе између броја 82 и 96.</a:t>
            </a:r>
          </a:p>
          <a:p>
            <a:pPr marL="0" indent="0"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559" y="130009"/>
            <a:ext cx="3422881" cy="530944"/>
          </a:xfrm>
        </p:spPr>
        <p:txBody>
          <a:bodyPr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САМОСТАЛАН РАД</a:t>
            </a:r>
            <a:endParaRPr lang="bs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329</Words>
  <Application>Microsoft Office PowerPoint</Application>
  <PresentationFormat>On-screen Show (16:9)</PresentationFormat>
  <Paragraphs>172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Metropolitan</vt:lpstr>
      <vt:lpstr>Писање и читање бројева девете и десете десетице</vt:lpstr>
      <vt:lpstr>PowerPoint Presentation</vt:lpstr>
      <vt:lpstr>  </vt:lpstr>
      <vt:lpstr>  </vt:lpstr>
      <vt:lpstr>Задатак 1.</vt:lpstr>
      <vt:lpstr>PowerPoint Presentation</vt:lpstr>
      <vt:lpstr>PowerPoint Presentation</vt:lpstr>
      <vt:lpstr>САМОСТАЛАН РАД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zmaj22</dc:creator>
  <cp:lastModifiedBy>Mirjana Brkić</cp:lastModifiedBy>
  <cp:revision>69</cp:revision>
  <dcterms:created xsi:type="dcterms:W3CDTF">2020-05-06T10:13:28Z</dcterms:created>
  <dcterms:modified xsi:type="dcterms:W3CDTF">2021-04-28T07:27:47Z</dcterms:modified>
</cp:coreProperties>
</file>