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9382416" cy="3698966"/>
          </a:xfrm>
        </p:spPr>
        <p:txBody>
          <a:bodyPr/>
          <a:lstStyle/>
          <a:p>
            <a:pPr algn="ctr"/>
            <a:r>
              <a:rPr lang="sr-Cyrl-BA" sz="5400" dirty="0" smtClean="0">
                <a:latin typeface="Algerian" panose="04020705040A02060702" pitchFamily="82" charset="0"/>
              </a:rPr>
              <a:t>АНТИФАШИСТИЧКИ ПОКРЕТИ ОТПОРА И РАТ У ЈУГОСЛАВИЈИ ОД 1941. ДО 1943.ГОДИНЕ </a:t>
            </a:r>
            <a:endParaRPr lang="en-US" sz="5400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3827" y="5288573"/>
            <a:ext cx="8825658" cy="86142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sr-Cyrl-BA" dirty="0">
                <a:latin typeface="Algerian" panose="04020705040A02060702" pitchFamily="82" charset="0"/>
              </a:rPr>
              <a:t>УЏБЕНИК ЗА ИСТОРИЈУ </a:t>
            </a:r>
            <a:r>
              <a:rPr lang="sr-Cyrl-BA" dirty="0" smtClean="0">
                <a:latin typeface="Algerian" panose="04020705040A02060702" pitchFamily="82" charset="0"/>
              </a:rPr>
              <a:t>9 </a:t>
            </a:r>
            <a:r>
              <a:rPr lang="sr-Cyrl-BA" dirty="0">
                <a:latin typeface="Algerian" panose="04020705040A02060702" pitchFamily="82" charset="0"/>
              </a:rPr>
              <a:t>РАЗРЕД           НАСТАВНИК ИСТОРИЈЕ КАТАНИЋ БОЈАН</a:t>
            </a:r>
            <a:endParaRPr lang="en-US" dirty="0">
              <a:latin typeface="Algerian" panose="04020705040A02060702" pitchFamily="82" charset="0"/>
            </a:endParaRPr>
          </a:p>
          <a:p>
            <a:pPr algn="ctr"/>
            <a:r>
              <a:rPr lang="sr-Cyrl-BA" dirty="0">
                <a:latin typeface="Algerian" panose="04020705040A02060702" pitchFamily="82" charset="0"/>
              </a:rPr>
              <a:t>    (СТРАНице  од  </a:t>
            </a:r>
            <a:r>
              <a:rPr lang="sr-Cyrl-BA" dirty="0" smtClean="0">
                <a:latin typeface="Algerian" panose="04020705040A02060702" pitchFamily="82" charset="0"/>
              </a:rPr>
              <a:t>128. </a:t>
            </a:r>
            <a:r>
              <a:rPr lang="sr-Cyrl-BA" dirty="0">
                <a:latin typeface="Algerian" panose="04020705040A02060702" pitchFamily="82" charset="0"/>
              </a:rPr>
              <a:t>до </a:t>
            </a:r>
            <a:r>
              <a:rPr lang="sr-Cyrl-BA" dirty="0" smtClean="0">
                <a:latin typeface="Algerian" panose="04020705040A02060702" pitchFamily="82" charset="0"/>
              </a:rPr>
              <a:t>132.)                 </a:t>
            </a:r>
            <a:r>
              <a:rPr lang="sr-Cyrl-BA" dirty="0">
                <a:latin typeface="Algerian" panose="04020705040A02060702" pitchFamily="82" charset="0"/>
              </a:rPr>
              <a:t>ОШ ,,СВЕТИ САВА“ КАКМУЖ ПЕТРОВО                                </a:t>
            </a:r>
            <a:endParaRPr lang="en-US" dirty="0">
              <a:latin typeface="Algerian" panose="04020705040A02060702" pitchFamily="82" charset="0"/>
            </a:endParaRPr>
          </a:p>
          <a:p>
            <a:endParaRPr lang="en-US" dirty="0">
              <a:latin typeface="Algerian" panose="04020705040A02060702" pitchFamily="82" charset="0"/>
            </a:endParaRPr>
          </a:p>
          <a:p>
            <a:endParaRPr lang="en-US" dirty="0">
              <a:latin typeface="Algerian" panose="04020705040A02060702" pitchFamily="82" charset="0"/>
            </a:endParaRPr>
          </a:p>
          <a:p>
            <a:endParaRPr lang="en-US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63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61258"/>
            <a:ext cx="8946541" cy="5987142"/>
          </a:xfrm>
        </p:spPr>
        <p:txBody>
          <a:bodyPr/>
          <a:lstStyle/>
          <a:p>
            <a:pPr algn="just"/>
            <a:r>
              <a:rPr lang="sr-Cyrl-RS" dirty="0"/>
              <a:t>Српски народ био је суочен са уништењем Југославије, у чије стварање је много уложио. Изнад свега, политика истрбљења која је према њему предузимана, посебно у границама НДХ, изазвала је отпор. </a:t>
            </a:r>
            <a:endParaRPr lang="en-US" b="1" dirty="0"/>
          </a:p>
          <a:p>
            <a:pPr algn="just"/>
            <a:r>
              <a:rPr lang="sr-Cyrl-RS" dirty="0"/>
              <a:t>Четнички покрет</a:t>
            </a:r>
            <a:endParaRPr lang="en-US" b="1" dirty="0"/>
          </a:p>
          <a:p>
            <a:pPr algn="just"/>
            <a:r>
              <a:rPr lang="sr-Cyrl-RS" dirty="0"/>
              <a:t>Група припадника југословенске војске коју је предводио пуковник </a:t>
            </a:r>
            <a:r>
              <a:rPr lang="sr-Cyrl-RS" b="1" dirty="0"/>
              <a:t>Драгољуб Дража Михаиловић</a:t>
            </a:r>
            <a:r>
              <a:rPr lang="sr-Cyrl-RS" dirty="0"/>
              <a:t> није се послије капитулације предала Нијемцима. Смјестила се на Равној гори, заравни планине Сувобор па отуда и назив Равногорски покрет.Пуковник Михаиловић створио је војну организацију чији су припадници у народу познати као четници. Четнички покрет признали су краљ Петар </a:t>
            </a:r>
            <a:r>
              <a:rPr lang="sr-Latn-BA" dirty="0"/>
              <a:t>II </a:t>
            </a:r>
            <a:r>
              <a:rPr lang="sr-Cyrl-BA" dirty="0"/>
              <a:t>и влада у избјеглиштву. Званични назив четничких јединица био је Југословенска </a:t>
            </a:r>
            <a:r>
              <a:rPr lang="sr-Cyrl-BA" dirty="0" smtClean="0"/>
              <a:t>војска </a:t>
            </a:r>
            <a:r>
              <a:rPr lang="sr-Cyrl-BA" dirty="0"/>
              <a:t>у отаџбини. Четнички покрет борио се за </a:t>
            </a:r>
            <a:r>
              <a:rPr lang="sr-Cyrl-BA" dirty="0" smtClean="0"/>
              <a:t>ослобођење </a:t>
            </a:r>
            <a:r>
              <a:rPr lang="sr-Cyrl-BA" dirty="0"/>
              <a:t>Југославије, за обнову монархије (,,За краља и </a:t>
            </a:r>
            <a:r>
              <a:rPr lang="sr-Cyrl-BA" dirty="0" smtClean="0"/>
              <a:t>отаџбину“).</a:t>
            </a:r>
            <a:endParaRPr lang="en-US" b="1" dirty="0"/>
          </a:p>
          <a:p>
            <a:pPr algn="just"/>
            <a:r>
              <a:rPr lang="sr-Cyrl-BA" dirty="0"/>
              <a:t>Био је по </a:t>
            </a:r>
            <a:r>
              <a:rPr lang="sr-Cyrl-BA" dirty="0" smtClean="0"/>
              <a:t>карактеру </a:t>
            </a:r>
            <a:r>
              <a:rPr lang="sr-Cyrl-BA" dirty="0"/>
              <a:t>антифашистички, национални и грађански.</a:t>
            </a:r>
            <a:endParaRPr lang="en-US" b="1" dirty="0"/>
          </a:p>
          <a:p>
            <a:endParaRPr lang="en-US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821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4" y="583474"/>
            <a:ext cx="4545875" cy="40188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097" y="583474"/>
            <a:ext cx="4955177" cy="3960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5336" y="4745736"/>
            <a:ext cx="392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Algerian" panose="04020705040A02060702" pitchFamily="82" charset="0"/>
              </a:rPr>
              <a:t>ДРАГОЉУБ ДРАЖА МИХАИЛОВИЋ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63840" y="4690872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Algerian" panose="04020705040A02060702" pitchFamily="82" charset="0"/>
              </a:rPr>
              <a:t>ЈОСИП БРОЗ ТИТО</a:t>
            </a:r>
            <a:endParaRPr lang="en-US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647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65760"/>
            <a:ext cx="8946541" cy="588263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sr-Cyrl-BA" dirty="0"/>
              <a:t>Партизнаски покрет </a:t>
            </a:r>
            <a:endParaRPr lang="en-US" b="1" dirty="0"/>
          </a:p>
          <a:p>
            <a:pPr algn="just"/>
            <a:r>
              <a:rPr lang="sr-Cyrl-BA" dirty="0"/>
              <a:t>Званичан назив му је био Народноослободилачки покрет. Његови </a:t>
            </a:r>
            <a:r>
              <a:rPr lang="sr-Cyrl-BA" dirty="0" smtClean="0"/>
              <a:t>припадници звали </a:t>
            </a:r>
            <a:r>
              <a:rPr lang="sr-Cyrl-BA" dirty="0"/>
              <a:t>су се партизани, а вођа му је био </a:t>
            </a:r>
            <a:r>
              <a:rPr lang="sr-Cyrl-BA" b="1" dirty="0"/>
              <a:t>Јосип Броз Тито</a:t>
            </a:r>
            <a:r>
              <a:rPr lang="sr-Cyrl-BA" dirty="0"/>
              <a:t>, генерални секретар Комунистичке партије Југославије.</a:t>
            </a:r>
            <a:endParaRPr lang="en-US" b="1" dirty="0"/>
          </a:p>
          <a:p>
            <a:pPr algn="just"/>
            <a:r>
              <a:rPr lang="sr-Cyrl-BA" dirty="0"/>
              <a:t>КПЈ као секција Коминтерне, партизанску борбу покренула је на позив из Москве послије </a:t>
            </a:r>
            <a:r>
              <a:rPr lang="sr-Cyrl-BA" dirty="0" smtClean="0"/>
              <a:t>напада </a:t>
            </a:r>
            <a:r>
              <a:rPr lang="sr-Cyrl-BA" dirty="0"/>
              <a:t>Њемачке на СССР.</a:t>
            </a:r>
            <a:endParaRPr lang="en-US" b="1" dirty="0"/>
          </a:p>
          <a:p>
            <a:pPr algn="just"/>
            <a:r>
              <a:rPr lang="sr-Cyrl-BA" dirty="0"/>
              <a:t>Партизани су имали строгу дисциплину и борили су се против монархије и капиталистичког покрета. Циљ револуције био је успостављање власти по узору на Совјетски Савез. Партизански покрет у првим годинама био је по свом саставу углавном српски.</a:t>
            </a:r>
            <a:endParaRPr lang="en-US" b="1" dirty="0"/>
          </a:p>
          <a:p>
            <a:pPr algn="just"/>
            <a:r>
              <a:rPr lang="sr-Cyrl-BA" dirty="0"/>
              <a:t>Устаничке борбе 1941. године</a:t>
            </a:r>
            <a:endParaRPr lang="en-US" b="1" dirty="0"/>
          </a:p>
          <a:p>
            <a:pPr algn="just"/>
            <a:r>
              <a:rPr lang="sr-Cyrl-BA" dirty="0"/>
              <a:t>Устанак је избио претежно у српским подручјима (Србија, Црна Гора, Босна, Херцеговина, простори некадашње Војне Крајине).</a:t>
            </a:r>
            <a:endParaRPr lang="en-US" b="1" dirty="0"/>
          </a:p>
          <a:p>
            <a:pPr algn="just"/>
            <a:r>
              <a:rPr lang="sr-Cyrl-BA" dirty="0"/>
              <a:t>Масован устанак почео је у околини Невесиња 3 јуна 1941. године. Устанак се ширио по искључиво српским српским селима у источној Херцеговини, Босни и </a:t>
            </a:r>
            <a:r>
              <a:rPr lang="sr-Cyrl-BA" dirty="0" smtClean="0"/>
              <a:t>Крајини.</a:t>
            </a:r>
            <a:endParaRPr lang="en-US" b="1" dirty="0"/>
          </a:p>
          <a:p>
            <a:pPr algn="just"/>
            <a:r>
              <a:rPr lang="sr-Cyrl-BA" dirty="0"/>
              <a:t>Општенародни устанак избио је у Црној Гори 13 јула 1941. године. Највећа слободна територија створена је у љето и јесен 1941. године у западној Србији гдје су четници и партизани заједно наступали.</a:t>
            </a:r>
            <a:endParaRPr lang="en-US" b="1" dirty="0"/>
          </a:p>
          <a:p>
            <a:pPr algn="just"/>
            <a:r>
              <a:rPr lang="sr-Cyrl-BA" dirty="0"/>
              <a:t>Међутим различити циљеви код ова два покрета проузроковали су међусобни сукоб крајем октобра 1941. године. Даља дешавања у Србији нанијела су страховит терор и масовна стријељања Срба тако да су Нијемци за сваког убијеног војника стријељали 100 Срба а за сваког рањеног 50. </a:t>
            </a:r>
            <a:endParaRPr lang="en-US" b="1" dirty="0"/>
          </a:p>
          <a:p>
            <a:pPr algn="just"/>
            <a:r>
              <a:rPr lang="sr-Cyrl-BA" dirty="0"/>
              <a:t>У Каргујевцу и околини Нијемци су </a:t>
            </a:r>
            <a:r>
              <a:rPr lang="sr-Cyrl-BA" b="1" dirty="0"/>
              <a:t>21 октобра 1941. године</a:t>
            </a:r>
            <a:r>
              <a:rPr lang="sr-Cyrl-BA" dirty="0"/>
              <a:t> стријељали око </a:t>
            </a:r>
            <a:r>
              <a:rPr lang="sr-Cyrl-BA" b="1" dirty="0"/>
              <a:t>2 800 </a:t>
            </a:r>
            <a:r>
              <a:rPr lang="sr-Cyrl-BA" dirty="0"/>
              <a:t>људи, међу којима и 230 ђака тамношње гимназије. </a:t>
            </a:r>
            <a:endParaRPr lang="en-US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460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81" y="217714"/>
            <a:ext cx="6942836" cy="437170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40" y="2403566"/>
            <a:ext cx="6235336" cy="38230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5528" y="4654296"/>
            <a:ext cx="536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Algerian" panose="04020705040A02060702" pitchFamily="82" charset="0"/>
              </a:rPr>
              <a:t>СПОМЕНИК СТРИЈЕЉАНИМ ЖРТВАМА У КАРГУЈЕВЦУ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37376" y="6245352"/>
            <a:ext cx="467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Algerian" panose="04020705040A02060702" pitchFamily="82" charset="0"/>
              </a:rPr>
              <a:t>ЂАЦИ ПОСТРОЈЕНИ НА СТРИЈЕЉАЊУ</a:t>
            </a:r>
            <a:endParaRPr lang="en-US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86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418012"/>
            <a:ext cx="8946541" cy="5830388"/>
          </a:xfrm>
        </p:spPr>
        <p:txBody>
          <a:bodyPr/>
          <a:lstStyle/>
          <a:p>
            <a:pPr algn="just"/>
            <a:r>
              <a:rPr lang="sr-Cyrl-RS" dirty="0"/>
              <a:t>Устаничке борбе 1942. године</a:t>
            </a:r>
            <a:endParaRPr lang="en-US" b="1" dirty="0"/>
          </a:p>
          <a:p>
            <a:pPr algn="just"/>
            <a:r>
              <a:rPr lang="sr-Cyrl-RS" dirty="0"/>
              <a:t>Михаиловић се, послије пада слободне територије и страховитих казнених мјера окупатора, опредијелио за стратегију чекања исхода рата на великим фронтовима. Руководство партизанског покрета, у очекивању скорог доласка Црвене армије послије побједе у бици за Москву, одлучило је да пређе са ослободилачке на револуционарну фазу рата. Партизани су почели крвави обрачун са свима који су симпатисали четнички покрет, као и са богатијим становништвом (,,класни непријатље“). </a:t>
            </a:r>
            <a:r>
              <a:rPr lang="sr-Cyrl-RS" dirty="0" smtClean="0"/>
              <a:t>Партизанаски </a:t>
            </a:r>
            <a:r>
              <a:rPr lang="sr-Cyrl-RS" dirty="0"/>
              <a:t>покрет ухавтио је чврст коријен у Крајини. Стога су њемачки војници, усташе и домобрани у јуну и јулу 1942. године извели офанзиву на Козару. Око 68. 000 Срба већином нејачи, спроведено је са Козаре и из Поткозарја: мањи број на принудни рад у Њемачку, а већина у систем логора </a:t>
            </a:r>
            <a:r>
              <a:rPr lang="sr-Cyrl-RS" b="1" dirty="0"/>
              <a:t>Јасеновац, </a:t>
            </a:r>
            <a:r>
              <a:rPr lang="sr-Cyrl-RS" dirty="0"/>
              <a:t>гдје су </a:t>
            </a:r>
            <a:r>
              <a:rPr lang="sr-Cyrl-RS" dirty="0" smtClean="0"/>
              <a:t>их усташе </a:t>
            </a:r>
            <a:r>
              <a:rPr lang="sr-Cyrl-RS" dirty="0"/>
              <a:t>звјерски поубијале. За то вријеме, пролетерске бригаде из источне Босне и источне Херцеговине пребациле су се у Босанску Крајину.</a:t>
            </a:r>
            <a:endParaRPr lang="en-US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5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91886"/>
            <a:ext cx="8946541" cy="5856513"/>
          </a:xfrm>
        </p:spPr>
        <p:txBody>
          <a:bodyPr/>
          <a:lstStyle/>
          <a:p>
            <a:r>
              <a:rPr lang="sr-Cyrl-RS" dirty="0"/>
              <a:t>ДОМАЋИ ЗАДАТАК</a:t>
            </a:r>
            <a:endParaRPr lang="en-US" b="1" dirty="0"/>
          </a:p>
          <a:p>
            <a:r>
              <a:rPr lang="sr-Cyrl-RS" dirty="0"/>
              <a:t>Одговорити на питања:</a:t>
            </a:r>
            <a:endParaRPr lang="en-US" b="1" dirty="0"/>
          </a:p>
          <a:p>
            <a:pPr lvl="0"/>
            <a:r>
              <a:rPr lang="sr-Cyrl-RS" dirty="0"/>
              <a:t>Зашто су Срби у НДХ подигли устанак?</a:t>
            </a:r>
            <a:endParaRPr lang="en-US" b="1" dirty="0"/>
          </a:p>
          <a:p>
            <a:pPr lvl="0"/>
            <a:r>
              <a:rPr lang="sr-Cyrl-RS" dirty="0"/>
              <a:t>Упореди по сличностима и разликама партизански и четнички покрет?</a:t>
            </a:r>
            <a:endParaRPr lang="en-US" b="1" dirty="0"/>
          </a:p>
          <a:p>
            <a:pPr lvl="0"/>
            <a:r>
              <a:rPr lang="sr-Cyrl-RS" dirty="0"/>
              <a:t>Ко је био пресједник квислиншке владе у Србији?</a:t>
            </a:r>
            <a:endParaRPr lang="en-US" b="1" dirty="0"/>
          </a:p>
          <a:p>
            <a:r>
              <a:rPr lang="sr-Cyrl-RS" dirty="0"/>
              <a:t>Шта се десило у Крагујевцу 21 октобра 1941. године</a:t>
            </a:r>
            <a:r>
              <a:rPr lang="sr-Cyrl-RS" dirty="0" smtClean="0"/>
              <a:t>?</a:t>
            </a:r>
            <a:endParaRPr lang="sr-Latn-BA" dirty="0" smtClean="0"/>
          </a:p>
          <a:p>
            <a:endParaRPr lang="sr-Latn-BA" dirty="0">
              <a:latin typeface="Algerian" panose="04020705040A02060702" pitchFamily="82" charset="0"/>
            </a:endParaRPr>
          </a:p>
          <a:p>
            <a:r>
              <a:rPr lang="sr-Cyrl-BA" sz="4000" dirty="0" smtClean="0">
                <a:latin typeface="Algerian" panose="04020705040A02060702" pitchFamily="82" charset="0"/>
              </a:rPr>
              <a:t>ХВАЛА НА ПАЖЊИ</a:t>
            </a:r>
            <a:endParaRPr lang="en-US" sz="4000" dirty="0">
              <a:latin typeface="Algerian" panose="04020705040A02060702" pitchFamily="82" charset="0"/>
            </a:endParaRPr>
          </a:p>
          <a:p>
            <a:endParaRPr lang="en-US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069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</TotalTime>
  <Words>652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Algerian</vt:lpstr>
      <vt:lpstr>Arial</vt:lpstr>
      <vt:lpstr>Century Gothic</vt:lpstr>
      <vt:lpstr>Wingdings 3</vt:lpstr>
      <vt:lpstr>Ion</vt:lpstr>
      <vt:lpstr>АНТИФАШИСТИЧКИ ПОКРЕТИ ОТПОРА И РАТ У ЈУГОСЛАВИЈИ ОД 1941. ДО 1943.ГОДИНЕ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АНТИФАШИСТИЧКИ ПОКРЕТИ ОТПОРА И РАТ У ЈУГОСЛАВИЈИ ОД 1941. ДО 1943.ГОДИНЕ</dc:title>
  <dc:creator>bojan.katanic88@gmail.com</dc:creator>
  <cp:lastModifiedBy>bojan.katanic88@gmail.com</cp:lastModifiedBy>
  <cp:revision>21</cp:revision>
  <dcterms:created xsi:type="dcterms:W3CDTF">2021-02-22T22:12:02Z</dcterms:created>
  <dcterms:modified xsi:type="dcterms:W3CDTF">2021-02-23T13:16:05Z</dcterms:modified>
</cp:coreProperties>
</file>