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3923" autoAdjust="0"/>
  </p:normalViewPr>
  <p:slideViewPr>
    <p:cSldViewPr snapToGrid="0">
      <p:cViewPr varScale="1">
        <p:scale>
          <a:sx n="65" d="100"/>
          <a:sy n="65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r-Cyrl-RS" dirty="0"/>
            <a:t>Пројект „ја грађанин“ и јавна политика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r-Cyrl-RS" dirty="0"/>
            <a:t>Кораци (поступак израде) и садржај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r-Cyrl-RS" dirty="0"/>
            <a:t>Најчешћре грешке при изради пројекта „ја грађанин“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r-Cyrl-RS" sz="1500" kern="1200" dirty="0"/>
            <a:t>Пројект „ја грађанин“ и јавна политика</a:t>
          </a:r>
          <a:endParaRPr lang="en-US" sz="15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r-Cyrl-RS" sz="1500" kern="1200" dirty="0"/>
            <a:t>Кораци (поступак израде) и садржај</a:t>
          </a:r>
          <a:endParaRPr lang="en-US" sz="15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r-Cyrl-RS" sz="1500" kern="1200" dirty="0"/>
            <a:t>Најчешћре грешке при изради пројекта „ја грађанин“</a:t>
          </a:r>
          <a:endParaRPr lang="en-US" sz="150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51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11545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852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71961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727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93813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5860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6377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26736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68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67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96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346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97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294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06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8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=""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963" y="1828801"/>
            <a:ext cx="6594798" cy="1817228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bg1"/>
                </a:solidFill>
              </a:rPr>
              <a:t>Пројект </a:t>
            </a:r>
            <a:r>
              <a:rPr lang="sr-Cyrl-RS" sz="4400" dirty="0" smtClean="0">
                <a:solidFill>
                  <a:schemeClr val="bg1"/>
                </a:solidFill>
              </a:rPr>
              <a:t>„Ја </a:t>
            </a:r>
            <a:r>
              <a:rPr lang="sr-Cyrl-RS" sz="4400" dirty="0">
                <a:solidFill>
                  <a:schemeClr val="bg1"/>
                </a:solidFill>
              </a:rPr>
              <a:t>грађанин“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799" y="3863252"/>
            <a:ext cx="5882904" cy="559656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sr-Cyrl-RS" dirty="0">
                <a:solidFill>
                  <a:schemeClr val="bg1"/>
                </a:solidFill>
              </a:rPr>
              <a:t>Мр Оливера Недић, </a:t>
            </a:r>
            <a:r>
              <a:rPr lang="sr-Cyrl-RS" dirty="0" smtClean="0">
                <a:solidFill>
                  <a:schemeClr val="bg1"/>
                </a:solidFill>
              </a:rPr>
              <a:t>ЈУ </a:t>
            </a:r>
            <a:r>
              <a:rPr lang="sr-Cyrl-RS" dirty="0">
                <a:solidFill>
                  <a:schemeClr val="bg1"/>
                </a:solidFill>
              </a:rPr>
              <a:t>ош „свети сава“ Добој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A1BF3-C130-425C-9DC9-D0C26146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dirty="0"/>
              <a:t>Портфолиј и дио за документацију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09B3F2C-A4BA-4F6A-BE52-C4BEC88D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866" y="2603500"/>
            <a:ext cx="6360580" cy="341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1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06BF66-3E22-4C75-8FCC-F0581055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/>
              <a:t>5. корак: Презентација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CAF64B-016A-4DED-819F-A39E6ED6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Јавна расправа пред вијћем „судија“ односно комисијом</a:t>
            </a:r>
          </a:p>
          <a:p>
            <a:r>
              <a:rPr lang="ru-RU" dirty="0"/>
              <a:t>Презентације сваке од четири групе</a:t>
            </a:r>
            <a:endParaRPr lang="bs-Latn-BA" dirty="0"/>
          </a:p>
          <a:p>
            <a:r>
              <a:rPr lang="ru-RU" dirty="0"/>
              <a:t>Усмена презентација </a:t>
            </a:r>
          </a:p>
          <a:p>
            <a:r>
              <a:rPr lang="ru-RU" dirty="0"/>
              <a:t>Одговори на  питања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A2088-35FC-4E58-AFBB-437DFBC9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464" y="973668"/>
            <a:ext cx="8761413" cy="706964"/>
          </a:xfrm>
        </p:spPr>
        <p:txBody>
          <a:bodyPr/>
          <a:lstStyle/>
          <a:p>
            <a:r>
              <a:rPr lang="sr-Cyrl-RS" sz="3200" dirty="0"/>
              <a:t>6. корак: Осврт на научено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9CCBFB-020F-4549-958C-C917E3A535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Извршавање права грађана</a:t>
            </a:r>
          </a:p>
          <a:p>
            <a:r>
              <a:rPr lang="ru-RU" dirty="0"/>
              <a:t>Испуњавање одговорности грађана</a:t>
            </a:r>
          </a:p>
          <a:p>
            <a:r>
              <a:rPr lang="ru-RU" dirty="0"/>
              <a:t>Познавање одговорности јавних службеника</a:t>
            </a:r>
          </a:p>
          <a:p>
            <a:r>
              <a:rPr lang="ru-RU" dirty="0"/>
              <a:t>Познавање сврхе демократске власти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2F1EAA-5C3E-4436-B9CC-A9E8138137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Познавање организације и процедура у функционисању власти</a:t>
            </a:r>
          </a:p>
          <a:p>
            <a:r>
              <a:rPr lang="ru-RU" dirty="0"/>
              <a:t>Познавање улоге цивилног друштва</a:t>
            </a:r>
          </a:p>
          <a:p>
            <a:r>
              <a:rPr lang="ru-RU" dirty="0"/>
              <a:t>Доживљај основних </a:t>
            </a:r>
            <a:r>
              <a:rPr lang="ru-RU" dirty="0" smtClean="0"/>
              <a:t>вриједности </a:t>
            </a:r>
            <a:r>
              <a:rPr lang="ru-RU" dirty="0"/>
              <a:t>и принципа</a:t>
            </a:r>
          </a:p>
          <a:p>
            <a:r>
              <a:rPr lang="ru-RU" dirty="0"/>
              <a:t>Развијање </a:t>
            </a:r>
            <a:r>
              <a:rPr lang="ru-RU" dirty="0" smtClean="0"/>
              <a:t>вјештина</a:t>
            </a:r>
            <a:endParaRPr lang="ru-RU" dirty="0"/>
          </a:p>
          <a:p>
            <a:r>
              <a:rPr lang="ru-RU" dirty="0"/>
              <a:t>Јачање карактерних особина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87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DAEC37-9FC5-47CD-B79E-940C6ED7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Објашњење проблема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0736F07-5E72-4DA6-A849-EA9A9F73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Проблем</a:t>
            </a:r>
          </a:p>
          <a:p>
            <a:r>
              <a:rPr lang="sr-Cyrl-RS" dirty="0"/>
              <a:t>Посљедице проблема</a:t>
            </a:r>
          </a:p>
          <a:p>
            <a:r>
              <a:rPr lang="sr-Cyrl-RS" dirty="0"/>
              <a:t>Узроци проблема</a:t>
            </a:r>
          </a:p>
          <a:p>
            <a:r>
              <a:rPr lang="sr-Cyrl-RS" dirty="0"/>
              <a:t>Законски прописи који се односе на проблем</a:t>
            </a:r>
          </a:p>
          <a:p>
            <a:r>
              <a:rPr lang="sr-Cyrl-RS" dirty="0"/>
              <a:t>Ниво власи</a:t>
            </a:r>
          </a:p>
          <a:p>
            <a:r>
              <a:rPr lang="sr-Cyrl-RS" dirty="0"/>
              <a:t>Надлежност</a:t>
            </a:r>
          </a:p>
          <a:p>
            <a:r>
              <a:rPr lang="sr-Cyrl-RS" dirty="0"/>
              <a:t>Истраживања ставова (</a:t>
            </a:r>
            <a:r>
              <a:rPr lang="sr-Cyrl-RS" dirty="0" smtClean="0"/>
              <a:t>интервјуи</a:t>
            </a:r>
            <a:r>
              <a:rPr lang="sr-Cyrl-RS" dirty="0"/>
              <a:t>, анкете)</a:t>
            </a:r>
          </a:p>
          <a:p>
            <a:r>
              <a:rPr lang="sr-Cyrl-RS" dirty="0"/>
              <a:t>Графички дио</a:t>
            </a:r>
          </a:p>
          <a:p>
            <a:r>
              <a:rPr lang="sr-Cyrl-RS" dirty="0"/>
              <a:t>Извори информација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5CFBB-8389-4C85-9B42-E5C9A3FE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Алтернативне мјере јавне политике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8EC5EC-BBD6-4B9D-878A-BA08E77A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Постојећа политика (ако постоји, разрадити детаљније)</a:t>
            </a:r>
          </a:p>
          <a:p>
            <a:r>
              <a:rPr lang="sr-Cyrl-RS" dirty="0"/>
              <a:t>Предности (добре стране)</a:t>
            </a:r>
          </a:p>
          <a:p>
            <a:r>
              <a:rPr lang="sr-Cyrl-RS" dirty="0"/>
              <a:t>Недостаци (лоше стране)</a:t>
            </a:r>
          </a:p>
          <a:p>
            <a:r>
              <a:rPr lang="sr-Cyrl-RS" dirty="0"/>
              <a:t>Алтернативна политика 1</a:t>
            </a:r>
          </a:p>
          <a:p>
            <a:r>
              <a:rPr lang="sr-Cyrl-RS" dirty="0"/>
              <a:t>Ко подржава ову политику</a:t>
            </a:r>
          </a:p>
          <a:p>
            <a:r>
              <a:rPr lang="sr-Cyrl-RS" dirty="0"/>
              <a:t>Ко се противи овој мјери јавне политике</a:t>
            </a:r>
          </a:p>
          <a:p>
            <a:r>
              <a:rPr lang="sr-Cyrl-RS" dirty="0"/>
              <a:t>Алтернативна политика 2</a:t>
            </a:r>
          </a:p>
          <a:p>
            <a:r>
              <a:rPr lang="ru-RU" dirty="0"/>
              <a:t>Ко подржава ову политику</a:t>
            </a:r>
          </a:p>
          <a:p>
            <a:r>
              <a:rPr lang="ru-RU" dirty="0"/>
              <a:t>Ко се противи овој мјери јавне политике</a:t>
            </a:r>
          </a:p>
          <a:p>
            <a:r>
              <a:rPr lang="sr-Cyrl-RS" dirty="0"/>
              <a:t>Графички дио</a:t>
            </a:r>
          </a:p>
          <a:p>
            <a:r>
              <a:rPr lang="sr-Cyrl-RS" dirty="0"/>
              <a:t>Извори информација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39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7F4A9-9CE2-42AE-AABD-E3AD966F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Разредна политика (политика нашег разреда)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92A81-596F-4F59-95A3-E4285D8E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Приједлог јавне политике</a:t>
            </a:r>
          </a:p>
          <a:p>
            <a:r>
              <a:rPr lang="sr-Cyrl-RS" dirty="0"/>
              <a:t>Разлог зашто је изабрана</a:t>
            </a:r>
          </a:p>
          <a:p>
            <a:r>
              <a:rPr lang="sr-Cyrl-RS" dirty="0"/>
              <a:t>Предности </a:t>
            </a:r>
          </a:p>
          <a:p>
            <a:r>
              <a:rPr lang="sr-Cyrl-RS" dirty="0"/>
              <a:t>Недостаци</a:t>
            </a:r>
          </a:p>
          <a:p>
            <a:r>
              <a:rPr lang="sr-Cyrl-RS" dirty="0"/>
              <a:t>Ниво или огранци власти надлежни за доношење приједлога јавне политике</a:t>
            </a:r>
          </a:p>
          <a:p>
            <a:r>
              <a:rPr lang="sr-Cyrl-RS" dirty="0"/>
              <a:t>Ко подржава приједлог?</a:t>
            </a:r>
          </a:p>
          <a:p>
            <a:r>
              <a:rPr lang="sr-Cyrl-RS" dirty="0"/>
              <a:t>Ко се противи приједлогу?</a:t>
            </a:r>
          </a:p>
          <a:p>
            <a:r>
              <a:rPr lang="sr-Cyrl-RS" dirty="0"/>
              <a:t>Уставност</a:t>
            </a:r>
          </a:p>
          <a:p>
            <a:r>
              <a:rPr lang="sr-Cyrl-RS" dirty="0"/>
              <a:t>Графички дио</a:t>
            </a:r>
          </a:p>
          <a:p>
            <a:r>
              <a:rPr lang="sr-Cyrl-RS" dirty="0"/>
              <a:t>Извори информација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08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F5938-D95B-43F5-A70B-F64828E6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План акције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867DBE-93C7-43FD-B3CD-89DEBC89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67803"/>
          </a:xfrm>
        </p:spPr>
        <p:txBody>
          <a:bodyPr>
            <a:normAutofit fontScale="92500" lnSpcReduction="10000"/>
          </a:bodyPr>
          <a:lstStyle/>
          <a:p>
            <a:r>
              <a:rPr lang="sr-Cyrl-RS" sz="1900" dirty="0"/>
              <a:t>Добијање подршке за јавне политике од стране:</a:t>
            </a:r>
          </a:p>
          <a:p>
            <a:pPr lvl="1"/>
            <a:r>
              <a:rPr lang="sr-Cyrl-RS" sz="1900" dirty="0" smtClean="0"/>
              <a:t>Носиоца власти</a:t>
            </a:r>
          </a:p>
          <a:p>
            <a:pPr lvl="1"/>
            <a:r>
              <a:rPr lang="sr-Cyrl-RS" sz="1900" dirty="0" smtClean="0"/>
              <a:t>Грађана</a:t>
            </a:r>
          </a:p>
          <a:p>
            <a:pPr lvl="1"/>
            <a:r>
              <a:rPr lang="sr-Cyrl-RS" sz="1900" dirty="0" smtClean="0"/>
              <a:t>НВО</a:t>
            </a:r>
          </a:p>
          <a:p>
            <a:pPr lvl="1"/>
            <a:r>
              <a:rPr lang="sr-Cyrl-RS" sz="1900" dirty="0" smtClean="0"/>
              <a:t>Интересних група</a:t>
            </a:r>
          </a:p>
          <a:p>
            <a:pPr lvl="1"/>
            <a:r>
              <a:rPr lang="sr-Cyrl-RS" sz="1900" dirty="0" smtClean="0"/>
              <a:t>Предузећа</a:t>
            </a:r>
          </a:p>
          <a:p>
            <a:pPr lvl="1"/>
            <a:r>
              <a:rPr lang="sr-Cyrl-RS" sz="1900" dirty="0" smtClean="0"/>
              <a:t>Резултат: Надлежни орган власти усваја мјеру јавне политике</a:t>
            </a:r>
          </a:p>
          <a:p>
            <a:pPr lvl="1"/>
            <a:r>
              <a:rPr lang="sr-Cyrl-RS" sz="1900" dirty="0" smtClean="0"/>
              <a:t>Временски рок и средства</a:t>
            </a:r>
          </a:p>
          <a:p>
            <a:pPr lvl="1"/>
            <a:r>
              <a:rPr lang="sr-Cyrl-RS" sz="1900" dirty="0" smtClean="0"/>
              <a:t>Графички дио</a:t>
            </a:r>
          </a:p>
          <a:p>
            <a:pPr lvl="1"/>
            <a:r>
              <a:rPr lang="sr-Cyrl-RS" sz="1900" dirty="0" smtClean="0"/>
              <a:t>Извори информација</a:t>
            </a: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346055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A9A3A-668C-4524-8CAE-0A60600B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Портфолиј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1C7B9CEB-7F43-4CA7-8D20-8B55AF8DB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669" y="1873250"/>
            <a:ext cx="2752725" cy="476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328C1F-D9B4-4BAA-92F2-DCAF6A66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250"/>
            <a:ext cx="3343275" cy="487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D0FDA4-0F9C-4B86-9DF3-9CD8A5C3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44" y="1873250"/>
            <a:ext cx="3095625" cy="487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E1CC4A6-ED2B-444F-AD7C-478E25F7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75" y="1873250"/>
            <a:ext cx="30480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75F67-9425-4C66-A3A8-F82048D8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Најчешће грешке при изради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F3957C-4A0F-43D8-9485-14E08442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438" y="2398542"/>
            <a:ext cx="8825659" cy="4459458"/>
          </a:xfrm>
        </p:spPr>
        <p:txBody>
          <a:bodyPr>
            <a:noAutofit/>
          </a:bodyPr>
          <a:lstStyle/>
          <a:p>
            <a:r>
              <a:rPr lang="ru-RU" sz="1600" dirty="0"/>
              <a:t>Тренд занемаривања примарних циљева пројекта, најчешће због:</a:t>
            </a:r>
          </a:p>
          <a:p>
            <a:r>
              <a:rPr lang="ru-RU" sz="1600" dirty="0"/>
              <a:t>Површан приступ, посебно на почетку рада (сврха пројекта није објашњена - значај учешћа грађана, други актери у креирању јавних политика, термин јавна политика није довољно објашњен, прва три корака у пројекту су прошла пребрзо и лако - идентификација проблема, избор проблема, прикупљање информација)</a:t>
            </a:r>
          </a:p>
          <a:p>
            <a:r>
              <a:rPr lang="ru-RU" sz="1600" dirty="0" smtClean="0"/>
              <a:t>Недовољно </a:t>
            </a:r>
            <a:r>
              <a:rPr lang="ru-RU" sz="1600" dirty="0"/>
              <a:t>разумијевање појма </a:t>
            </a:r>
            <a:r>
              <a:rPr lang="ru-RU" sz="1600" i="1" dirty="0"/>
              <a:t>ј</a:t>
            </a:r>
            <a:r>
              <a:rPr lang="ru-RU" sz="1600" i="1" dirty="0" smtClean="0"/>
              <a:t>авна </a:t>
            </a:r>
            <a:r>
              <a:rPr lang="ru-RU" sz="1600" i="1" dirty="0"/>
              <a:t>политика</a:t>
            </a:r>
          </a:p>
          <a:p>
            <a:r>
              <a:rPr lang="ru-RU" sz="1600" dirty="0"/>
              <a:t>Упутства се не поштују довољно</a:t>
            </a:r>
          </a:p>
          <a:p>
            <a:r>
              <a:rPr lang="ru-RU" sz="1600" dirty="0" smtClean="0"/>
              <a:t>Стереотипан </a:t>
            </a:r>
            <a:r>
              <a:rPr lang="ru-RU" sz="1600" dirty="0"/>
              <a:t>и недовољно прецизиран избор проблема, који је најчешће узрокован непримјењивањем упутстава за испитивање проблема по значају (обим, интензитет, трајање, извори) и изводљивости (да ли је могуће прикупити потребне информације, како предложити јасне и конкретне мјере за </a:t>
            </a:r>
            <a:r>
              <a:rPr lang="ru-RU" sz="1600" dirty="0" smtClean="0"/>
              <a:t>рјешавањ</a:t>
            </a:r>
            <a:r>
              <a:rPr lang="ru-RU" sz="1600" dirty="0" smtClean="0"/>
              <a:t>е </a:t>
            </a:r>
            <a:r>
              <a:rPr lang="ru-RU" sz="1600" dirty="0"/>
              <a:t>проблема итд.) да ли је проблем са којим би власт требало да се бави или се може ријешити на неки други начин.)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6264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329F4-90A0-4B27-A599-78ABE784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Шта је писац желео да каже? Или Шта одабрати?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AC314A-5BBC-40EA-A96B-7522703B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278966"/>
            <a:ext cx="4825157" cy="576262"/>
          </a:xfrm>
        </p:spPr>
        <p:txBody>
          <a:bodyPr/>
          <a:lstStyle/>
          <a:p>
            <a:r>
              <a:rPr lang="sr-Cyrl-RS" dirty="0"/>
              <a:t>Недовољно јасна формулација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2945842-260C-42B5-8056-C7183EB99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2855228"/>
            <a:ext cx="4825158" cy="3164573"/>
          </a:xfrm>
        </p:spPr>
        <p:txBody>
          <a:bodyPr>
            <a:noAutofit/>
          </a:bodyPr>
          <a:lstStyle/>
          <a:p>
            <a:r>
              <a:rPr lang="ru-RU" sz="1400" dirty="0"/>
              <a:t>Сви се исто смијемо</a:t>
            </a:r>
          </a:p>
          <a:p>
            <a:r>
              <a:rPr lang="ru-RU" sz="1400" dirty="0"/>
              <a:t>Изаберите љепшу страну живота</a:t>
            </a:r>
          </a:p>
          <a:p>
            <a:r>
              <a:rPr lang="ru-RU" sz="1400" dirty="0"/>
              <a:t>Јединство је наша једина шанса</a:t>
            </a:r>
          </a:p>
          <a:p>
            <a:r>
              <a:rPr lang="ru-RU" sz="1400" dirty="0"/>
              <a:t>Кутак нашег бољег свијета</a:t>
            </a:r>
          </a:p>
          <a:p>
            <a:r>
              <a:rPr lang="ru-RU" sz="1400" dirty="0"/>
              <a:t>Екологија на врхунцу своје пропасти</a:t>
            </a:r>
          </a:p>
          <a:p>
            <a:r>
              <a:rPr lang="ru-RU" sz="1400" dirty="0"/>
              <a:t>Природа чека тренутак славе</a:t>
            </a:r>
          </a:p>
          <a:p>
            <a:r>
              <a:rPr lang="ru-RU" sz="1400" dirty="0"/>
              <a:t>Вријеме пубертета-вријеме промјена</a:t>
            </a:r>
          </a:p>
          <a:p>
            <a:r>
              <a:rPr lang="ru-RU" sz="1400" dirty="0"/>
              <a:t> Младост</a:t>
            </a:r>
          </a:p>
          <a:p>
            <a:r>
              <a:rPr lang="ru-RU" sz="1400" dirty="0"/>
              <a:t>Хуманизација родних односа</a:t>
            </a:r>
          </a:p>
          <a:p>
            <a:r>
              <a:rPr lang="ru-RU" sz="1400" dirty="0"/>
              <a:t>Асоцијалност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F619E94-7905-40E8-9674-73A094F21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38290"/>
            <a:ext cx="4825159" cy="576262"/>
          </a:xfrm>
        </p:spPr>
        <p:txBody>
          <a:bodyPr/>
          <a:lstStyle/>
          <a:p>
            <a:r>
              <a:rPr lang="sr-Cyrl-RS" dirty="0"/>
              <a:t>Јасно формулисане теме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0C1DC18-AA71-40A1-9867-CD6BF668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2714552"/>
            <a:ext cx="4825159" cy="330524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Неуређеност аутобуске станице </a:t>
            </a:r>
            <a:r>
              <a:rPr lang="ru-RU" dirty="0"/>
              <a:t>у </a:t>
            </a:r>
            <a:r>
              <a:rPr lang="ru-RU" dirty="0" smtClean="0"/>
              <a:t>Добоју</a:t>
            </a:r>
            <a:endParaRPr lang="ru-RU" dirty="0"/>
          </a:p>
          <a:p>
            <a:r>
              <a:rPr lang="ru-RU" dirty="0"/>
              <a:t>Саобраћајне незгоде на путу М-17</a:t>
            </a:r>
            <a:r>
              <a:rPr lang="ru-RU" dirty="0"/>
              <a:t>, у </a:t>
            </a:r>
            <a:r>
              <a:rPr lang="ru-RU" dirty="0"/>
              <a:t>Јањићима</a:t>
            </a:r>
          </a:p>
          <a:p>
            <a:r>
              <a:rPr lang="ru-RU" dirty="0"/>
              <a:t>Проблем паркинг мјеста у нашем граду</a:t>
            </a:r>
          </a:p>
          <a:p>
            <a:r>
              <a:rPr lang="ru-RU" dirty="0"/>
              <a:t>Загађеност ријеке </a:t>
            </a:r>
            <a:r>
              <a:rPr lang="ru-RU" dirty="0" smtClean="0"/>
              <a:t>Босне</a:t>
            </a:r>
            <a:endParaRPr lang="ru-RU" dirty="0"/>
          </a:p>
          <a:p>
            <a:r>
              <a:rPr lang="ru-RU" dirty="0"/>
              <a:t>Проблем одлагања отпада у </a:t>
            </a:r>
            <a:r>
              <a:rPr lang="ru-RU" dirty="0" smtClean="0"/>
              <a:t>Теслићу</a:t>
            </a:r>
            <a:endParaRPr lang="ru-RU" dirty="0"/>
          </a:p>
          <a:p>
            <a:r>
              <a:rPr lang="ru-RU" dirty="0"/>
              <a:t>Подручна школа у </a:t>
            </a:r>
            <a:r>
              <a:rPr lang="sr-Cyrl-RS" dirty="0" smtClean="0"/>
              <a:t>Кобашу </a:t>
            </a:r>
            <a:r>
              <a:rPr lang="ru-RU" dirty="0" smtClean="0"/>
              <a:t>чека </a:t>
            </a:r>
            <a:r>
              <a:rPr lang="ru-RU" dirty="0"/>
              <a:t>на </a:t>
            </a:r>
            <a:r>
              <a:rPr lang="ru-RU" dirty="0" smtClean="0"/>
              <a:t>спас</a:t>
            </a:r>
            <a:endParaRPr lang="ru-RU" dirty="0"/>
          </a:p>
          <a:p>
            <a:r>
              <a:rPr lang="ru-RU" dirty="0"/>
              <a:t>Непланирана експлоатација природних ресурса (у општини </a:t>
            </a:r>
            <a:r>
              <a:rPr lang="hr-BA" dirty="0" smtClean="0"/>
              <a:t>XY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Уређење излетишта </a:t>
            </a:r>
            <a:r>
              <a:rPr lang="ru-RU" dirty="0" smtClean="0"/>
              <a:t>(«</a:t>
            </a:r>
            <a:r>
              <a:rPr lang="ru-RU" dirty="0" smtClean="0"/>
              <a:t>Преслица")</a:t>
            </a:r>
            <a:endParaRPr lang="ru-RU" dirty="0"/>
          </a:p>
          <a:p>
            <a:r>
              <a:rPr lang="ru-RU" dirty="0"/>
              <a:t>Отворена и затворена купалишта (у </a:t>
            </a:r>
            <a:r>
              <a:rPr lang="ru-RU" dirty="0" smtClean="0"/>
              <a:t>Добоју)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Увод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=""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000483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7EF52-A617-4DC1-AB59-CE8A88E6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Које критеријуме користити за одабир проблема?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DC2A1CA-20AA-4895-A8A9-7A49E95C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Да ли је ово веома важно питање за вас и за друге у заједници? (важност: интензитет и обим)</a:t>
            </a:r>
          </a:p>
          <a:p>
            <a:r>
              <a:rPr lang="ru-RU" sz="2000" dirty="0"/>
              <a:t>Да ли је власт одговорна за рјешавање овог проблема?</a:t>
            </a:r>
          </a:p>
          <a:p>
            <a:r>
              <a:rPr lang="ru-RU" sz="2000" dirty="0"/>
              <a:t>Да ли ће бити довољно информација о проблему да се развије добар пројекат?</a:t>
            </a:r>
          </a:p>
          <a:p>
            <a:r>
              <a:rPr lang="ru-RU" sz="2000" dirty="0"/>
              <a:t>Постоји ли реална могућност рјешавања изабраног проблема?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707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66A5C-F157-4159-BDC7-C80FF3D3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Јавна политика или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908197-ECC4-49F9-91EB-9CC3D93A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9305"/>
            <a:ext cx="8825659" cy="3910818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студије / студије: </a:t>
            </a:r>
            <a:r>
              <a:rPr lang="ru-RU" sz="2300" dirty="0" smtClean="0"/>
              <a:t>социо-патолошки</a:t>
            </a:r>
            <a:r>
              <a:rPr lang="ru-RU" sz="2300" dirty="0"/>
              <a:t>, био-медицински, педагошко-психолошки, еколошки ... проблеми које је предложио:</a:t>
            </a:r>
          </a:p>
          <a:p>
            <a:r>
              <a:rPr lang="ru-RU" sz="2300" dirty="0"/>
              <a:t> </a:t>
            </a:r>
          </a:p>
          <a:p>
            <a:r>
              <a:rPr lang="ru-RU" sz="2300" dirty="0" smtClean="0"/>
              <a:t>подизање </a:t>
            </a:r>
            <a:r>
              <a:rPr lang="ru-RU" sz="2300" dirty="0"/>
              <a:t>свијести (грађани и други одговорни)</a:t>
            </a:r>
          </a:p>
          <a:p>
            <a:r>
              <a:rPr lang="ru-RU" sz="2300" dirty="0" smtClean="0"/>
              <a:t>образовне </a:t>
            </a:r>
            <a:r>
              <a:rPr lang="ru-RU" sz="2300" dirty="0"/>
              <a:t>мјере и програми</a:t>
            </a:r>
          </a:p>
          <a:p>
            <a:r>
              <a:rPr lang="ru-RU" sz="2300" dirty="0"/>
              <a:t>добровољне друштвене акције</a:t>
            </a:r>
          </a:p>
          <a:p>
            <a:r>
              <a:rPr lang="ru-RU" sz="2300" dirty="0"/>
              <a:t> хуманитарне акције</a:t>
            </a:r>
          </a:p>
          <a:p>
            <a:r>
              <a:rPr lang="ru-RU" sz="2300" dirty="0"/>
              <a:t>стратегије</a:t>
            </a:r>
          </a:p>
          <a:p>
            <a:endParaRPr lang="ru-RU" sz="2300" dirty="0"/>
          </a:p>
          <a:p>
            <a:r>
              <a:rPr lang="ru-RU" sz="2300" dirty="0"/>
              <a:t> </a:t>
            </a:r>
            <a:r>
              <a:rPr lang="ru-RU" sz="2300" dirty="0" smtClean="0"/>
              <a:t>вишеструко </a:t>
            </a:r>
            <a:r>
              <a:rPr lang="ru-RU" sz="2300" dirty="0"/>
              <a:t>описивање проблема</a:t>
            </a:r>
          </a:p>
          <a:p>
            <a:r>
              <a:rPr lang="ru-RU" sz="2300" dirty="0"/>
              <a:t>умјетнички, рецитаторски, драмски, пјевачки и пропагандни материјал и перформанси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453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5D02D-FBAA-40BD-9DF0-EA45A3BD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Јавне политике или стратегије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350CFB-49BF-4795-9F8C-B44DF11A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Примјер 1 – Саобраћајне несреће</a:t>
            </a:r>
          </a:p>
          <a:p>
            <a:r>
              <a:rPr lang="ru-RU" dirty="0"/>
              <a:t>трећи дио наводи: едукација и подизање свијести грађана, забрана точења алкохола малољетницима, увођење видео надзора на путевима, пооштравање техничких прегледа, пооштравање законских казни и самим тим за прекорачење брзине </a:t>
            </a:r>
            <a:r>
              <a:rPr lang="ru-RU" dirty="0"/>
              <a:t>од 60 </a:t>
            </a:r>
            <a:r>
              <a:rPr lang="en-US" dirty="0" smtClean="0"/>
              <a:t>km</a:t>
            </a:r>
            <a:r>
              <a:rPr lang="ru-RU" dirty="0" smtClean="0"/>
              <a:t>/</a:t>
            </a:r>
            <a:r>
              <a:rPr lang="en-US" dirty="0" smtClean="0"/>
              <a:t>h</a:t>
            </a:r>
            <a:r>
              <a:rPr lang="ru-RU" dirty="0" smtClean="0"/>
              <a:t> </a:t>
            </a:r>
            <a:r>
              <a:rPr lang="ru-RU" dirty="0"/>
              <a:t>аутоматско укидање возачке дозвола, за прикупљених 100 казнених бодова полагање возачких испита, изградња саобраћајне инфраструктуре ...</a:t>
            </a:r>
          </a:p>
          <a:p>
            <a:r>
              <a:rPr lang="ru-RU" dirty="0"/>
              <a:t>Да ли је реално?</a:t>
            </a:r>
          </a:p>
          <a:p>
            <a:r>
              <a:rPr lang="ru-RU" dirty="0"/>
              <a:t>Боље је предложити једну од мјера. На </a:t>
            </a:r>
            <a:r>
              <a:rPr lang="ru-RU" dirty="0" smtClean="0"/>
              <a:t>примјер: Смањити дозвољену </a:t>
            </a:r>
            <a:r>
              <a:rPr lang="ru-RU" dirty="0"/>
              <a:t>брзину </a:t>
            </a:r>
            <a:r>
              <a:rPr lang="ru-RU" dirty="0" smtClean="0"/>
              <a:t>кретања у </a:t>
            </a:r>
            <a:r>
              <a:rPr lang="ru-RU" dirty="0"/>
              <a:t>насељима са 40 </a:t>
            </a:r>
            <a:r>
              <a:rPr lang="en-US" dirty="0" smtClean="0"/>
              <a:t>km</a:t>
            </a:r>
            <a:r>
              <a:rPr lang="ru-RU" dirty="0" smtClean="0"/>
              <a:t>/</a:t>
            </a:r>
            <a:r>
              <a:rPr lang="en-US" dirty="0" smtClean="0"/>
              <a:t>h</a:t>
            </a:r>
            <a:r>
              <a:rPr lang="ru-RU" dirty="0" smtClean="0"/>
              <a:t> </a:t>
            </a:r>
            <a:r>
              <a:rPr lang="ru-RU" dirty="0"/>
              <a:t>на 30 </a:t>
            </a:r>
            <a:r>
              <a:rPr lang="en-US" dirty="0" smtClean="0"/>
              <a:t>km</a:t>
            </a:r>
            <a:r>
              <a:rPr lang="ru-RU" dirty="0" smtClean="0"/>
              <a:t>/</a:t>
            </a:r>
            <a:r>
              <a:rPr lang="en-US" dirty="0" smtClean="0"/>
              <a:t>h</a:t>
            </a:r>
            <a:r>
              <a:rPr lang="ru-RU" dirty="0" smtClean="0"/>
              <a:t>. </a:t>
            </a:r>
            <a:r>
              <a:rPr lang="ru-RU" dirty="0"/>
              <a:t>Утврдите ниво власти који би </a:t>
            </a:r>
            <a:r>
              <a:rPr lang="ru-RU" dirty="0" smtClean="0"/>
              <a:t>требао </a:t>
            </a:r>
            <a:r>
              <a:rPr lang="ru-RU" dirty="0"/>
              <a:t>да промијени тај закон, и они би имали одличан приједлог јавне политике. Наведите предности и недостатке, оне </a:t>
            </a:r>
            <a:r>
              <a:rPr lang="ru-RU" dirty="0"/>
              <a:t>који подржавају приједлог јавне политике као и противнике тог приједлога, утврдите уставност овог приједлога.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25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D60DADD-0078-4A1D-853A-27BBF7DB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Срећно драги ученици у реализацији овог важног пројекта!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32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7AAD63-836B-49FF-9EEB-A17A586B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Пројект „Ја </a:t>
            </a:r>
            <a:r>
              <a:rPr lang="sr-Cyrl-RS" dirty="0" smtClean="0"/>
              <a:t>грађанин</a:t>
            </a:r>
            <a:r>
              <a:rPr lang="hr-BA" dirty="0" smtClean="0"/>
              <a:t>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A84075-8F18-4130-9EF6-6A524BAB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ПГ на практичан, директан начин упознаје и подучава ученике о методама и поступцима у </a:t>
            </a:r>
            <a:r>
              <a:rPr lang="ru-RU" sz="2000" dirty="0" smtClean="0"/>
              <a:t>процесу </a:t>
            </a:r>
            <a:r>
              <a:rPr lang="sr-Cyrl-RS" sz="2000" dirty="0" smtClean="0"/>
              <a:t>доношења мјера јавне политике</a:t>
            </a:r>
            <a:r>
              <a:rPr lang="ru-RU" sz="2000" dirty="0" smtClean="0"/>
              <a:t>. </a:t>
            </a:r>
            <a:r>
              <a:rPr lang="ru-RU" sz="2000" dirty="0"/>
              <a:t>ПГ пружа прилику за практично и директно учење о систему и функционисању власти, како надгледати и утицати на власт да одговорно рјешава проблеме.</a:t>
            </a:r>
          </a:p>
          <a:p>
            <a:r>
              <a:rPr lang="ru-RU" sz="2000" dirty="0"/>
              <a:t>Главни циљ пројекта </a:t>
            </a:r>
            <a:r>
              <a:rPr lang="sr-Cyrl-RS" sz="2000" dirty="0" smtClean="0"/>
              <a:t>„</a:t>
            </a:r>
            <a:r>
              <a:rPr lang="ru-RU" sz="2000" dirty="0" smtClean="0"/>
              <a:t>Ја</a:t>
            </a:r>
            <a:r>
              <a:rPr lang="ru-RU" sz="2000" dirty="0"/>
              <a:t>, </a:t>
            </a:r>
            <a:r>
              <a:rPr lang="ru-RU" sz="2000" dirty="0" smtClean="0"/>
              <a:t>грађанин</a:t>
            </a:r>
            <a:r>
              <a:rPr lang="hr-BA" sz="2000" dirty="0" smtClean="0"/>
              <a:t>”</a:t>
            </a:r>
            <a:r>
              <a:rPr lang="ru-RU" sz="2000" dirty="0" smtClean="0"/>
              <a:t> </a:t>
            </a:r>
            <a:r>
              <a:rPr lang="ru-RU" sz="2000" dirty="0"/>
              <a:t>је да помогне ученицима да побољшају способност да компетентно и одговорно учествују у политичком животу и животу заједнице.</a:t>
            </a:r>
          </a:p>
          <a:p>
            <a:r>
              <a:rPr lang="ru-RU" sz="2000" dirty="0"/>
              <a:t>Навести младе људе и заједницу у цјелини да буду информисани, истражују и разумију концепт и значај јавне политике и принципе на којима она дјелује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705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852A0-305B-4A3D-B53B-AA4D54E1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Главни исходи пројекта „Ја грађанин“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286EB7-F9E0-4EFF-AE3C-791E677EE15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Кроз рад на пројекту Грађанин, посвећеност ученика активном учешћу </a:t>
            </a:r>
            <a:r>
              <a:rPr lang="ru-RU" sz="2000" dirty="0"/>
              <a:t>у </a:t>
            </a:r>
            <a:r>
              <a:rPr lang="ru-RU" sz="2000" dirty="0" smtClean="0"/>
              <a:t>цивилном друштву и </a:t>
            </a:r>
            <a:r>
              <a:rPr lang="ru-RU" sz="2000" dirty="0"/>
              <a:t>доношењу одлука у заједници треба да се развија кроз:</a:t>
            </a:r>
          </a:p>
          <a:p>
            <a:pPr lvl="1">
              <a:spcBef>
                <a:spcPts val="0"/>
              </a:spcBef>
            </a:pPr>
            <a:r>
              <a:rPr lang="ru-RU" sz="2000" dirty="0"/>
              <a:t>Стицање знања и вјештина за ефикасно учешће</a:t>
            </a:r>
          </a:p>
          <a:p>
            <a:pPr lvl="1">
              <a:spcBef>
                <a:spcPts val="0"/>
              </a:spcBef>
            </a:pPr>
            <a:endParaRPr lang="ru-RU" sz="2000" dirty="0"/>
          </a:p>
          <a:p>
            <a:pPr lvl="1">
              <a:spcBef>
                <a:spcPts val="0"/>
              </a:spcBef>
            </a:pPr>
            <a:r>
              <a:rPr lang="ru-RU" sz="2000" dirty="0"/>
              <a:t>Стицање практичног искуства усмјереног на јачање </a:t>
            </a:r>
            <a:r>
              <a:rPr lang="ru-RU" sz="2000" dirty="0" smtClean="0"/>
              <a:t>осјећаја </a:t>
            </a:r>
            <a:r>
              <a:rPr lang="ru-RU" sz="2000" dirty="0"/>
              <a:t>компетентности и ефикасности</a:t>
            </a:r>
          </a:p>
          <a:p>
            <a:pPr lvl="1">
              <a:spcBef>
                <a:spcPts val="0"/>
              </a:spcBef>
            </a:pPr>
            <a:endParaRPr lang="ru-RU" sz="2000" dirty="0"/>
          </a:p>
          <a:p>
            <a:pPr lvl="1">
              <a:spcBef>
                <a:spcPts val="0"/>
              </a:spcBef>
            </a:pPr>
            <a:r>
              <a:rPr lang="ru-RU" sz="2000" dirty="0"/>
              <a:t>Развијање разумијевања важности учешћа грађана у </a:t>
            </a:r>
            <a:r>
              <a:rPr lang="ru-RU" sz="2000" dirty="0" smtClean="0"/>
              <a:t>процесу </a:t>
            </a:r>
            <a:r>
              <a:rPr lang="ru-RU" sz="2000" dirty="0"/>
              <a:t>доношења одлука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39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E5787-BE73-4E28-AE77-2A65C6F9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Јавна политика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0B4C09-A78F-4B42-9B6B-A4232122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96" y="2265353"/>
            <a:ext cx="10263809" cy="3849624"/>
          </a:xfrm>
        </p:spPr>
        <p:txBody>
          <a:bodyPr>
            <a:normAutofit/>
          </a:bodyPr>
          <a:lstStyle/>
          <a:p>
            <a:r>
              <a:rPr lang="ru-RU" sz="2000" dirty="0"/>
              <a:t>Мјере јавне политике су скуп законитих одлука које доносе људи који врше јавне функције или утичу на вршење власти, као и мјере и радње које предузимају за </a:t>
            </a:r>
            <a:r>
              <a:rPr lang="ru-RU" sz="2000" dirty="0" smtClean="0"/>
              <a:t>рјешавање </a:t>
            </a:r>
            <a:r>
              <a:rPr lang="ru-RU" sz="2000" dirty="0"/>
              <a:t>проблема у заједници.</a:t>
            </a:r>
          </a:p>
          <a:p>
            <a:r>
              <a:rPr lang="ru-RU" sz="2000" dirty="0"/>
              <a:t>Мере јавне политике садрже једну или више одлука које су међусобно повезане и усмјерене су на решавање проблема, извршавање задатака или побољшање стања или услова у некој области.</a:t>
            </a:r>
          </a:p>
          <a:p>
            <a:r>
              <a:rPr lang="ru-RU" sz="2000" dirty="0"/>
              <a:t>Ове одлуке морају бити: законом допуштене, донесене на законит начин, прецизне у одређивању надлежности и одговорности за њихову примјену</a:t>
            </a:r>
          </a:p>
          <a:p>
            <a:r>
              <a:rPr lang="ru-RU" sz="2000" dirty="0"/>
              <a:t>Мјере јавне политике захтијевају активно укључивање појединаца, посебно </a:t>
            </a:r>
            <a:r>
              <a:rPr lang="ru-RU" sz="2000" dirty="0" smtClean="0"/>
              <a:t>младих </a:t>
            </a:r>
            <a:r>
              <a:rPr lang="ru-RU" sz="2000" dirty="0"/>
              <a:t>у </a:t>
            </a:r>
            <a:r>
              <a:rPr lang="ru-RU" sz="2000" dirty="0" smtClean="0"/>
              <a:t>њихово </a:t>
            </a:r>
            <a:r>
              <a:rPr lang="ru-RU" sz="2000" dirty="0" smtClean="0"/>
              <a:t>доношење.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544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AF5C8-6A5B-49E3-8DE4-AB858017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Корак: Идентификација питања јавне политике у заједници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F45C03-434E-49A3-B5F8-699B028E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266122"/>
            <a:ext cx="9761950" cy="23853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Ученици идентификују проблеме јавне политике у својим заједницама на сљедећи начин:</a:t>
            </a:r>
          </a:p>
          <a:p>
            <a:pPr marL="0" indent="0">
              <a:buNone/>
            </a:pPr>
            <a:r>
              <a:rPr lang="ru-RU" dirty="0"/>
              <a:t>Они разговарају о њима међусобно</a:t>
            </a:r>
          </a:p>
          <a:p>
            <a:pPr marL="0" indent="0">
              <a:buNone/>
            </a:pPr>
            <a:r>
              <a:rPr lang="ru-RU" dirty="0"/>
              <a:t>Интервјуишу чланове породице и друге одрасле особе</a:t>
            </a:r>
          </a:p>
          <a:p>
            <a:pPr marL="0" indent="0">
              <a:buNone/>
            </a:pPr>
            <a:r>
              <a:rPr lang="ru-RU" dirty="0"/>
              <a:t>Читају новине, часописе и друге штампане изворе</a:t>
            </a:r>
          </a:p>
          <a:p>
            <a:pPr marL="0" indent="0">
              <a:buNone/>
            </a:pPr>
            <a:r>
              <a:rPr lang="ru-RU" dirty="0"/>
              <a:t>Слушају и гледају вијести и извјештаје на радију, ТВ-у, </a:t>
            </a:r>
            <a:r>
              <a:rPr lang="ru-RU" dirty="0" smtClean="0"/>
              <a:t>интернету </a:t>
            </a:r>
            <a:r>
              <a:rPr lang="ru-RU" dirty="0"/>
              <a:t>итд.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2EFF22-D96F-4155-BC69-04A2449D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9" y="4472609"/>
            <a:ext cx="6013601" cy="2385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F044A-533B-4D51-9D81-A3C81424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2. корак: Избор проблема који ће разред проучавати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E4A7A1-18D4-4A35-AA71-0217D5F9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Ученици</a:t>
            </a:r>
            <a:r>
              <a:rPr lang="ru-RU" dirty="0" smtClean="0"/>
              <a:t> објашњавају </a:t>
            </a:r>
            <a:r>
              <a:rPr lang="ru-RU" dirty="0"/>
              <a:t>и дискутују о проблемима које су идентификовали, а затим бирају један проблем за свој пројекат.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9CA622-3C64-4A45-B9D4-33474E3C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94" y="3429000"/>
            <a:ext cx="5389331" cy="3126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07199-BD02-4C0A-A11F-43BF8E51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sz="3200" dirty="0"/>
              <a:t>. корак: Прикупљање информација о проблему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EA7F5FF-6808-44C8-B209-65D1467C0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2489982"/>
            <a:ext cx="4825158" cy="3529819"/>
          </a:xfrm>
        </p:spPr>
        <p:txBody>
          <a:bodyPr>
            <a:normAutofit/>
          </a:bodyPr>
          <a:lstStyle/>
          <a:p>
            <a:r>
              <a:rPr lang="sr-Cyrl-RS" dirty="0"/>
              <a:t>Ученици прикупљају информације о изабраном проблему јавне политике из различитих извора</a:t>
            </a:r>
            <a:r>
              <a:rPr lang="en-US" dirty="0"/>
              <a:t>. </a:t>
            </a:r>
            <a:endParaRPr lang="sr-Cyrl-R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B49656-1E0F-4828-9446-6B9264428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4389120"/>
            <a:ext cx="4825159" cy="21613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Интервјуи и истраживања; штампани извори; радио и телевизија; библиотеке; </a:t>
            </a:r>
            <a:r>
              <a:rPr lang="ru-RU" dirty="0" smtClean="0"/>
              <a:t>интернет</a:t>
            </a:r>
            <a:r>
              <a:rPr lang="ru-RU" dirty="0"/>
              <a:t>; стручњаци и професори; адвокати и судије; организације у заједници и заинтересоване стране; законодавна тијела; управљачка </a:t>
            </a:r>
            <a:r>
              <a:rPr lang="ru-RU" dirty="0" smtClean="0"/>
              <a:t>тијела...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CE77BD-D46A-4AE9-8549-385DFDD7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372" y="3429000"/>
            <a:ext cx="2993395" cy="3121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0EE47E-B086-456B-B55E-A4126E59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03" y="2282853"/>
            <a:ext cx="2670279" cy="1923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69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CF07F9-2122-4FE8-B56F-B76AD1D7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4. корак: Израда разредног портфолија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ADA6D63A-B3EE-40F6-B117-93FAB663A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931" y="4022065"/>
            <a:ext cx="4828450" cy="57917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88B2B6CE-6BDE-439C-A614-9F9AE870C4F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222695"/>
            <a:ext cx="8989255" cy="447352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1. ИДЕНТИФИКАЦИЈА </a:t>
            </a:r>
            <a:r>
              <a:rPr lang="ru-RU" sz="1400" dirty="0"/>
              <a:t>ПРОБЛЕМА Зашто је изабрани проблем важан (обим, интензитет, значај рјешавања проблема за заједницу); да ли постоје неслагања у заједници у вези са проблемом; ко је надлежан и одговоран за </a:t>
            </a:r>
            <a:r>
              <a:rPr lang="ru-RU" sz="1400" dirty="0" smtClean="0"/>
              <a:t>рјешавање </a:t>
            </a:r>
            <a:r>
              <a:rPr lang="ru-RU" sz="1400" dirty="0"/>
              <a:t>проблема</a:t>
            </a:r>
          </a:p>
          <a:p>
            <a:r>
              <a:rPr lang="ru-RU" sz="1400" dirty="0"/>
              <a:t>2. ПОСТОЈЕЋЕ МЈЕРЕ ЈАВНЕ ПОЛИТИКЕ Процјена алтернативних политика (мјера за рјешавање) проблема које су предложиле различите групе или појединци у заједници; предности и недостаци алтернативних политика; присталице и противници предложених политика</a:t>
            </a:r>
          </a:p>
          <a:p>
            <a:r>
              <a:rPr lang="ru-RU" sz="1400" dirty="0"/>
              <a:t>3. НАША МЈЕРА ЈАВНЕ ПОЛИТИКЕ Формулација и објашњење мере јавне политике коју су предложили млади људи; предности и недостаци предложене политике; ко је надлежан и одговоран за усвајање и спровођење предложене политике, </a:t>
            </a:r>
            <a:r>
              <a:rPr lang="ru-RU" sz="1400" dirty="0" smtClean="0"/>
              <a:t>неопходне ресурсе, ефекте, </a:t>
            </a:r>
            <a:r>
              <a:rPr lang="ru-RU" sz="1400" dirty="0"/>
              <a:t>уставност.</a:t>
            </a:r>
          </a:p>
          <a:p>
            <a:r>
              <a:rPr lang="ru-RU" sz="1400" dirty="0"/>
              <a:t>4. РАЗВОЈ И ПРИМЈЕНА АКЦИОНОГ ПЛАНА Како млади могу добити подршку за мјере јавне политике коју предлажу - у заједници (од утицајних група и појединаца) и од одговарајуће гране и нивоа власти </a:t>
            </a:r>
            <a:r>
              <a:rPr lang="ru-RU" sz="1400" dirty="0" smtClean="0"/>
              <a:t>/администрације</a:t>
            </a:r>
            <a:r>
              <a:rPr lang="ru-RU" sz="1400" dirty="0"/>
              <a:t>; ко су могуће присталице и противници, како добити подршку и од противника. Колико чланова има институција која одлучује о предложеној мјери и како добити подршку већине? Шта радити, када, како, гдје, ко је за шта задужен?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1A9F82-9009-4C68-8E34-B371F8E8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136" y="2500980"/>
            <a:ext cx="3019864" cy="3829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376</TotalTime>
  <Words>1399</Words>
  <Application>Microsoft Office PowerPoint</Application>
  <PresentationFormat>Custom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 Boardroom</vt:lpstr>
      <vt:lpstr>Пројект „Ја грађанин“</vt:lpstr>
      <vt:lpstr>Увод </vt:lpstr>
      <vt:lpstr>Пројект „Ја грађанин”</vt:lpstr>
      <vt:lpstr>Главни исходи пројекта „Ја грађанин“</vt:lpstr>
      <vt:lpstr>Јавна политика</vt:lpstr>
      <vt:lpstr>1. Корак: Идентификација питања јавне политике у заједници</vt:lpstr>
      <vt:lpstr>2. корак: Избор проблема који ће разред проучавати</vt:lpstr>
      <vt:lpstr>3. корак: Прикупљање информација о проблему</vt:lpstr>
      <vt:lpstr>4. корак: Израда разредног портфолија</vt:lpstr>
      <vt:lpstr>Портфолиј и дио за документацију</vt:lpstr>
      <vt:lpstr>5. корак: Презентација</vt:lpstr>
      <vt:lpstr>6. корак: Осврт на научено</vt:lpstr>
      <vt:lpstr>Објашњење проблема</vt:lpstr>
      <vt:lpstr>Алтернативне мјере јавне политике</vt:lpstr>
      <vt:lpstr>Разредна политика (политика нашег разреда)</vt:lpstr>
      <vt:lpstr>План акције</vt:lpstr>
      <vt:lpstr>Портфолиј</vt:lpstr>
      <vt:lpstr>Најчешће грешке при изради</vt:lpstr>
      <vt:lpstr>Шта је писац желео да каже? Или Шта одабрати?</vt:lpstr>
      <vt:lpstr>Које критеријуме користити за одабир проблема?</vt:lpstr>
      <vt:lpstr>Јавна политика или ...</vt:lpstr>
      <vt:lpstr>Јавне политике или стратегије</vt:lpstr>
      <vt:lpstr>Срећно драги ученици у реализацији овог важног пројекта!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Пројект „ја грађанин“</dc:title>
  <dc:creator>Olivera Nedić</dc:creator>
  <cp:lastModifiedBy>Nina Ninkovic</cp:lastModifiedBy>
  <cp:revision>31</cp:revision>
  <dcterms:created xsi:type="dcterms:W3CDTF">2021-02-07T22:14:17Z</dcterms:created>
  <dcterms:modified xsi:type="dcterms:W3CDTF">2021-02-08T10:50:05Z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