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5" r:id="rId3"/>
    <p:sldId id="260" r:id="rId4"/>
    <p:sldId id="261" r:id="rId5"/>
    <p:sldId id="262" r:id="rId6"/>
    <p:sldId id="263" r:id="rId7"/>
    <p:sldId id="266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gif"/><Relationship Id="rId5" Type="http://schemas.openxmlformats.org/officeDocument/2006/relationships/image" Target="../media/image7.png"/><Relationship Id="rId4" Type="http://schemas.openxmlformats.org/officeDocument/2006/relationships/image" Target="../media/image6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026" name="Picture 2" descr="C:\Users\Korisnik\Desktop\koliko-azbuka-ima-slov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990600"/>
            <a:ext cx="3962400" cy="5181600"/>
          </a:xfrm>
          <a:prstGeom prst="rect">
            <a:avLst/>
          </a:prstGeom>
          <a:noFill/>
        </p:spPr>
      </p:pic>
      <p:pic>
        <p:nvPicPr>
          <p:cNvPr id="1027" name="Picture 3" descr="C:\Users\Korisnik\Desktop\580569_320958041378663_549510984_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00600" y="990600"/>
            <a:ext cx="3962400" cy="51816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52600" y="457200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Srpski jezik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4800" y="533400"/>
            <a:ext cx="3276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 srpskom jeziku upotreb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ljavamo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dva pisma: ćirilic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i latinic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endParaRPr lang="sr-Latn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Redoslijed slova u ćirilici zove se azbuka.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sr-Latn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Redoslijed slova u latinici zove se abeceda. 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 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prvom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polugodi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štu učili ste štampana slova latinice,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a od danas učimo i pisana slova. </a:t>
            </a:r>
          </a:p>
          <a:p>
            <a:endParaRPr lang="sr-Latn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 descr="C:\Users\Korisnik\Desktop\580569_320958041378663_549510984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14800" y="304800"/>
            <a:ext cx="4610100" cy="629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5800" y="762000"/>
            <a:ext cx="7315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Pisana slova koja su ista u oba pisma:</a:t>
            </a:r>
          </a:p>
          <a:p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4876800" y="1600200"/>
          <a:ext cx="38100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/>
                <a:gridCol w="2133600"/>
              </a:tblGrid>
              <a:tr h="609600">
                <a:tc gridSpan="2">
                  <a:txBody>
                    <a:bodyPr/>
                    <a:lstStyle/>
                    <a:p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Latinica</a:t>
                      </a:r>
                      <a:r>
                        <a:rPr lang="sr-Latn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709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Štampana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Pisana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9709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 а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9709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Е 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9709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 о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11164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Ј ј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11" name="Picture 2" descr="C:\Users\Korisnik\Desktop\1187266_227571940764684_188990301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0" y="2971800"/>
            <a:ext cx="762000" cy="762000"/>
          </a:xfrm>
          <a:prstGeom prst="rect">
            <a:avLst/>
          </a:prstGeom>
          <a:noFill/>
          <a:ln>
            <a:solidFill>
              <a:schemeClr val="tx2"/>
            </a:solidFill>
          </a:ln>
        </p:spPr>
      </p:pic>
      <p:pic>
        <p:nvPicPr>
          <p:cNvPr id="3076" name="Picture 4" descr="C:\Users\Korisnik\Desktop\2131071_ori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0" y="3733800"/>
            <a:ext cx="762000" cy="667656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762000" y="1600200"/>
          <a:ext cx="3733800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4064"/>
                <a:gridCol w="1689736"/>
              </a:tblGrid>
              <a:tr h="609600">
                <a:tc gridSpan="2"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Ћирилица</a:t>
                      </a:r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749710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Штампана</a:t>
                      </a:r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Писана</a:t>
                      </a:r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9710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А а</a:t>
                      </a:r>
                      <a:endParaRPr lang="en-US" sz="24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       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9710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Е е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749710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О о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811160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Ј ј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16" name="Picture 2" descr="C:\Users\Korisnik\Desktop\1187266_227571940764684_188990301_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24200" y="2971800"/>
            <a:ext cx="742950" cy="74295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17" name="Picture 4" descr="C:\Users\Korisnik\Desktop\2131071_orig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24200" y="3733800"/>
            <a:ext cx="762000" cy="743857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19" name="Picture 5" descr="C:\Users\Korisnik\Desktop\image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24200" y="5257800"/>
            <a:ext cx="762000" cy="7620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20" name="Picture 19" descr="C:\Users\PC\Desktop\3863676_orig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124200" y="4495800"/>
            <a:ext cx="762000" cy="762000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  <p:pic>
        <p:nvPicPr>
          <p:cNvPr id="21" name="Picture 5" descr="C:\Users\Korisnik\Desktop\images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0" y="5257800"/>
            <a:ext cx="762000" cy="762000"/>
          </a:xfrm>
          <a:prstGeom prst="rect">
            <a:avLst/>
          </a:prstGeom>
          <a:noFill/>
          <a:ln>
            <a:solidFill>
              <a:schemeClr val="tx2">
                <a:lumMod val="75000"/>
              </a:schemeClr>
            </a:solidFill>
          </a:ln>
        </p:spPr>
      </p:pic>
      <p:pic>
        <p:nvPicPr>
          <p:cNvPr id="22" name="Picture 21" descr="C:\Users\PC\Desktop\3863676_orig.gif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4419600"/>
            <a:ext cx="762000" cy="838200"/>
          </a:xfrm>
          <a:prstGeom prst="rect">
            <a:avLst/>
          </a:prstGeom>
          <a:noFill/>
          <a:ln w="9525">
            <a:solidFill>
              <a:schemeClr val="tx2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62000" y="762000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Pisana slova koja su djelimično ista u oba pisma: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600" y="1447800"/>
          <a:ext cx="33528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752600"/>
              </a:tblGrid>
              <a:tr h="1162050">
                <a:tc gridSpan="2"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Ћирилица</a:t>
                      </a:r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Штампана</a:t>
                      </a:r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Писана</a:t>
                      </a:r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к </a:t>
                      </a:r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Palace Script MT" pitchFamily="66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Palace Script MT" pitchFamily="66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М</a:t>
                      </a:r>
                      <a:r>
                        <a:rPr lang="sr-Cyrl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м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3200" b="1" dirty="0" smtClean="0">
                        <a:latin typeface="Palace Script MT" pitchFamily="66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953000" y="1447800"/>
          <a:ext cx="3505200" cy="464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057400"/>
              </a:tblGrid>
              <a:tr h="1162050">
                <a:tc gridSpan="2">
                  <a:txBody>
                    <a:bodyPr/>
                    <a:lstStyle/>
                    <a:p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Latinica</a:t>
                      </a:r>
                      <a:r>
                        <a:rPr lang="sr-Latn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Štampana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Pisana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sr-Cyrl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К </a:t>
                      </a:r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k</a:t>
                      </a:r>
                      <a:r>
                        <a:rPr lang="sr-Latn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2400" dirty="0">
                        <a:latin typeface="Palace Script MT" pitchFamily="66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1162050">
                <a:tc>
                  <a:txBody>
                    <a:bodyPr/>
                    <a:lstStyle/>
                    <a:p>
                      <a:r>
                        <a:rPr lang="sr-Latn-BA" sz="2400" dirty="0" smtClean="0">
                          <a:latin typeface="Times New Roman" pitchFamily="18" charset="0"/>
                          <a:cs typeface="Times New Roman" pitchFamily="18" charset="0"/>
                        </a:rPr>
                        <a:t>M</a:t>
                      </a:r>
                      <a:r>
                        <a:rPr lang="sr-Latn-BA" sz="2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m </a:t>
                      </a:r>
                      <a:endParaRPr lang="en-US" sz="2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n-US" sz="6000" b="1" dirty="0">
                        <a:latin typeface="Palace Script MT" pitchFamily="66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pic>
        <p:nvPicPr>
          <p:cNvPr id="6" name="Picture 5" descr="C:\Users\PC\AppData\Local\Microsoft\Windows\Temporary Internet Files\Content.Word\20201217_203812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38400" y="5029200"/>
            <a:ext cx="1371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C:\Users\PC\AppData\Local\Microsoft\Windows\Temporary Internet Files\Content.Word\20201217_203756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438400" y="3733800"/>
            <a:ext cx="129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C:\Users\PC\AppData\Local\Microsoft\Windows\Temporary Internet Files\Content.Word\20201217_203829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81800" y="5105400"/>
            <a:ext cx="1390188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:\Users\PC\AppData\Local\Microsoft\Windows\Temporary Internet Files\Content.Word\20201217_215703.jpg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3733800"/>
            <a:ext cx="1447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685800"/>
            <a:ext cx="75438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Sljedeće riječi napiši pisanim slovima latinice</a:t>
            </a:r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Latn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Ma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ја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jama,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мама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oko, Kojo, jak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BA" sz="24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BA" sz="24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62000" y="35052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Sljedeće rečenice napiši pisanim slovima latinice:</a:t>
            </a:r>
          </a:p>
          <a:p>
            <a:r>
              <a:rPr lang="sr-Latn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u="sng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38200" y="4572000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Ema je moja majka.  </a:t>
            </a:r>
          </a:p>
          <a:p>
            <a:endParaRPr lang="sr-Latn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Moja majka je Maja.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5800" y="2057400"/>
            <a:ext cx="8077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6600" dirty="0" smtClean="0">
                <a:solidFill>
                  <a:srgbClr val="FFFF00"/>
                </a:solidFill>
                <a:latin typeface="Palace Script MT" pitchFamily="66" charset="0"/>
              </a:rPr>
              <a:t>Maja</a:t>
            </a:r>
            <a:r>
              <a:rPr lang="en-US" sz="6600" dirty="0" smtClean="0">
                <a:solidFill>
                  <a:srgbClr val="FFFF00"/>
                </a:solidFill>
                <a:latin typeface="Palace Script MT" pitchFamily="66" charset="0"/>
              </a:rPr>
              <a:t>, </a:t>
            </a:r>
            <a:r>
              <a:rPr lang="sr-Latn-BA" sz="6600" dirty="0" smtClean="0">
                <a:solidFill>
                  <a:srgbClr val="FFFF00"/>
                </a:solidFill>
                <a:latin typeface="Palace Script MT" pitchFamily="66" charset="0"/>
              </a:rPr>
              <a:t>jama,</a:t>
            </a:r>
            <a:r>
              <a:rPr lang="en-US" sz="6600" dirty="0" smtClean="0">
                <a:solidFill>
                  <a:srgbClr val="FFFF00"/>
                </a:solidFill>
                <a:latin typeface="Palace Script MT" pitchFamily="66" charset="0"/>
              </a:rPr>
              <a:t> </a:t>
            </a:r>
            <a:r>
              <a:rPr lang="sr-Latn-BA" sz="6600" dirty="0" smtClean="0">
                <a:solidFill>
                  <a:srgbClr val="FFFF00"/>
                </a:solidFill>
                <a:latin typeface="Palace Script MT" pitchFamily="66" charset="0"/>
              </a:rPr>
              <a:t>mama,</a:t>
            </a:r>
            <a:r>
              <a:rPr lang="en-US" sz="6600" dirty="0" smtClean="0">
                <a:solidFill>
                  <a:srgbClr val="FFFF00"/>
                </a:solidFill>
                <a:latin typeface="Palace Script MT" pitchFamily="66" charset="0"/>
              </a:rPr>
              <a:t> </a:t>
            </a:r>
            <a:r>
              <a:rPr lang="sr-Latn-BA" sz="6600" dirty="0" smtClean="0">
                <a:solidFill>
                  <a:srgbClr val="FFFF00"/>
                </a:solidFill>
                <a:latin typeface="Palace Script MT" pitchFamily="66" charset="0"/>
              </a:rPr>
              <a:t>oko</a:t>
            </a:r>
            <a:r>
              <a:rPr lang="en-US" sz="6600" dirty="0" smtClean="0">
                <a:solidFill>
                  <a:srgbClr val="FFFF00"/>
                </a:solidFill>
                <a:latin typeface="Palace Script MT" pitchFamily="66" charset="0"/>
              </a:rPr>
              <a:t>, </a:t>
            </a:r>
            <a:r>
              <a:rPr lang="sr-Latn-BA" sz="6600" dirty="0" smtClean="0">
                <a:solidFill>
                  <a:srgbClr val="FFFF00"/>
                </a:solidFill>
                <a:latin typeface="Palace Script MT" pitchFamily="66" charset="0"/>
              </a:rPr>
              <a:t>Kojo,</a:t>
            </a:r>
            <a:r>
              <a:rPr lang="en-US" sz="6600" dirty="0" smtClean="0">
                <a:solidFill>
                  <a:srgbClr val="FFFF00"/>
                </a:solidFill>
                <a:latin typeface="Palace Script MT" pitchFamily="66" charset="0"/>
              </a:rPr>
              <a:t> </a:t>
            </a:r>
            <a:r>
              <a:rPr lang="sr-Latn-BA" sz="6600" dirty="0" smtClean="0">
                <a:solidFill>
                  <a:srgbClr val="FFFF00"/>
                </a:solidFill>
                <a:latin typeface="Palace Script MT" pitchFamily="66" charset="0"/>
              </a:rPr>
              <a:t>jak</a:t>
            </a:r>
            <a:endParaRPr lang="en-US" sz="6600" dirty="0">
              <a:solidFill>
                <a:srgbClr val="FFFF00"/>
              </a:solidFill>
              <a:latin typeface="Palace Script MT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495800" y="4267200"/>
            <a:ext cx="3429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BA" sz="4400" dirty="0" smtClean="0">
                <a:solidFill>
                  <a:srgbClr val="FFFF00"/>
                </a:solidFill>
                <a:latin typeface="Palace Script MT" pitchFamily="66" charset="0"/>
              </a:rPr>
              <a:t>Ema je moja majka. </a:t>
            </a:r>
          </a:p>
          <a:p>
            <a:r>
              <a:rPr lang="sr-Latn-BA" sz="4400" dirty="0" smtClean="0">
                <a:solidFill>
                  <a:srgbClr val="FFFF00"/>
                </a:solidFill>
                <a:latin typeface="Palace Script MT" pitchFamily="66" charset="0"/>
              </a:rPr>
              <a:t>Moja majka je Maja. </a:t>
            </a:r>
            <a:endParaRPr lang="en-US" sz="4400" dirty="0">
              <a:solidFill>
                <a:srgbClr val="FFFF00"/>
              </a:solidFill>
              <a:latin typeface="Palace Script MT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5800" y="1219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Zadatak za samostalan rad: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362200"/>
            <a:ext cx="7848600" cy="11339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Uraditi zadatke koji se nalaze na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35. i 36.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str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ani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vašeg udžbenik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</a:t>
            </a:r>
            <a:r>
              <a:rPr lang="bs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Učim latinicu za 3.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razred osnovne škole”. 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38200" y="41910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Ostajte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zdravi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vedri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nasmijani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!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</TotalTime>
  <Words>204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Korisnik</dc:creator>
  <cp:lastModifiedBy>Gordana Popadic</cp:lastModifiedBy>
  <cp:revision>80</cp:revision>
  <dcterms:created xsi:type="dcterms:W3CDTF">2006-08-16T00:00:00Z</dcterms:created>
  <dcterms:modified xsi:type="dcterms:W3CDTF">2020-12-24T07:52:41Z</dcterms:modified>
</cp:coreProperties>
</file>