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3" r:id="rId4"/>
    <p:sldId id="259" r:id="rId5"/>
    <p:sldId id="258" r:id="rId6"/>
    <p:sldId id="264" r:id="rId7"/>
    <p:sldId id="260" r:id="rId8"/>
    <p:sldId id="265" r:id="rId9"/>
    <p:sldId id="261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F8C9E-7E84-4F7C-B592-92F92C93E68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Čuvar mjesta slajd slik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jesta bilješ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C0746-3747-4108-8F12-71A87283B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0746-3747-4108-8F12-71A87283B6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cxnSp>
        <p:nvCxnSpPr>
          <p:cNvPr id="8" name="Prava linija spajanj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Čuvar mjesta podatak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16" name="Čuvar mjesta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15" name="Čuvar mjesta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Čuvar mjesta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cxnSp>
        <p:nvCxnSpPr>
          <p:cNvPr id="7" name="Prava linija spajanj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1" name="Čuvar mjesta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3" name="Čuvar mjesta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32" name="Čuvar mjesta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34" name="Čuvar mjesta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2" name="Čuvar mjesta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cxnSp>
        <p:nvCxnSpPr>
          <p:cNvPr id="10" name="Prava linija spajanj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Čuvar mjesta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8" name="Čuvar mjesta podatak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8" name="Čuvar mjesta podatak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24" name="Čuvar mjesta podatak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E63379-4423-4962-80B5-DC9B1B8DCF3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Čuvar mjesta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93CFF17-19F9-4BAC-B988-1E8F2A59C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Čuvar mjesta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Cyrl-BA" dirty="0" smtClean="0"/>
          </a:p>
          <a:p>
            <a:r>
              <a:rPr lang="bs-Cyrl-BA" b="1" dirty="0" smtClean="0"/>
              <a:t>СИСТЕМАТИЗАЦИЈА</a:t>
            </a:r>
            <a:endParaRPr lang="en-US" b="1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Cyrl-BA" b="1" dirty="0" smtClean="0"/>
              <a:t>НАРОДНА КЊИЖЕВНОСТ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 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s-Cyrl-BA" sz="2800" dirty="0" smtClean="0"/>
              <a:t>ЕПСКЕ ПЈЕСМЕ: неисторијски циклус, преткосовски циклус, косовскициклус, покосовски циклус, о Марку Краљевићу, хајдучки и ускочки и о ослобођењу Србије и Црне Горе</a:t>
            </a:r>
          </a:p>
          <a:p>
            <a:endParaRPr lang="en-US" dirty="0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bs-Cyrl-BA" dirty="0" smtClean="0"/>
              <a:t>ЕПСКА ПРОЗА:</a:t>
            </a:r>
          </a:p>
          <a:p>
            <a:r>
              <a:rPr lang="bs-Cyrl-BA" dirty="0" smtClean="0"/>
              <a:t>Приповијетке(Ер с онога свијета)</a:t>
            </a:r>
          </a:p>
          <a:p>
            <a:r>
              <a:rPr lang="bs-Cyrl-BA" dirty="0" smtClean="0"/>
              <a:t>Бајке ( нестварне приче, сретан крај)</a:t>
            </a:r>
          </a:p>
          <a:p>
            <a:r>
              <a:rPr lang="bs-Cyrl-BA" dirty="0" smtClean="0"/>
              <a:t>Басне ( животиње имају људсје карактеристике, морална поука)</a:t>
            </a:r>
          </a:p>
          <a:p>
            <a:r>
              <a:rPr lang="bs-Cyrl-BA" dirty="0" smtClean="0"/>
              <a:t>Новеле</a:t>
            </a:r>
          </a:p>
          <a:p>
            <a:r>
              <a:rPr lang="bs-Cyrl-BA" dirty="0" smtClean="0"/>
              <a:t>Пословице, загонетке, питалице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adržaja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bs-Cyrl-BA" sz="2800" dirty="0" smtClean="0"/>
              <a:t>Зашто се усмена књижевност зове народна?</a:t>
            </a:r>
          </a:p>
          <a:p>
            <a:r>
              <a:rPr lang="bs-Cyrl-BA" sz="2800" dirty="0" smtClean="0"/>
              <a:t>У којим приликама су настајале народне пјесме?</a:t>
            </a:r>
          </a:p>
          <a:p>
            <a:r>
              <a:rPr lang="bs-Cyrl-BA" sz="2800" dirty="0" smtClean="0"/>
              <a:t>Истинитост и свевременост народних пословица</a:t>
            </a:r>
            <a:r>
              <a:rPr lang="bs-Cyrl-BA" dirty="0" smtClean="0"/>
              <a:t>.</a:t>
            </a:r>
          </a:p>
          <a:p>
            <a:endParaRPr lang="bs-Cyrl-BA" dirty="0" smtClean="0"/>
          </a:p>
          <a:p>
            <a:r>
              <a:rPr lang="bs-Cyrl-BA" dirty="0" smtClean="0"/>
              <a:t>КО СЕ С УМНИМ САСТАЈЕ И САМ УМАН ПОСТАЈЕ.</a:t>
            </a:r>
          </a:p>
          <a:p>
            <a:endParaRPr lang="bs-Cyrl-BA" dirty="0" smtClean="0"/>
          </a:p>
          <a:p>
            <a:r>
              <a:rPr lang="bs-Cyrl-BA" dirty="0" smtClean="0"/>
              <a:t>ЗЛО ЈЕ КО НЕ ЗНА, А УЧИТИ СЕ НЕ ДА.</a:t>
            </a:r>
          </a:p>
          <a:p>
            <a:endParaRPr lang="bs-Cyrl-BA" dirty="0" smtClean="0"/>
          </a:p>
          <a:p>
            <a:pPr>
              <a:buNone/>
            </a:pPr>
            <a:endParaRPr lang="bs-Cyrl-BA" dirty="0" smtClean="0"/>
          </a:p>
          <a:p>
            <a:r>
              <a:rPr lang="bs-Cyrl-BA" dirty="0" smtClean="0"/>
              <a:t>У СРЕЋУ СЕ УЗДА ЛУД, А ПАМЕТАН У СВОЈ ТРУД!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Čuvar mjesta sadržaja 6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>
            <a:normAutofit fontScale="40000" lnSpcReduction="20000"/>
          </a:bodyPr>
          <a:lstStyle/>
          <a:p>
            <a:pPr>
              <a:buFontTx/>
              <a:buChar char="-"/>
            </a:pPr>
            <a:endParaRPr lang="bs-Cyrl-BA" dirty="0" smtClean="0"/>
          </a:p>
          <a:p>
            <a:pPr>
              <a:buFontTx/>
              <a:buChar char="-"/>
            </a:pPr>
            <a:r>
              <a:rPr lang="bs-Cyrl-BA" sz="6000" dirty="0" smtClean="0"/>
              <a:t>Књижевност је врста умјетности чије је изражајно средство ријеч.</a:t>
            </a:r>
            <a:endParaRPr lang="bs-Cyrl-BA" sz="6000" dirty="0" smtClean="0"/>
          </a:p>
          <a:p>
            <a:pPr>
              <a:buNone/>
            </a:pPr>
            <a:endParaRPr lang="bs-Cyrl-BA" sz="5900" dirty="0" smtClean="0"/>
          </a:p>
          <a:p>
            <a:pPr>
              <a:buFontTx/>
              <a:buChar char="-"/>
            </a:pPr>
            <a:r>
              <a:rPr lang="bs-Cyrl-BA" sz="5900" dirty="0" smtClean="0"/>
              <a:t>Сва </a:t>
            </a:r>
            <a:r>
              <a:rPr lang="bs-Cyrl-BA" sz="5900" dirty="0" smtClean="0"/>
              <a:t>књижевност према поријеклу дијели се на народну ( усмену) и ауторску ( писану)</a:t>
            </a:r>
          </a:p>
          <a:p>
            <a:pPr>
              <a:buFontTx/>
              <a:buChar char="-"/>
            </a:pPr>
            <a:endParaRPr lang="bs-Cyrl-BA" sz="5900" dirty="0" smtClean="0"/>
          </a:p>
          <a:p>
            <a:pPr>
              <a:buFontTx/>
              <a:buChar char="-"/>
            </a:pPr>
            <a:r>
              <a:rPr lang="bs-Cyrl-BA" sz="5900" dirty="0" smtClean="0"/>
              <a:t>Назив народна не значи да  је дјела стварао народ ( творац је увијек непознати појединац), већ да је преносећи их “ с кољена на кољено” свако по мало мијењао садржај и учествовао у настанку онаквих дијела каква данас имамо у писаној форми.  Осим тога, дјел а народне књижевности исказују дух, проблеме и начин живљења цјелокупног народа.</a:t>
            </a:r>
            <a:endParaRPr lang="bs-Cyrl-BA" sz="5900" dirty="0" smtClean="0"/>
          </a:p>
          <a:p>
            <a:pPr>
              <a:buFontTx/>
              <a:buChar char="-"/>
            </a:pPr>
            <a:endParaRPr lang="bs-Cyrl-BA" sz="5900" dirty="0" smtClean="0"/>
          </a:p>
          <a:p>
            <a:pPr>
              <a:buFontTx/>
              <a:buChar char="-"/>
            </a:pPr>
            <a:endParaRPr lang="bs-Cyrl-BA" sz="5900" dirty="0" smtClean="0"/>
          </a:p>
          <a:p>
            <a:pPr>
              <a:buFontTx/>
              <a:buChar char="-"/>
            </a:pPr>
            <a:endParaRPr lang="bs-Cyrl-BA" dirty="0" smtClean="0"/>
          </a:p>
          <a:p>
            <a:pPr>
              <a:buNone/>
            </a:pPr>
            <a:r>
              <a:rPr lang="bs-Cyrl-BA" dirty="0" smtClean="0"/>
              <a:t>   </a:t>
            </a:r>
            <a:endParaRPr lang="en-US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305800" cy="45720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 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adržaja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/>
          <a:lstStyle/>
          <a:p>
            <a:pPr>
              <a:buFontTx/>
              <a:buChar char="-"/>
            </a:pPr>
            <a:r>
              <a:rPr lang="bs-Cyrl-BA" sz="2800" dirty="0" smtClean="0"/>
              <a:t>Настала је са појавом говора</a:t>
            </a:r>
            <a:r>
              <a:rPr lang="bs-Cyrl-BA" sz="2800" dirty="0" smtClean="0"/>
              <a:t>, прије појаве писмености,  </a:t>
            </a:r>
            <a:r>
              <a:rPr lang="bs-Cyrl-BA" sz="2800" dirty="0" smtClean="0"/>
              <a:t>као резултат потребе </a:t>
            </a:r>
            <a:r>
              <a:rPr lang="bs-Cyrl-BA" sz="2800" dirty="0" smtClean="0"/>
              <a:t> човјека </a:t>
            </a:r>
            <a:r>
              <a:rPr lang="bs-Cyrl-BA" sz="2800" dirty="0" smtClean="0"/>
              <a:t>да искаже мисли, емоције, вјеровања, страхове, обичаје које је уобличавао у пјесме  или приче.</a:t>
            </a:r>
          </a:p>
          <a:p>
            <a:pPr>
              <a:buNone/>
            </a:pPr>
            <a:endParaRPr lang="bs-Cyrl-BA" sz="2800" dirty="0" smtClean="0"/>
          </a:p>
          <a:p>
            <a:pPr>
              <a:buFontTx/>
              <a:buChar char="-"/>
            </a:pPr>
            <a:r>
              <a:rPr lang="bs-Cyrl-BA" sz="2800" dirty="0" smtClean="0"/>
              <a:t>Улога народне књижевности данас огледа се у очувању културне баштине, историје и традиције  свог народа.</a:t>
            </a:r>
          </a:p>
          <a:p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Čuvar mjesta sadržaja 4" descr="VukKaradzic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1" y="457200"/>
            <a:ext cx="4495799" cy="5715000"/>
          </a:xfrm>
        </p:spPr>
      </p:pic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5791200" y="457200"/>
            <a:ext cx="2974848" cy="5791200"/>
          </a:xfrm>
        </p:spPr>
        <p:txBody>
          <a:bodyPr>
            <a:normAutofit/>
          </a:bodyPr>
          <a:lstStyle/>
          <a:p>
            <a:r>
              <a:rPr lang="bs-Cyrl-BA" sz="2400" dirty="0" smtClean="0"/>
              <a:t>Вук Стефановић Караџић је записао,  српске народне умотворине  и сачувао их од заборава.  </a:t>
            </a:r>
          </a:p>
          <a:p>
            <a:r>
              <a:rPr lang="bs-Cyrl-BA" sz="2400" dirty="0" smtClean="0"/>
              <a:t>Епске пјесме је слушао од народних пјевча, гуслара. </a:t>
            </a:r>
            <a:endParaRPr lang="bs-Cyrl-BA" sz="2400" dirty="0" smtClean="0"/>
          </a:p>
          <a:p>
            <a:r>
              <a:rPr lang="bs-Cyrl-BA" sz="2400" dirty="0" smtClean="0"/>
              <a:t> </a:t>
            </a:r>
            <a:endParaRPr lang="en-US" sz="2400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791200" y="457200"/>
            <a:ext cx="2971800" cy="15240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7620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  </a:t>
            </a:r>
            <a:endParaRPr lang="en-US" dirty="0"/>
          </a:p>
        </p:txBody>
      </p:sp>
      <p:sp>
        <p:nvSpPr>
          <p:cNvPr id="6" name="Čuvar mjesta teksta 5"/>
          <p:cNvSpPr>
            <a:spLocks noGrp="1"/>
          </p:cNvSpPr>
          <p:nvPr>
            <p:ph type="body" sz="half" idx="2"/>
          </p:nvPr>
        </p:nvSpPr>
        <p:spPr>
          <a:xfrm>
            <a:off x="3657600" y="228600"/>
            <a:ext cx="5029200" cy="6629400"/>
          </a:xfrm>
        </p:spPr>
        <p:txBody>
          <a:bodyPr>
            <a:noAutofit/>
          </a:bodyPr>
          <a:lstStyle/>
          <a:p>
            <a:r>
              <a:rPr lang="bs-Cyrl-BA" sz="2400" dirty="0" smtClean="0"/>
              <a:t>Неке од битних карактеристика  дијела народне књижевости су:</a:t>
            </a:r>
          </a:p>
          <a:p>
            <a:pPr marL="457200" indent="-457200">
              <a:buAutoNum type="arabicPeriod"/>
            </a:pPr>
            <a:r>
              <a:rPr lang="bs-Cyrl-BA" sz="2400" dirty="0" smtClean="0"/>
              <a:t>Немају познатог аутора Склоност измјенама, велики број варијанти једног дјела Игра, пјесма, музика као пратећи елементи.      Устаљени почеци, устаљени епитети (јарко сунце, бијели двори, вјерна љуба, рујно вино), устаљена имена ( Анђелија, Јерина).       Најчешћи стих је десетерац ( 10 слогова)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pic>
        <p:nvPicPr>
          <p:cNvPr id="15" name="Čuvar mjesta za slike 14" descr="gusl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927" r="13927"/>
          <a:stretch>
            <a:fillRect/>
          </a:stretch>
        </p:blipFill>
        <p:spPr>
          <a:xfrm>
            <a:off x="304800" y="1524000"/>
            <a:ext cx="3352800" cy="309815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7620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  </a:t>
            </a:r>
            <a:endParaRPr lang="en-US" dirty="0"/>
          </a:p>
        </p:txBody>
      </p:sp>
      <p:pic>
        <p:nvPicPr>
          <p:cNvPr id="5" name="Čuvar mjesta za slike 4" descr="пјесмариц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509" b="3509"/>
          <a:stretch>
            <a:fillRect/>
          </a:stretch>
        </p:blipFill>
        <p:spPr>
          <a:xfrm>
            <a:off x="457200" y="457200"/>
            <a:ext cx="3429000" cy="5562600"/>
          </a:xfrm>
        </p:spPr>
      </p:pic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648200" y="381000"/>
            <a:ext cx="4038600" cy="5638800"/>
          </a:xfrm>
        </p:spPr>
        <p:txBody>
          <a:bodyPr>
            <a:normAutofit/>
          </a:bodyPr>
          <a:lstStyle/>
          <a:p>
            <a:r>
              <a:rPr lang="bs-Cyrl-BA" sz="2400" dirty="0" smtClean="0"/>
              <a:t>Према облику у коме се јавља сва књижевност па и народна, разликујемо поезију ( у стиху) и прозу.</a:t>
            </a:r>
          </a:p>
          <a:p>
            <a:endParaRPr lang="bs-Cyrl-BA" sz="2400" dirty="0" smtClean="0"/>
          </a:p>
          <a:p>
            <a:r>
              <a:rPr lang="bs-Cyrl-BA" sz="2400" dirty="0" smtClean="0"/>
              <a:t>Народна поезија обухвата лирске врсте ( које је Вук назвао женске), епске ( тзв.мушке) и пјесме на међи ( епско- лирске)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dirty="0" smtClean="0"/>
              <a:t>   </a:t>
            </a:r>
            <a:endParaRPr lang="en-US" dirty="0"/>
          </a:p>
        </p:txBody>
      </p:sp>
      <p:sp>
        <p:nvSpPr>
          <p:cNvPr id="6" name="Čuvar mjesta sadržaja 5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59936" cy="5562600"/>
          </a:xfrm>
        </p:spPr>
        <p:txBody>
          <a:bodyPr>
            <a:normAutofit fontScale="92500" lnSpcReduction="20000"/>
          </a:bodyPr>
          <a:lstStyle/>
          <a:p>
            <a:endParaRPr lang="bs-Cyrl-BA" sz="2800" dirty="0" smtClean="0"/>
          </a:p>
          <a:p>
            <a:r>
              <a:rPr lang="bs-Cyrl-BA" sz="2800" dirty="0" smtClean="0"/>
              <a:t>Лирика је добила име по лири, музичком инструменту.</a:t>
            </a:r>
          </a:p>
          <a:p>
            <a:endParaRPr lang="bs-Cyrl-BA" sz="2800" dirty="0" smtClean="0"/>
          </a:p>
          <a:p>
            <a:r>
              <a:rPr lang="bs-Cyrl-BA" sz="2800" dirty="0" smtClean="0"/>
              <a:t>Данас лирске народне пјесме изводе етно групе.</a:t>
            </a:r>
          </a:p>
          <a:p>
            <a:endParaRPr lang="bs-Cyrl-BA" sz="2800" dirty="0" smtClean="0"/>
          </a:p>
          <a:p>
            <a:endParaRPr lang="bs-Cyrl-BA" sz="2800" dirty="0" smtClean="0"/>
          </a:p>
          <a:p>
            <a:pPr>
              <a:buNone/>
            </a:pPr>
            <a:r>
              <a:rPr lang="bs-Cyrl-BA" sz="2800" dirty="0" smtClean="0"/>
              <a:t> </a:t>
            </a:r>
            <a:r>
              <a:rPr lang="bs-Cyrl-BA" sz="2800" dirty="0" smtClean="0"/>
              <a:t>  </a:t>
            </a:r>
            <a:r>
              <a:rPr lang="bs-Cyrl-BA" sz="2800" dirty="0" smtClean="0"/>
              <a:t>Лирске </a:t>
            </a:r>
            <a:r>
              <a:rPr lang="bs-Cyrl-BA" sz="2800" dirty="0" smtClean="0"/>
              <a:t>пјесме према мотивима: љубавне, родољубиве, обредне, обичајне, митолошке, посленичке</a:t>
            </a:r>
          </a:p>
          <a:p>
            <a:endParaRPr lang="bs-Cyrl-BA" dirty="0" smtClean="0"/>
          </a:p>
          <a:p>
            <a:endParaRPr lang="bs-Cyrl-BA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8" name="Čuvar mjesta sadržaja 7" descr="посленичке пјесме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9200" y="1752600"/>
            <a:ext cx="3505200" cy="2667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 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59936" cy="5181600"/>
          </a:xfrm>
        </p:spPr>
        <p:txBody>
          <a:bodyPr>
            <a:normAutofit fontScale="92500" lnSpcReduction="10000"/>
          </a:bodyPr>
          <a:lstStyle/>
          <a:p>
            <a:r>
              <a:rPr lang="bs-Cyrl-BA" sz="2800" dirty="0" smtClean="0"/>
              <a:t>ОДЛИКЕ НАРОДНЕ ЛИРСКЕ ПОЕЗИЈЕ:</a:t>
            </a:r>
          </a:p>
          <a:p>
            <a:r>
              <a:rPr lang="bs-Cyrl-BA" sz="2800" dirty="0" smtClean="0"/>
              <a:t>Изражавање емоција, </a:t>
            </a:r>
          </a:p>
          <a:p>
            <a:r>
              <a:rPr lang="bs-Cyrl-BA" sz="2800" dirty="0" smtClean="0"/>
              <a:t>Субјективност</a:t>
            </a:r>
          </a:p>
          <a:p>
            <a:r>
              <a:rPr lang="bs-Cyrl-BA" sz="2800" dirty="0" smtClean="0"/>
              <a:t>Нема догађаја и ликова</a:t>
            </a:r>
          </a:p>
          <a:p>
            <a:r>
              <a:rPr lang="bs-Cyrl-BA" sz="2800" dirty="0" smtClean="0"/>
              <a:t>Лирски субјекат размишља, радује се, пати, страхује, </a:t>
            </a:r>
            <a:r>
              <a:rPr lang="bs-Cyrl-BA" sz="2800" dirty="0" smtClean="0"/>
              <a:t>воли...</a:t>
            </a:r>
          </a:p>
          <a:p>
            <a:r>
              <a:rPr lang="bs-Cyrl-BA" sz="2800" dirty="0" smtClean="0"/>
              <a:t>Лирски субјекат није увијек исто што и пјесник  ( њему пјесник приписује емоције)</a:t>
            </a:r>
            <a:endParaRPr lang="bs-Cyrl-BA" sz="2800" dirty="0" smtClean="0"/>
          </a:p>
        </p:txBody>
      </p:sp>
      <p:pic>
        <p:nvPicPr>
          <p:cNvPr id="5" name="Čuvar mjesta sadržaja 4" descr="lira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58656" y="1143000"/>
            <a:ext cx="2651100" cy="4038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dirty="0" smtClean="0"/>
              <a:t>   </a:t>
            </a:r>
            <a:endParaRPr lang="en-US" dirty="0"/>
          </a:p>
        </p:txBody>
      </p:sp>
      <p:sp>
        <p:nvSpPr>
          <p:cNvPr id="2" name="Čuvar mjesta sadržaja 1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59936" cy="5867400"/>
          </a:xfrm>
        </p:spPr>
        <p:txBody>
          <a:bodyPr>
            <a:normAutofit fontScale="92500" lnSpcReduction="20000"/>
          </a:bodyPr>
          <a:lstStyle/>
          <a:p>
            <a:endParaRPr lang="bs-Cyrl-BA" dirty="0" smtClean="0"/>
          </a:p>
          <a:p>
            <a:r>
              <a:rPr lang="bs-Cyrl-BA" sz="3100" dirty="0" smtClean="0"/>
              <a:t>ОДЛИКЕ ЕПСКЕ НАРОДНЕ КЊИЖЕВНОСТИ:</a:t>
            </a:r>
          </a:p>
          <a:p>
            <a:r>
              <a:rPr lang="bs-Cyrl-BA" sz="3100" dirty="0" smtClean="0"/>
              <a:t>Темеље се на догађају ( историјском или легендарном)</a:t>
            </a:r>
          </a:p>
          <a:p>
            <a:r>
              <a:rPr lang="bs-Cyrl-BA" sz="3100" dirty="0" smtClean="0"/>
              <a:t>Стих десетерац</a:t>
            </a:r>
          </a:p>
          <a:p>
            <a:r>
              <a:rPr lang="bs-Cyrl-BA" sz="3100" dirty="0" smtClean="0"/>
              <a:t>Стилске фигуре ( словенска антитеза, метафоре, поређења, устаљени епитети, персонификација)</a:t>
            </a:r>
          </a:p>
          <a:p>
            <a:r>
              <a:rPr lang="bs-Cyrl-BA" sz="3100" dirty="0" smtClean="0"/>
              <a:t>Пјевале се уз гусле</a:t>
            </a:r>
          </a:p>
          <a:p>
            <a:pPr>
              <a:buNone/>
            </a:pPr>
            <a:endParaRPr lang="bs-Cyrl-BA" dirty="0" smtClean="0"/>
          </a:p>
          <a:p>
            <a:endParaRPr lang="en-US" dirty="0"/>
          </a:p>
        </p:txBody>
      </p:sp>
      <p:pic>
        <p:nvPicPr>
          <p:cNvPr id="5" name="Čuvar mjesta sadržaja 4" descr="косовка дјевојк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524000"/>
            <a:ext cx="4038600" cy="3429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</TotalTime>
  <Words>511</Words>
  <Application>Microsoft Office PowerPoint</Application>
  <PresentationFormat>Prikazivanje na ekranu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Papir</vt:lpstr>
      <vt:lpstr>НАРОДНА КЊИЖЕВНОСТ</vt:lpstr>
      <vt:lpstr>      </vt:lpstr>
      <vt:lpstr>    </vt:lpstr>
      <vt:lpstr>     </vt:lpstr>
      <vt:lpstr>   </vt:lpstr>
      <vt:lpstr>   </vt:lpstr>
      <vt:lpstr>   </vt:lpstr>
      <vt:lpstr>   </vt:lpstr>
      <vt:lpstr>   </vt:lpstr>
      <vt:lpstr>   </vt:lpstr>
      <vt:lpstr>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НАРОДНА КЊИЖЕВНОСТ</dc:title>
  <dc:creator>korisnik</dc:creator>
  <cp:lastModifiedBy>korisnik</cp:lastModifiedBy>
  <cp:revision>29</cp:revision>
  <dcterms:created xsi:type="dcterms:W3CDTF">2020-12-12T08:44:40Z</dcterms:created>
  <dcterms:modified xsi:type="dcterms:W3CDTF">2020-12-13T12:40:50Z</dcterms:modified>
</cp:coreProperties>
</file>