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6FCB14-B2C3-4479-9233-306D4F4A3238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1FE44B-C8A7-4703-AE8D-C3B89F62828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84"/>
            <a:ext cx="9143999" cy="686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sr-Latn-BA" dirty="0" smtClean="0"/>
              <a:t>Answers: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 smtClean="0"/>
              <a:t>1.We </a:t>
            </a:r>
            <a:r>
              <a:rPr lang="sr-Latn-BA" u="sng" dirty="0" smtClean="0">
                <a:solidFill>
                  <a:srgbClr val="FF0000"/>
                </a:solidFill>
              </a:rPr>
              <a:t>are not watching </a:t>
            </a:r>
            <a:r>
              <a:rPr lang="sr-Latn-BA" dirty="0" smtClean="0"/>
              <a:t>the match on Friday.</a:t>
            </a:r>
          </a:p>
          <a:p>
            <a:pPr marL="0" indent="0">
              <a:buNone/>
            </a:pPr>
            <a:r>
              <a:rPr lang="sr-Latn-BA" dirty="0" smtClean="0"/>
              <a:t>2.She </a:t>
            </a:r>
            <a:r>
              <a:rPr lang="sr-Latn-BA" u="sng" dirty="0" smtClean="0">
                <a:solidFill>
                  <a:srgbClr val="FF0000"/>
                </a:solidFill>
              </a:rPr>
              <a:t>is having </a:t>
            </a:r>
            <a:r>
              <a:rPr lang="sr-Latn-BA" dirty="0" smtClean="0"/>
              <a:t>an operation next week.</a:t>
            </a:r>
          </a:p>
          <a:p>
            <a:pPr marL="0" indent="0">
              <a:buNone/>
            </a:pPr>
            <a:r>
              <a:rPr lang="sr-Latn-BA" dirty="0" smtClean="0"/>
              <a:t>3.It’s very cold.I </a:t>
            </a:r>
            <a:r>
              <a:rPr lang="sr-Latn-BA" u="sng" dirty="0" smtClean="0">
                <a:solidFill>
                  <a:srgbClr val="FF0000"/>
                </a:solidFill>
              </a:rPr>
              <a:t>am going to light </a:t>
            </a:r>
            <a:r>
              <a:rPr lang="sr-Latn-BA" dirty="0" smtClean="0"/>
              <a:t>a fire.</a:t>
            </a:r>
          </a:p>
          <a:p>
            <a:pPr marL="0" indent="0">
              <a:buNone/>
            </a:pPr>
            <a:r>
              <a:rPr lang="sr-Latn-BA" dirty="0" smtClean="0"/>
              <a:t>4.My brother </a:t>
            </a:r>
            <a:r>
              <a:rPr lang="sr-Latn-BA" u="sng" dirty="0" smtClean="0">
                <a:solidFill>
                  <a:srgbClr val="FF0000"/>
                </a:solidFill>
              </a:rPr>
              <a:t>is coming </a:t>
            </a:r>
            <a:r>
              <a:rPr lang="sr-Latn-BA" dirty="0" smtClean="0"/>
              <a:t>to stay with me tomorrow.</a:t>
            </a:r>
          </a:p>
          <a:p>
            <a:pPr marL="0" indent="0">
              <a:buNone/>
            </a:pPr>
            <a:r>
              <a:rPr lang="sr-Latn-BA" dirty="0" smtClean="0"/>
              <a:t>5.Sarah </a:t>
            </a:r>
            <a:r>
              <a:rPr lang="sr-Latn-BA" u="sng" dirty="0" smtClean="0">
                <a:solidFill>
                  <a:srgbClr val="FF0000"/>
                </a:solidFill>
              </a:rPr>
              <a:t>isn’t going to tidy </a:t>
            </a:r>
            <a:r>
              <a:rPr lang="sr-Latn-BA" dirty="0" smtClean="0"/>
              <a:t>her room.</a:t>
            </a:r>
          </a:p>
          <a:p>
            <a:pPr marL="0" indent="0">
              <a:buNone/>
            </a:pPr>
            <a:r>
              <a:rPr lang="sr-Latn-BA" dirty="0" smtClean="0"/>
              <a:t>6.</a:t>
            </a:r>
            <a:r>
              <a:rPr lang="sr-Latn-BA" u="sng" dirty="0" smtClean="0">
                <a:solidFill>
                  <a:srgbClr val="FF0000"/>
                </a:solidFill>
              </a:rPr>
              <a:t>Are</a:t>
            </a:r>
            <a:r>
              <a:rPr lang="sr-Latn-BA" dirty="0" smtClean="0"/>
              <a:t> you </a:t>
            </a:r>
            <a:r>
              <a:rPr lang="sr-Latn-BA" u="sng" dirty="0" smtClean="0">
                <a:solidFill>
                  <a:srgbClr val="FF0000"/>
                </a:solidFill>
              </a:rPr>
              <a:t>going to cook </a:t>
            </a:r>
            <a:r>
              <a:rPr lang="sr-Latn-BA" dirty="0" smtClean="0"/>
              <a:t>dinner?</a:t>
            </a:r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11564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HOMEWORK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SB,pg 31-grammar:activity 1</a:t>
            </a:r>
          </a:p>
          <a:p>
            <a:pPr marL="0" indent="0">
              <a:buNone/>
            </a:pPr>
            <a:r>
              <a:rPr lang="sr-Latn-BA" dirty="0" smtClean="0"/>
              <a:t>Complete the sentences with the verbs in brackets using </a:t>
            </a:r>
            <a:r>
              <a:rPr lang="sr-Latn-BA" u="sng" dirty="0" smtClean="0"/>
              <a:t>GOING TO.</a:t>
            </a:r>
          </a:p>
          <a:p>
            <a:pPr marL="0" indent="0">
              <a:buNone/>
            </a:pPr>
            <a:endParaRPr lang="sr-Latn-BA" dirty="0"/>
          </a:p>
          <a:p>
            <a:r>
              <a:rPr lang="sr-Latn-BA" dirty="0" smtClean="0"/>
              <a:t>SB,pg 32-grammar:activity 2</a:t>
            </a:r>
          </a:p>
          <a:p>
            <a:pPr marL="0" indent="0">
              <a:buNone/>
            </a:pPr>
            <a:r>
              <a:rPr lang="sr-Latn-BA" dirty="0" smtClean="0"/>
              <a:t>Write five sentences using </a:t>
            </a:r>
            <a:r>
              <a:rPr lang="sr-Latn-BA" u="sng" dirty="0" smtClean="0"/>
              <a:t>Present Continuous.</a:t>
            </a:r>
          </a:p>
        </p:txBody>
      </p:sp>
    </p:spTree>
    <p:extLst>
      <p:ext uri="{BB962C8B-B14F-4D97-AF65-F5344CB8AC3E}">
        <p14:creationId xmlns:p14="http://schemas.microsoft.com/office/powerpoint/2010/main" val="4029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FUTURE FORMS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Latn-BA" dirty="0" smtClean="0"/>
          </a:p>
          <a:p>
            <a:pPr algn="ctr"/>
            <a:r>
              <a:rPr lang="sr-Latn-BA" dirty="0" smtClean="0"/>
              <a:t>PREDICTIONS</a:t>
            </a:r>
          </a:p>
          <a:p>
            <a:pPr algn="ctr"/>
            <a:r>
              <a:rPr lang="sr-Latn-BA" dirty="0" smtClean="0"/>
              <a:t>DECISIONS</a:t>
            </a:r>
          </a:p>
          <a:p>
            <a:pPr algn="ctr"/>
            <a:r>
              <a:rPr lang="sr-Latn-BA" dirty="0" smtClean="0"/>
              <a:t>PLANS</a:t>
            </a:r>
          </a:p>
          <a:p>
            <a:pPr algn="ctr"/>
            <a:r>
              <a:rPr lang="sr-Latn-BA" dirty="0" smtClean="0"/>
              <a:t>ARRANGEMENTS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5025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GOING TO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u="sng" dirty="0" smtClean="0"/>
              <a:t>Predictions (we see present evidence</a:t>
            </a:r>
            <a:r>
              <a:rPr lang="sr-Latn-BA" dirty="0" smtClean="0"/>
              <a:t>)</a:t>
            </a:r>
          </a:p>
          <a:p>
            <a:pPr marL="0" indent="0">
              <a:buNone/>
            </a:pPr>
            <a:r>
              <a:rPr lang="sr-Latn-BA" dirty="0"/>
              <a:t>E</a:t>
            </a:r>
            <a:r>
              <a:rPr lang="sr-Latn-BA" dirty="0" smtClean="0"/>
              <a:t>xample:</a:t>
            </a:r>
          </a:p>
          <a:p>
            <a:pPr marL="0" indent="0">
              <a:buNone/>
            </a:pPr>
            <a:r>
              <a:rPr lang="sr-Latn-BA" dirty="0" smtClean="0"/>
              <a:t>Slow down! We </a:t>
            </a:r>
            <a:r>
              <a:rPr lang="sr-Latn-BA" dirty="0" smtClean="0">
                <a:solidFill>
                  <a:srgbClr val="FF0000"/>
                </a:solidFill>
              </a:rPr>
              <a:t>are going to have </a:t>
            </a:r>
            <a:r>
              <a:rPr lang="sr-Latn-BA" dirty="0" smtClean="0"/>
              <a:t>an accident!</a:t>
            </a:r>
          </a:p>
          <a:p>
            <a:pPr marL="0" indent="0">
              <a:buNone/>
            </a:pPr>
            <a:r>
              <a:rPr lang="sr-Latn-BA" dirty="0" smtClean="0"/>
              <a:t>Look at the clouds.It’</a:t>
            </a:r>
            <a:r>
              <a:rPr lang="sr-Latn-BA" dirty="0" smtClean="0">
                <a:solidFill>
                  <a:srgbClr val="FF0000"/>
                </a:solidFill>
              </a:rPr>
              <a:t>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going to rain</a:t>
            </a:r>
            <a:r>
              <a:rPr lang="sr-Latn-BA" dirty="0" smtClean="0"/>
              <a:t>.</a:t>
            </a:r>
          </a:p>
          <a:p>
            <a:pPr marL="0" indent="0">
              <a:buNone/>
            </a:pPr>
            <a:endParaRPr lang="sr-Latn-BA" dirty="0" smtClean="0"/>
          </a:p>
          <a:p>
            <a:r>
              <a:rPr lang="sr-Latn-BA" u="sng" dirty="0" smtClean="0"/>
              <a:t>Decisions (taken before now-intentions/plans</a:t>
            </a:r>
            <a:r>
              <a:rPr lang="sr-Latn-BA" dirty="0" smtClean="0"/>
              <a:t>)</a:t>
            </a:r>
          </a:p>
          <a:p>
            <a:pPr marL="0" indent="0">
              <a:buNone/>
            </a:pPr>
            <a:r>
              <a:rPr lang="sr-Latn-BA" dirty="0" smtClean="0"/>
              <a:t>Example:</a:t>
            </a:r>
          </a:p>
          <a:p>
            <a:pPr marL="0" indent="0">
              <a:buNone/>
            </a:pPr>
            <a:r>
              <a:rPr lang="sr-Latn-BA" dirty="0" smtClean="0">
                <a:solidFill>
                  <a:srgbClr val="FF0000"/>
                </a:solidFill>
              </a:rPr>
              <a:t>Are</a:t>
            </a:r>
            <a:r>
              <a:rPr lang="sr-Latn-BA" dirty="0" smtClean="0"/>
              <a:t> you </a:t>
            </a:r>
            <a:r>
              <a:rPr lang="sr-Latn-BA" dirty="0" smtClean="0">
                <a:solidFill>
                  <a:srgbClr val="FF0000"/>
                </a:solidFill>
              </a:rPr>
              <a:t>going to watch </a:t>
            </a:r>
            <a:r>
              <a:rPr lang="sr-Latn-BA" dirty="0" smtClean="0"/>
              <a:t>the game tonight?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7631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33" y="476672"/>
            <a:ext cx="851566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PRESENT CONTINUOUS (PROGRESSIVE)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We use Present Continuous for fixed plans with a definite time and/or place.</a:t>
            </a:r>
          </a:p>
          <a:p>
            <a:pPr marL="114300" indent="0">
              <a:buNone/>
            </a:pPr>
            <a:endParaRPr lang="sr-Latn-BA" dirty="0" smtClean="0"/>
          </a:p>
          <a:p>
            <a:r>
              <a:rPr lang="sr-Latn-BA" dirty="0" smtClean="0"/>
              <a:t>plans/arrangements have been made</a:t>
            </a: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Examples:</a:t>
            </a:r>
          </a:p>
          <a:p>
            <a:pPr marL="0" indent="0">
              <a:buNone/>
            </a:pPr>
            <a:r>
              <a:rPr lang="sr-Latn-BA" dirty="0" smtClean="0"/>
              <a:t>I’</a:t>
            </a:r>
            <a:r>
              <a:rPr lang="sr-Latn-BA" dirty="0" smtClean="0">
                <a:solidFill>
                  <a:srgbClr val="FF0000"/>
                </a:solidFill>
              </a:rPr>
              <a:t>m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meeting </a:t>
            </a:r>
            <a:r>
              <a:rPr lang="sr-Latn-BA" dirty="0" smtClean="0"/>
              <a:t>Jack at the cinema at 8.</a:t>
            </a:r>
          </a:p>
          <a:p>
            <a:pPr marL="0" indent="0">
              <a:buNone/>
            </a:pPr>
            <a:r>
              <a:rPr lang="sr-Latn-BA" dirty="0" smtClean="0"/>
              <a:t>Sarah </a:t>
            </a:r>
            <a:r>
              <a:rPr lang="sr-Latn-BA" dirty="0" smtClean="0">
                <a:solidFill>
                  <a:srgbClr val="FF0000"/>
                </a:solidFill>
              </a:rPr>
              <a:t>is seeing </a:t>
            </a:r>
            <a:r>
              <a:rPr lang="sr-Latn-BA" dirty="0" smtClean="0"/>
              <a:t>the dentist tomorrow morning.</a:t>
            </a:r>
          </a:p>
          <a:p>
            <a:pPr marL="0" indent="0">
              <a:buNone/>
            </a:pPr>
            <a:r>
              <a:rPr lang="sr-Latn-BA" dirty="0" smtClean="0"/>
              <a:t>We </a:t>
            </a:r>
            <a:r>
              <a:rPr lang="sr-Latn-BA" dirty="0" smtClean="0">
                <a:solidFill>
                  <a:srgbClr val="FF0000"/>
                </a:solidFill>
              </a:rPr>
              <a:t>are getting </a:t>
            </a:r>
            <a:r>
              <a:rPr lang="sr-Latn-BA" dirty="0" smtClean="0"/>
              <a:t>married next week.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5333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-243408"/>
            <a:ext cx="6328774" cy="738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3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922114"/>
          </a:xfrm>
        </p:spPr>
        <p:txBody>
          <a:bodyPr/>
          <a:lstStyle/>
          <a:p>
            <a:r>
              <a:rPr lang="sr-Latn-BA" dirty="0" smtClean="0"/>
              <a:t>PLANS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/>
          <a:lstStyle/>
          <a:p>
            <a:endParaRPr lang="sr-Latn-BA" dirty="0" smtClean="0"/>
          </a:p>
          <a:p>
            <a:r>
              <a:rPr lang="sr-Latn-BA" dirty="0" smtClean="0"/>
              <a:t>In three of these sentences, the Present Continuous is possible. </a:t>
            </a:r>
            <a:r>
              <a:rPr lang="sr-Latn-BA" b="1" dirty="0" smtClean="0"/>
              <a:t>Which three</a:t>
            </a:r>
            <a:r>
              <a:rPr lang="sr-Latn-BA" dirty="0" smtClean="0"/>
              <a:t>?</a:t>
            </a: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1.Jack </a:t>
            </a:r>
            <a:r>
              <a:rPr lang="sr-Latn-BA" dirty="0" smtClean="0">
                <a:solidFill>
                  <a:srgbClr val="FF0000"/>
                </a:solidFill>
              </a:rPr>
              <a:t>is going to arrive </a:t>
            </a:r>
            <a:r>
              <a:rPr lang="sr-Latn-BA" dirty="0" smtClean="0"/>
              <a:t>at 4.</a:t>
            </a:r>
          </a:p>
          <a:p>
            <a:pPr marL="0" indent="0">
              <a:buNone/>
            </a:pPr>
            <a:r>
              <a:rPr lang="sr-Latn-BA" dirty="0" smtClean="0"/>
              <a:t>2.I’</a:t>
            </a:r>
            <a:r>
              <a:rPr lang="sr-Latn-BA" dirty="0" smtClean="0">
                <a:solidFill>
                  <a:srgbClr val="FF0000"/>
                </a:solidFill>
              </a:rPr>
              <a:t>m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going to learn </a:t>
            </a:r>
            <a:r>
              <a:rPr lang="sr-Latn-BA" dirty="0" smtClean="0"/>
              <a:t>French one of these days.</a:t>
            </a:r>
          </a:p>
          <a:p>
            <a:pPr marL="0" indent="0">
              <a:buNone/>
            </a:pPr>
            <a:r>
              <a:rPr lang="sr-Latn-BA" dirty="0" smtClean="0"/>
              <a:t>3.I’</a:t>
            </a:r>
            <a:r>
              <a:rPr lang="sr-Latn-BA" dirty="0" smtClean="0">
                <a:solidFill>
                  <a:srgbClr val="FF0000"/>
                </a:solidFill>
              </a:rPr>
              <a:t>m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going to fly </a:t>
            </a:r>
            <a:r>
              <a:rPr lang="sr-Latn-BA" dirty="0" smtClean="0"/>
              <a:t>to London tomorrow.</a:t>
            </a:r>
          </a:p>
          <a:p>
            <a:pPr marL="0" indent="0">
              <a:buNone/>
            </a:pPr>
            <a:r>
              <a:rPr lang="sr-Latn-BA" dirty="0" smtClean="0"/>
              <a:t>4.Tom </a:t>
            </a:r>
            <a:r>
              <a:rPr lang="sr-Latn-BA" dirty="0" smtClean="0">
                <a:solidFill>
                  <a:srgbClr val="FF0000"/>
                </a:solidFill>
              </a:rPr>
              <a:t>is going to tell </a:t>
            </a:r>
            <a:r>
              <a:rPr lang="sr-Latn-BA" dirty="0" smtClean="0"/>
              <a:t>me about his problem.</a:t>
            </a:r>
          </a:p>
          <a:p>
            <a:pPr marL="0" indent="0">
              <a:buNone/>
            </a:pPr>
            <a:r>
              <a:rPr lang="sr-Latn-BA" dirty="0" smtClean="0"/>
              <a:t>5.We </a:t>
            </a:r>
            <a:r>
              <a:rPr lang="sr-Latn-BA" dirty="0" smtClean="0">
                <a:solidFill>
                  <a:srgbClr val="FF0000"/>
                </a:solidFill>
              </a:rPr>
              <a:t>are going to spend </a:t>
            </a:r>
            <a:r>
              <a:rPr lang="sr-Latn-BA" dirty="0" smtClean="0"/>
              <a:t>next week in Ireland.</a:t>
            </a:r>
          </a:p>
          <a:p>
            <a:pPr marL="0" indent="0">
              <a:buNone/>
            </a:pPr>
            <a:r>
              <a:rPr lang="sr-Latn-BA" dirty="0" smtClean="0"/>
              <a:t>6.</a:t>
            </a:r>
            <a:r>
              <a:rPr lang="sr-Latn-BA" dirty="0" smtClean="0">
                <a:solidFill>
                  <a:srgbClr val="FF0000"/>
                </a:solidFill>
              </a:rPr>
              <a:t>Are </a:t>
            </a:r>
            <a:r>
              <a:rPr lang="sr-Latn-BA" dirty="0" smtClean="0"/>
              <a:t>you </a:t>
            </a:r>
            <a:r>
              <a:rPr lang="sr-Latn-BA" dirty="0" smtClean="0">
                <a:solidFill>
                  <a:srgbClr val="FF0000"/>
                </a:solidFill>
              </a:rPr>
              <a:t>going to answer </a:t>
            </a:r>
            <a:r>
              <a:rPr lang="sr-Latn-BA" dirty="0" smtClean="0"/>
              <a:t>those letters?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6758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BA" dirty="0" smtClean="0"/>
              <a:t>Answers:</a:t>
            </a:r>
          </a:p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r>
              <a:rPr lang="sr-Latn-BA" dirty="0" smtClean="0"/>
              <a:t>Jack </a:t>
            </a:r>
            <a:r>
              <a:rPr lang="sr-Latn-BA" dirty="0" smtClean="0">
                <a:solidFill>
                  <a:srgbClr val="FF0000"/>
                </a:solidFill>
              </a:rPr>
              <a:t>is arriving </a:t>
            </a:r>
            <a:r>
              <a:rPr lang="sr-Latn-BA" dirty="0" smtClean="0"/>
              <a:t>at 4.</a:t>
            </a:r>
          </a:p>
          <a:p>
            <a:pPr marL="0" indent="0" algn="ctr">
              <a:buNone/>
            </a:pPr>
            <a:r>
              <a:rPr lang="sr-Latn-BA" dirty="0" smtClean="0"/>
              <a:t>I’</a:t>
            </a:r>
            <a:r>
              <a:rPr lang="sr-Latn-BA" dirty="0" smtClean="0">
                <a:solidFill>
                  <a:srgbClr val="FF0000"/>
                </a:solidFill>
              </a:rPr>
              <a:t>m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flying</a:t>
            </a:r>
            <a:r>
              <a:rPr lang="sr-Latn-BA" dirty="0" smtClean="0"/>
              <a:t> to London tomorrow.</a:t>
            </a:r>
          </a:p>
          <a:p>
            <a:pPr marL="0" indent="0" algn="ctr">
              <a:buNone/>
            </a:pPr>
            <a:r>
              <a:rPr lang="sr-Latn-BA" dirty="0" smtClean="0"/>
              <a:t>We </a:t>
            </a:r>
            <a:r>
              <a:rPr lang="sr-Latn-BA" dirty="0" smtClean="0">
                <a:solidFill>
                  <a:srgbClr val="FF0000"/>
                </a:solidFill>
              </a:rPr>
              <a:t>are spending </a:t>
            </a:r>
            <a:r>
              <a:rPr lang="sr-Latn-BA" dirty="0" smtClean="0"/>
              <a:t>next week in Ireland.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558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USE GOING TO OR PRESENT CONTINUOUS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BA" dirty="0" smtClean="0"/>
          </a:p>
          <a:p>
            <a:pPr marL="457200" indent="-457200">
              <a:buFont typeface="+mj-lt"/>
              <a:buAutoNum type="arabicPeriod"/>
            </a:pPr>
            <a:r>
              <a:rPr lang="sr-Latn-BA" dirty="0" smtClean="0"/>
              <a:t>We_________(not watch) the match on Friday.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dirty="0" smtClean="0"/>
              <a:t>She__________(have)an operation next week.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dirty="0" smtClean="0"/>
              <a:t>It’s very cold.I___________(light) a fire.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dirty="0" smtClean="0"/>
              <a:t>My brother_________(come)to stay with me tomorrow.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dirty="0" smtClean="0"/>
              <a:t>Sarah__________(not tidy) her room.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dirty="0" smtClean="0"/>
              <a:t>_____you_______(cook) dinner?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1749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330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Century Gothic</vt:lpstr>
      <vt:lpstr>Apothecary</vt:lpstr>
      <vt:lpstr>1_Apothecary</vt:lpstr>
      <vt:lpstr>PowerPoint Presentation</vt:lpstr>
      <vt:lpstr>FUTURE FORMS</vt:lpstr>
      <vt:lpstr>GOING TO</vt:lpstr>
      <vt:lpstr>PowerPoint Presentation</vt:lpstr>
      <vt:lpstr>PRESENT CONTINUOUS (PROGRESSIVE) </vt:lpstr>
      <vt:lpstr>PowerPoint Presentation</vt:lpstr>
      <vt:lpstr>PLANS</vt:lpstr>
      <vt:lpstr>PowerPoint Presentation</vt:lpstr>
      <vt:lpstr>USE GOING TO OR PRESENT CONTINUOUS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11. Kristina Mataruga</cp:lastModifiedBy>
  <cp:revision>12</cp:revision>
  <dcterms:created xsi:type="dcterms:W3CDTF">2020-12-13T14:15:38Z</dcterms:created>
  <dcterms:modified xsi:type="dcterms:W3CDTF">2020-12-21T10:36:35Z</dcterms:modified>
</cp:coreProperties>
</file>