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4CDA4-86AE-4FDF-BDE5-1431DC2BCB3A}" v="192" dt="2020-11-06T15:37:20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iiyazyk.ru/chasti-rechi/sushhestvitelnoe/imenitelnyy-padezh-imyon-suschestvitelny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iiyazyk.ru/chasti-rechi/sushhestvitelnoe/roditelnyy-padez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iiyazyk.ru/chasti-rechi/sushhestvitelnoe/datelnyy-padez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iiyazyk.ru/chasti-rechi/sushhestvitelnoe/vinitelnyy-padez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iiyazyk.ru/chasti-rechi/sushhestvitelnoe/tvoritelnyy-padez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kiiyazyk.ru/chasti-rechi/sushhestvitelnoe/predlozhnyy-padez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brown teddy bear sitting on top of a stuffed toy&#10;&#10;Description automatically generated">
            <a:extLst>
              <a:ext uri="{FF2B5EF4-FFF2-40B4-BE49-F238E27FC236}">
                <a16:creationId xmlns:a16="http://schemas.microsoft.com/office/drawing/2014/main" xmlns="" id="{03C1A4E7-1041-4957-9515-9B1BBB78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2" y="381920"/>
            <a:ext cx="10837652" cy="6094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9EDB27-60C0-4D79-A7AA-816681720764}"/>
              </a:ext>
            </a:extLst>
          </p:cNvPr>
          <p:cNvSpPr txBox="1"/>
          <p:nvPr/>
        </p:nvSpPr>
        <p:spPr>
          <a:xfrm>
            <a:off x="2035834" y="2208362"/>
            <a:ext cx="2743200" cy="86177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000" dirty="0"/>
              <a:t>ПАДЕЖИ</a:t>
            </a:r>
            <a:endParaRPr lang="en-US"/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64049D66-1BF6-4092-B348-BB1489EF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834" y="3809159"/>
            <a:ext cx="2743200" cy="22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4824AB8-C754-4193-BDD5-5D0D5AD2A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7" y="428984"/>
            <a:ext cx="9198632" cy="60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8D5739EE-EAD9-4648-ABB9-BD6C2681B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7" y="500871"/>
            <a:ext cx="10435085" cy="58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7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1A3B69-755F-440F-993B-4BFD71E644E0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000000"/>
                </a:solidFill>
                <a:cs typeface="Calibri"/>
              </a:rPr>
              <a:t>Падеж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 —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это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словоизменительная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категория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имени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выражающая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его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отношение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к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другим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словам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обозначающим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предмет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признак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или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действие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в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предложении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.</a:t>
            </a:r>
            <a:endParaRPr lang="en-US" sz="3000" i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Узнаем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что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такое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падеж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в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русском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языке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, 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какие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существуют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падежи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на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какие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вопросы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отвечают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как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определить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падеж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cs typeface="Calibri"/>
              </a:rPr>
              <a:t>существительного</a:t>
            </a:r>
            <a:r>
              <a:rPr lang="en-US" sz="3000" i="1" dirty="0">
                <a:solidFill>
                  <a:srgbClr val="000000"/>
                </a:solidFill>
                <a:cs typeface="Calibri"/>
              </a:rPr>
              <a:t>.</a:t>
            </a:r>
            <a:endParaRPr lang="en-US" sz="2400" i="1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83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C4494A9-C3C6-4288-84AE-21363AE3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06" y="255966"/>
            <a:ext cx="10248181" cy="57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26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15EE66-56CA-4F35-AB29-587D6831AAB8}"/>
              </a:ext>
            </a:extLst>
          </p:cNvPr>
          <p:cNvSpPr txBox="1"/>
          <p:nvPr/>
        </p:nvSpPr>
        <p:spPr>
          <a:xfrm>
            <a:off x="5486725" y="801866"/>
            <a:ext cx="6542536" cy="52306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srgbClr val="000000"/>
                </a:solidFill>
              </a:rPr>
              <a:t>Именительный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падеж</a:t>
            </a:r>
            <a:endParaRPr lang="en-US" sz="3000" dirty="0" err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hlinkClick r:id="rId3"/>
              </a:rPr>
              <a:t>Именительный падеж</a:t>
            </a:r>
            <a:r>
              <a:rPr lang="en-US" sz="3000" dirty="0">
                <a:solidFill>
                  <a:srgbClr val="000000"/>
                </a:solidFill>
              </a:rPr>
              <a:t> </a:t>
            </a:r>
            <a:r>
              <a:rPr lang="en-US" sz="3000" err="1">
                <a:solidFill>
                  <a:srgbClr val="000000"/>
                </a:solidFill>
              </a:rPr>
              <a:t>употребляется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для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наименования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предметов</a:t>
            </a:r>
            <a:r>
              <a:rPr lang="en-US" sz="3000" dirty="0">
                <a:solidFill>
                  <a:srgbClr val="000000"/>
                </a:solidFill>
              </a:rPr>
              <a:t>. </a:t>
            </a:r>
            <a:r>
              <a:rPr lang="en-US" sz="3000" err="1">
                <a:solidFill>
                  <a:srgbClr val="000000"/>
                </a:solidFill>
              </a:rPr>
              <a:t>Это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исходная</a:t>
            </a:r>
            <a:r>
              <a:rPr lang="en-US" sz="3000" dirty="0">
                <a:solidFill>
                  <a:srgbClr val="000000"/>
                </a:solidFill>
              </a:rPr>
              <a:t>, </a:t>
            </a:r>
            <a:r>
              <a:rPr lang="en-US" sz="3000" err="1">
                <a:solidFill>
                  <a:srgbClr val="000000"/>
                </a:solidFill>
              </a:rPr>
              <a:t>начальная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форма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существительного</a:t>
            </a:r>
            <a:r>
              <a:rPr lang="en-US" sz="3000" dirty="0">
                <a:solidFill>
                  <a:srgbClr val="000000"/>
                </a:solidFill>
              </a:rPr>
              <a:t>, </a:t>
            </a:r>
            <a:r>
              <a:rPr lang="en-US" sz="3000" err="1">
                <a:solidFill>
                  <a:srgbClr val="000000"/>
                </a:solidFill>
              </a:rPr>
              <a:t>которая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отвечает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на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err="1">
                <a:solidFill>
                  <a:srgbClr val="000000"/>
                </a:solidFill>
              </a:rPr>
              <a:t>вопросы</a:t>
            </a:r>
            <a:r>
              <a:rPr lang="en-US" sz="3000" dirty="0">
                <a:solidFill>
                  <a:srgbClr val="000000"/>
                </a:solidFill>
              </a:rPr>
              <a:t>:</a:t>
            </a:r>
            <a:endParaRPr lang="en-US" sz="30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rgbClr val="000000"/>
                </a:solidFill>
              </a:rPr>
              <a:t>кто</a:t>
            </a:r>
            <a:r>
              <a:rPr lang="en-US" sz="3000" b="1" i="1" dirty="0">
                <a:solidFill>
                  <a:srgbClr val="000000"/>
                </a:solidFill>
              </a:rPr>
              <a:t>?</a:t>
            </a:r>
            <a:r>
              <a:rPr lang="en-US" sz="3000" i="1" dirty="0">
                <a:solidFill>
                  <a:srgbClr val="000000"/>
                </a:solidFill>
              </a:rPr>
              <a:t> — </a:t>
            </a:r>
            <a:r>
              <a:rPr lang="en-US" sz="3000" i="1" dirty="0" err="1">
                <a:solidFill>
                  <a:srgbClr val="000000"/>
                </a:solidFill>
              </a:rPr>
              <a:t>бабушка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мастер</a:t>
            </a:r>
            <a:r>
              <a:rPr lang="en-US" sz="3000" i="1" dirty="0">
                <a:solidFill>
                  <a:srgbClr val="000000"/>
                </a:solidFill>
              </a:rPr>
              <a:t>  , </a:t>
            </a:r>
            <a:r>
              <a:rPr lang="en-US" sz="3000" i="1" dirty="0" err="1">
                <a:solidFill>
                  <a:srgbClr val="000000"/>
                </a:solidFill>
              </a:rPr>
              <a:t>отец</a:t>
            </a:r>
            <a:r>
              <a:rPr lang="en-US" sz="3000" i="1" dirty="0">
                <a:solidFill>
                  <a:srgbClr val="000000"/>
                </a:solidFill>
              </a:rPr>
              <a:t>  ;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rgbClr val="000000"/>
                </a:solidFill>
              </a:rPr>
              <a:t>что</a:t>
            </a:r>
            <a:r>
              <a:rPr lang="en-US" sz="3000" b="1" i="1" dirty="0">
                <a:solidFill>
                  <a:srgbClr val="000000"/>
                </a:solidFill>
              </a:rPr>
              <a:t>?</a:t>
            </a:r>
            <a:r>
              <a:rPr lang="en-US" sz="3000" i="1" dirty="0">
                <a:solidFill>
                  <a:srgbClr val="000000"/>
                </a:solidFill>
              </a:rPr>
              <a:t> — </a:t>
            </a:r>
            <a:r>
              <a:rPr lang="en-US" sz="3000" i="1" dirty="0" err="1">
                <a:solidFill>
                  <a:srgbClr val="000000"/>
                </a:solidFill>
              </a:rPr>
              <a:t>тишина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дом</a:t>
            </a:r>
            <a:r>
              <a:rPr lang="en-US" sz="3000" i="1" dirty="0">
                <a:solidFill>
                  <a:srgbClr val="000000"/>
                </a:solidFill>
              </a:rPr>
              <a:t>  , </a:t>
            </a:r>
            <a:r>
              <a:rPr lang="en-US" sz="3000" i="1" dirty="0" err="1">
                <a:solidFill>
                  <a:srgbClr val="000000"/>
                </a:solidFill>
              </a:rPr>
              <a:t>счастье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радость</a:t>
            </a:r>
            <a:r>
              <a:rPr lang="en-US" sz="3000" i="1" dirty="0">
                <a:solidFill>
                  <a:srgbClr val="000000"/>
                </a:solidFill>
              </a:rPr>
              <a:t>  .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4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009FB8-0C6D-4045-9F6F-66C1A4917A35}"/>
              </a:ext>
            </a:extLst>
          </p:cNvPr>
          <p:cNvSpPr txBox="1"/>
          <p:nvPr/>
        </p:nvSpPr>
        <p:spPr>
          <a:xfrm>
            <a:off x="5443593" y="801866"/>
            <a:ext cx="6226234" cy="52306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srgbClr val="000000"/>
                </a:solidFill>
              </a:rPr>
              <a:t>Родительный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падеж</a:t>
            </a:r>
            <a:endParaRPr lang="en-US" sz="3000" b="1" dirty="0" err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hlinkClick r:id="rId3"/>
              </a:rPr>
              <a:t>Родительный падеж существительного</a:t>
            </a:r>
            <a:r>
              <a:rPr lang="en-US" sz="3000" dirty="0">
                <a:solidFill>
                  <a:srgbClr val="000000"/>
                </a:solidFill>
              </a:rPr>
              <a:t> </a:t>
            </a:r>
            <a:r>
              <a:rPr lang="en-US" sz="3000" dirty="0" err="1">
                <a:solidFill>
                  <a:srgbClr val="000000"/>
                </a:solidFill>
              </a:rPr>
              <a:t>отвечает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на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вопросы</a:t>
            </a:r>
            <a:r>
              <a:rPr lang="en-US" sz="3000" dirty="0">
                <a:solidFill>
                  <a:srgbClr val="000000"/>
                </a:solidFill>
              </a:rPr>
              <a:t>: </a:t>
            </a:r>
            <a:r>
              <a:rPr lang="en-US" sz="3000" i="1" dirty="0" err="1">
                <a:solidFill>
                  <a:srgbClr val="000000"/>
                </a:solidFill>
              </a:rPr>
              <a:t>кого</a:t>
            </a:r>
            <a:r>
              <a:rPr lang="en-US" sz="3000" i="1" dirty="0">
                <a:solidFill>
                  <a:srgbClr val="000000"/>
                </a:solidFill>
              </a:rPr>
              <a:t>? </a:t>
            </a:r>
            <a:r>
              <a:rPr lang="en-US" sz="3000" i="1" dirty="0" err="1">
                <a:solidFill>
                  <a:srgbClr val="000000"/>
                </a:solidFill>
              </a:rPr>
              <a:t>чего</a:t>
            </a:r>
            <a:r>
              <a:rPr lang="en-US" sz="3000" i="1" dirty="0">
                <a:solidFill>
                  <a:srgbClr val="000000"/>
                </a:solidFill>
              </a:rPr>
              <a:t>?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 err="1">
                <a:solidFill>
                  <a:srgbClr val="000000"/>
                </a:solidFill>
              </a:rPr>
              <a:t>нет</a:t>
            </a:r>
            <a:r>
              <a:rPr lang="en-US" sz="3000" i="1" dirty="0">
                <a:solidFill>
                  <a:srgbClr val="000000"/>
                </a:solidFill>
              </a:rPr>
              <a:t> (</a:t>
            </a:r>
            <a:r>
              <a:rPr lang="en-US" sz="3000" i="1" dirty="0" err="1">
                <a:solidFill>
                  <a:srgbClr val="000000"/>
                </a:solidFill>
              </a:rPr>
              <a:t>кого</a:t>
            </a:r>
            <a:r>
              <a:rPr lang="en-US" sz="3000" i="1" dirty="0">
                <a:solidFill>
                  <a:srgbClr val="000000"/>
                </a:solidFill>
              </a:rPr>
              <a:t>?) </a:t>
            </a:r>
            <a:r>
              <a:rPr lang="en-US" sz="3000" i="1" dirty="0" err="1">
                <a:solidFill>
                  <a:srgbClr val="000000"/>
                </a:solidFill>
              </a:rPr>
              <a:t>бабушки</a:t>
            </a:r>
            <a:r>
              <a:rPr lang="en-US" sz="3000" i="1" dirty="0">
                <a:solidFill>
                  <a:srgbClr val="000000"/>
                </a:solidFill>
              </a:rPr>
              <a:t>,  </a:t>
            </a:r>
            <a:r>
              <a:rPr lang="en-US" sz="3000" i="1" dirty="0" err="1">
                <a:solidFill>
                  <a:srgbClr val="000000"/>
                </a:solidFill>
              </a:rPr>
              <a:t>мастера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отца</a:t>
            </a:r>
            <a:r>
              <a:rPr lang="en-US" sz="3000" i="1" dirty="0">
                <a:solidFill>
                  <a:srgbClr val="000000"/>
                </a:solidFill>
              </a:rPr>
              <a:t>;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 err="1">
                <a:solidFill>
                  <a:srgbClr val="000000"/>
                </a:solidFill>
              </a:rPr>
              <a:t>нет</a:t>
            </a:r>
            <a:r>
              <a:rPr lang="en-US" sz="3000" i="1" dirty="0">
                <a:solidFill>
                  <a:srgbClr val="000000"/>
                </a:solidFill>
              </a:rPr>
              <a:t> (</a:t>
            </a:r>
            <a:r>
              <a:rPr lang="en-US" sz="3000" i="1" dirty="0" err="1">
                <a:solidFill>
                  <a:srgbClr val="000000"/>
                </a:solidFill>
              </a:rPr>
              <a:t>чего</a:t>
            </a:r>
            <a:r>
              <a:rPr lang="en-US" sz="3000" i="1" dirty="0">
                <a:solidFill>
                  <a:srgbClr val="000000"/>
                </a:solidFill>
              </a:rPr>
              <a:t>?) </a:t>
            </a:r>
            <a:r>
              <a:rPr lang="en-US" sz="3000" i="1" dirty="0" err="1">
                <a:solidFill>
                  <a:srgbClr val="000000"/>
                </a:solidFill>
              </a:rPr>
              <a:t>тишины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дома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счастья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радости</a:t>
            </a:r>
            <a:r>
              <a:rPr lang="en-US" sz="3000" i="1" dirty="0">
                <a:solidFill>
                  <a:srgbClr val="000000"/>
                </a:solidFill>
              </a:rPr>
              <a:t>.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18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53AB12-339A-4330-B53C-098C32C078B6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2BD293-6BC6-4FA0-B344-71D7E6FC2B87}"/>
              </a:ext>
            </a:extLst>
          </p:cNvPr>
          <p:cNvSpPr txBox="1"/>
          <p:nvPr/>
        </p:nvSpPr>
        <p:spPr>
          <a:xfrm>
            <a:off x="5874589" y="1144439"/>
            <a:ext cx="619376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 err="1">
                <a:solidFill>
                  <a:srgbClr val="333333"/>
                </a:solidFill>
                <a:latin typeface="Calibri"/>
                <a:cs typeface="Calibri"/>
              </a:rPr>
              <a:t>Дательный</a:t>
            </a:r>
            <a:r>
              <a:rPr lang="en-US" sz="30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3000" b="1" dirty="0" err="1">
                <a:solidFill>
                  <a:srgbClr val="333333"/>
                </a:solidFill>
                <a:latin typeface="Calibri"/>
                <a:cs typeface="Calibri"/>
              </a:rPr>
              <a:t>падеж</a:t>
            </a:r>
            <a:r>
              <a:rPr lang="en-US" sz="3000" dirty="0">
                <a:solidFill>
                  <a:srgbClr val="333333"/>
                </a:solidFill>
                <a:latin typeface="Calibri"/>
                <a:cs typeface="Arial"/>
              </a:rPr>
              <a:t>.</a:t>
            </a:r>
          </a:p>
          <a:p>
            <a:r>
              <a:rPr lang="en-US" sz="3000" dirty="0">
                <a:solidFill>
                  <a:srgbClr val="D046EB"/>
                </a:solidFill>
                <a:latin typeface="Calibri"/>
                <a:cs typeface="Arial"/>
                <a:hlinkClick r:id="rId3"/>
              </a:rPr>
              <a:t>Дательный падеж существительного</a:t>
            </a:r>
            <a:r>
              <a:rPr lang="en-US" sz="3000" dirty="0">
                <a:solidFill>
                  <a:srgbClr val="333333"/>
                </a:solidFill>
                <a:latin typeface="Calibri"/>
                <a:cs typeface="Arial"/>
              </a:rPr>
              <a:t> </a:t>
            </a:r>
            <a:r>
              <a:rPr lang="en-US" sz="3000" dirty="0" err="1">
                <a:solidFill>
                  <a:srgbClr val="333333"/>
                </a:solidFill>
                <a:latin typeface="Calibri"/>
                <a:cs typeface="Arial"/>
              </a:rPr>
              <a:t>обозначает</a:t>
            </a:r>
            <a:r>
              <a:rPr lang="en-US" sz="3000" dirty="0">
                <a:solidFill>
                  <a:srgbClr val="333333"/>
                </a:solidFill>
                <a:latin typeface="Calibri"/>
                <a:cs typeface="Arial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Calibri"/>
                <a:cs typeface="Arial"/>
              </a:rPr>
              <a:t>адресата</a:t>
            </a:r>
            <a:r>
              <a:rPr lang="en-US" sz="3000" dirty="0">
                <a:solidFill>
                  <a:srgbClr val="333333"/>
                </a:solidFill>
                <a:latin typeface="Calibri"/>
                <a:cs typeface="Arial"/>
              </a:rPr>
              <a:t> и </a:t>
            </a:r>
            <a:r>
              <a:rPr lang="en-US" sz="3000" dirty="0" err="1">
                <a:solidFill>
                  <a:srgbClr val="333333"/>
                </a:solidFill>
                <a:latin typeface="Calibri"/>
                <a:cs typeface="Arial"/>
              </a:rPr>
              <a:t>отвечает</a:t>
            </a:r>
            <a:r>
              <a:rPr lang="en-US" sz="3000" dirty="0">
                <a:solidFill>
                  <a:srgbClr val="333333"/>
                </a:solidFill>
                <a:latin typeface="Calibri"/>
                <a:cs typeface="Arial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Calibri"/>
                <a:cs typeface="Arial"/>
              </a:rPr>
              <a:t>на</a:t>
            </a:r>
            <a:r>
              <a:rPr lang="en-US" sz="3000" dirty="0">
                <a:solidFill>
                  <a:srgbClr val="333333"/>
                </a:solidFill>
                <a:latin typeface="Calibri"/>
                <a:cs typeface="Arial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Calibri"/>
                <a:cs typeface="Arial"/>
              </a:rPr>
              <a:t>вопросы</a:t>
            </a:r>
            <a:r>
              <a:rPr lang="en-US" sz="3000" dirty="0">
                <a:solidFill>
                  <a:srgbClr val="333333"/>
                </a:solidFill>
                <a:latin typeface="Calibri"/>
                <a:cs typeface="Arial"/>
              </a:rPr>
              <a:t>: 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кому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?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чему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?</a:t>
            </a:r>
          </a:p>
          <a:p>
            <a:pPr>
              <a:buChar char="•"/>
            </a:pP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Дам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 (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кому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?)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бабушке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мастеру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отцу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;</a:t>
            </a:r>
          </a:p>
          <a:p>
            <a:pPr>
              <a:buChar char="•"/>
            </a:pP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дам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 (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чему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?)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тишине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дому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счастью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, </a:t>
            </a:r>
            <a:r>
              <a:rPr lang="en-US" sz="3000" i="1" dirty="0" err="1">
                <a:solidFill>
                  <a:srgbClr val="333333"/>
                </a:solidFill>
                <a:latin typeface="Calibri"/>
                <a:cs typeface="Calibri"/>
              </a:rPr>
              <a:t>радости</a:t>
            </a:r>
            <a:r>
              <a:rPr lang="en-US" sz="3000" i="1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72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9F8695-1216-4A79-90C7-70C269251963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srgbClr val="000000"/>
                </a:solidFill>
              </a:rPr>
              <a:t>Винительный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падеж</a:t>
            </a:r>
            <a:endParaRPr lang="en-US" sz="3000" b="1" dirty="0" err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hlinkClick r:id="rId3"/>
              </a:rPr>
              <a:t>Винительный падеж существительного</a:t>
            </a:r>
            <a:r>
              <a:rPr lang="en-US" sz="3000" dirty="0">
                <a:solidFill>
                  <a:srgbClr val="000000"/>
                </a:solidFill>
              </a:rPr>
              <a:t> </a:t>
            </a:r>
            <a:r>
              <a:rPr lang="en-US" sz="3000" dirty="0" err="1">
                <a:solidFill>
                  <a:srgbClr val="000000"/>
                </a:solidFill>
              </a:rPr>
              <a:t>обозначает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объект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действия</a:t>
            </a:r>
            <a:r>
              <a:rPr lang="en-US" sz="3000" dirty="0">
                <a:solidFill>
                  <a:srgbClr val="000000"/>
                </a:solidFill>
              </a:rPr>
              <a:t> и </a:t>
            </a:r>
            <a:r>
              <a:rPr lang="en-US" sz="3000" dirty="0" err="1">
                <a:solidFill>
                  <a:srgbClr val="000000"/>
                </a:solidFill>
              </a:rPr>
              <a:t>отвечает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на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вопросы</a:t>
            </a:r>
            <a:r>
              <a:rPr lang="en-US" sz="3000" dirty="0">
                <a:solidFill>
                  <a:srgbClr val="000000"/>
                </a:solidFill>
              </a:rPr>
              <a:t>: </a:t>
            </a:r>
            <a:r>
              <a:rPr lang="en-US" sz="3000" i="1" dirty="0" err="1">
                <a:solidFill>
                  <a:srgbClr val="000000"/>
                </a:solidFill>
              </a:rPr>
              <a:t>кого</a:t>
            </a:r>
            <a:r>
              <a:rPr lang="en-US" sz="3000" i="1" dirty="0">
                <a:solidFill>
                  <a:srgbClr val="000000"/>
                </a:solidFill>
              </a:rPr>
              <a:t>? </a:t>
            </a:r>
            <a:r>
              <a:rPr lang="en-US" sz="3000" i="1" dirty="0" err="1">
                <a:solidFill>
                  <a:srgbClr val="000000"/>
                </a:solidFill>
              </a:rPr>
              <a:t>что</a:t>
            </a:r>
            <a:r>
              <a:rPr lang="en-US" sz="3000" i="1" dirty="0">
                <a:solidFill>
                  <a:srgbClr val="000000"/>
                </a:solidFill>
              </a:rPr>
              <a:t>?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 err="1">
                <a:solidFill>
                  <a:srgbClr val="000000"/>
                </a:solidFill>
              </a:rPr>
              <a:t>Вижу</a:t>
            </a:r>
            <a:r>
              <a:rPr lang="en-US" sz="3000" i="1" dirty="0">
                <a:solidFill>
                  <a:srgbClr val="000000"/>
                </a:solidFill>
              </a:rPr>
              <a:t> (</a:t>
            </a:r>
            <a:r>
              <a:rPr lang="en-US" sz="3000" i="1" dirty="0" err="1">
                <a:solidFill>
                  <a:srgbClr val="000000"/>
                </a:solidFill>
              </a:rPr>
              <a:t>кого</a:t>
            </a:r>
            <a:r>
              <a:rPr lang="en-US" sz="3000" i="1" dirty="0">
                <a:solidFill>
                  <a:srgbClr val="000000"/>
                </a:solidFill>
              </a:rPr>
              <a:t>?) </a:t>
            </a:r>
            <a:r>
              <a:rPr lang="en-US" sz="3000" i="1" dirty="0" err="1">
                <a:solidFill>
                  <a:srgbClr val="000000"/>
                </a:solidFill>
              </a:rPr>
              <a:t>бабушку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мастера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отца</a:t>
            </a:r>
            <a:r>
              <a:rPr lang="en-US" sz="3000" i="1" dirty="0">
                <a:solidFill>
                  <a:srgbClr val="000000"/>
                </a:solidFill>
              </a:rPr>
              <a:t>;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err="1">
                <a:solidFill>
                  <a:srgbClr val="000000"/>
                </a:solidFill>
              </a:rPr>
              <a:t>вижу</a:t>
            </a:r>
            <a:r>
              <a:rPr lang="en-US" sz="3000" i="1" dirty="0">
                <a:solidFill>
                  <a:srgbClr val="000000"/>
                </a:solidFill>
              </a:rPr>
              <a:t> (</a:t>
            </a:r>
            <a:r>
              <a:rPr lang="en-US" sz="3000" i="1" err="1">
                <a:solidFill>
                  <a:srgbClr val="000000"/>
                </a:solidFill>
              </a:rPr>
              <a:t>что</a:t>
            </a:r>
            <a:r>
              <a:rPr lang="en-US" sz="3000" i="1" dirty="0">
                <a:solidFill>
                  <a:srgbClr val="000000"/>
                </a:solidFill>
              </a:rPr>
              <a:t>?) </a:t>
            </a:r>
            <a:r>
              <a:rPr lang="en-US" sz="3000" i="1" err="1">
                <a:solidFill>
                  <a:srgbClr val="000000"/>
                </a:solidFill>
              </a:rPr>
              <a:t>тишину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err="1">
                <a:solidFill>
                  <a:srgbClr val="000000"/>
                </a:solidFill>
              </a:rPr>
              <a:t>дом</a:t>
            </a:r>
            <a:r>
              <a:rPr lang="en-US" sz="3000" i="1" dirty="0">
                <a:solidFill>
                  <a:srgbClr val="000000"/>
                </a:solidFill>
              </a:rPr>
              <a:t>  , </a:t>
            </a:r>
            <a:r>
              <a:rPr lang="en-US" sz="3000" i="1" err="1">
                <a:solidFill>
                  <a:srgbClr val="000000"/>
                </a:solidFill>
              </a:rPr>
              <a:t>счастье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err="1">
                <a:solidFill>
                  <a:srgbClr val="000000"/>
                </a:solidFill>
              </a:rPr>
              <a:t>радость</a:t>
            </a:r>
            <a:r>
              <a:rPr lang="en-US" sz="3000" i="1" dirty="0">
                <a:solidFill>
                  <a:srgbClr val="000000"/>
                </a:solidFill>
              </a:rPr>
              <a:t>  .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09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29F6B4-E25C-4BDD-BC7B-349C17D6B6B9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srgbClr val="000000"/>
                </a:solidFill>
              </a:rPr>
              <a:t>Творительный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падеж</a:t>
            </a:r>
            <a:endParaRPr lang="en-US" sz="3000" b="1" dirty="0" err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hlinkClick r:id="rId3"/>
              </a:rPr>
              <a:t>Творительный падеж существительного</a:t>
            </a:r>
            <a:r>
              <a:rPr lang="en-US" sz="3000" dirty="0">
                <a:solidFill>
                  <a:srgbClr val="000000"/>
                </a:solidFill>
              </a:rPr>
              <a:t> </a:t>
            </a:r>
            <a:r>
              <a:rPr lang="en-US" sz="3000" dirty="0" err="1">
                <a:solidFill>
                  <a:srgbClr val="000000"/>
                </a:solidFill>
              </a:rPr>
              <a:t>отвечает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на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вопросы</a:t>
            </a:r>
            <a:r>
              <a:rPr lang="en-US" sz="3000" dirty="0">
                <a:solidFill>
                  <a:srgbClr val="000000"/>
                </a:solidFill>
              </a:rPr>
              <a:t>: </a:t>
            </a:r>
            <a:r>
              <a:rPr lang="en-US" sz="3000" i="1" dirty="0" err="1">
                <a:solidFill>
                  <a:srgbClr val="000000"/>
                </a:solidFill>
              </a:rPr>
              <a:t>кем</a:t>
            </a:r>
            <a:r>
              <a:rPr lang="en-US" sz="3000" i="1" dirty="0">
                <a:solidFill>
                  <a:srgbClr val="000000"/>
                </a:solidFill>
              </a:rPr>
              <a:t>? </a:t>
            </a:r>
            <a:r>
              <a:rPr lang="en-US" sz="3000" i="1" dirty="0" err="1">
                <a:solidFill>
                  <a:srgbClr val="000000"/>
                </a:solidFill>
              </a:rPr>
              <a:t>чем</a:t>
            </a:r>
            <a:r>
              <a:rPr lang="en-US" sz="3000" i="1" dirty="0">
                <a:solidFill>
                  <a:srgbClr val="000000"/>
                </a:solidFill>
              </a:rPr>
              <a:t>?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 err="1">
                <a:solidFill>
                  <a:srgbClr val="000000"/>
                </a:solidFill>
              </a:rPr>
              <a:t>Горжусь</a:t>
            </a:r>
            <a:r>
              <a:rPr lang="en-US" sz="3000" i="1" dirty="0">
                <a:solidFill>
                  <a:srgbClr val="000000"/>
                </a:solidFill>
              </a:rPr>
              <a:t> (</a:t>
            </a:r>
            <a:r>
              <a:rPr lang="en-US" sz="3000" i="1" dirty="0" err="1">
                <a:solidFill>
                  <a:srgbClr val="000000"/>
                </a:solidFill>
              </a:rPr>
              <a:t>кем</a:t>
            </a:r>
            <a:r>
              <a:rPr lang="en-US" sz="3000" i="1" dirty="0">
                <a:solidFill>
                  <a:srgbClr val="000000"/>
                </a:solidFill>
              </a:rPr>
              <a:t>?) </a:t>
            </a:r>
            <a:r>
              <a:rPr lang="en-US" sz="3000" i="1" dirty="0" err="1">
                <a:solidFill>
                  <a:srgbClr val="000000"/>
                </a:solidFill>
              </a:rPr>
              <a:t>бабушкой</a:t>
            </a:r>
            <a:r>
              <a:rPr lang="en-US" sz="3000" i="1" dirty="0">
                <a:solidFill>
                  <a:srgbClr val="000000"/>
                </a:solidFill>
              </a:rPr>
              <a:t>,  </a:t>
            </a:r>
            <a:r>
              <a:rPr lang="en-US" sz="3000" i="1" dirty="0" err="1">
                <a:solidFill>
                  <a:srgbClr val="000000"/>
                </a:solidFill>
              </a:rPr>
              <a:t>мастером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отцом</a:t>
            </a:r>
            <a:r>
              <a:rPr lang="en-US" sz="3000" i="1" dirty="0">
                <a:solidFill>
                  <a:srgbClr val="000000"/>
                </a:solidFill>
              </a:rPr>
              <a:t>;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 err="1">
                <a:solidFill>
                  <a:srgbClr val="000000"/>
                </a:solidFill>
              </a:rPr>
              <a:t>любуюсь</a:t>
            </a:r>
            <a:r>
              <a:rPr lang="en-US" sz="3000" i="1" dirty="0">
                <a:solidFill>
                  <a:srgbClr val="000000"/>
                </a:solidFill>
              </a:rPr>
              <a:t> (</a:t>
            </a:r>
            <a:r>
              <a:rPr lang="en-US" sz="3000" i="1" dirty="0" err="1">
                <a:solidFill>
                  <a:srgbClr val="000000"/>
                </a:solidFill>
              </a:rPr>
              <a:t>чем</a:t>
            </a:r>
            <a:r>
              <a:rPr lang="en-US" sz="3000" i="1" dirty="0">
                <a:solidFill>
                  <a:srgbClr val="000000"/>
                </a:solidFill>
              </a:rPr>
              <a:t>?) </a:t>
            </a:r>
            <a:r>
              <a:rPr lang="en-US" sz="3000" i="1" dirty="0" err="1">
                <a:solidFill>
                  <a:srgbClr val="000000"/>
                </a:solidFill>
              </a:rPr>
              <a:t>тишиной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домом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счастьем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радостью</a:t>
            </a:r>
            <a:r>
              <a:rPr lang="en-US" sz="3000" i="1" dirty="0">
                <a:solidFill>
                  <a:srgbClr val="000000"/>
                </a:solidFill>
              </a:rPr>
              <a:t>.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90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216C24-ABC8-4298-85F9-74EA56773A85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srgbClr val="000000"/>
                </a:solidFill>
              </a:rPr>
              <a:t>Предложный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падеж</a:t>
            </a:r>
            <a:endParaRPr lang="en-US" sz="3000" b="1" dirty="0" err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rgbClr val="000000"/>
                </a:solidFill>
                <a:hlinkClick r:id="rId3"/>
              </a:rPr>
              <a:t>Предложный падеж существительного</a:t>
            </a:r>
            <a:r>
              <a:rPr lang="en-US" sz="3000" dirty="0">
                <a:solidFill>
                  <a:srgbClr val="000000"/>
                </a:solidFill>
              </a:rPr>
              <a:t> </a:t>
            </a:r>
            <a:r>
              <a:rPr lang="en-US" sz="3000" dirty="0" err="1">
                <a:solidFill>
                  <a:srgbClr val="000000"/>
                </a:solidFill>
              </a:rPr>
              <a:t>обозначает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объект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размышлений</a:t>
            </a:r>
            <a:r>
              <a:rPr lang="en-US" sz="3000" dirty="0">
                <a:solidFill>
                  <a:srgbClr val="000000"/>
                </a:solidFill>
              </a:rPr>
              <a:t> и </a:t>
            </a:r>
            <a:r>
              <a:rPr lang="en-US" sz="3000" dirty="0" err="1">
                <a:solidFill>
                  <a:srgbClr val="000000"/>
                </a:solidFill>
              </a:rPr>
              <a:t>отвечает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на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>
                <a:solidFill>
                  <a:srgbClr val="000000"/>
                </a:solidFill>
              </a:rPr>
              <a:t>вопросы</a:t>
            </a:r>
            <a:r>
              <a:rPr lang="en-US" sz="3000" dirty="0">
                <a:solidFill>
                  <a:srgbClr val="000000"/>
                </a:solidFill>
              </a:rPr>
              <a:t>: </a:t>
            </a:r>
            <a:r>
              <a:rPr lang="en-US" sz="3000" i="1" dirty="0">
                <a:solidFill>
                  <a:srgbClr val="000000"/>
                </a:solidFill>
              </a:rPr>
              <a:t>о </a:t>
            </a:r>
            <a:r>
              <a:rPr lang="en-US" sz="3000" i="1" dirty="0" err="1">
                <a:solidFill>
                  <a:srgbClr val="000000"/>
                </a:solidFill>
              </a:rPr>
              <a:t>ком</a:t>
            </a:r>
            <a:r>
              <a:rPr lang="en-US" sz="3000" i="1" dirty="0">
                <a:solidFill>
                  <a:srgbClr val="000000"/>
                </a:solidFill>
              </a:rPr>
              <a:t>? о </a:t>
            </a:r>
            <a:r>
              <a:rPr lang="en-US" sz="3000" i="1" dirty="0" err="1">
                <a:solidFill>
                  <a:srgbClr val="000000"/>
                </a:solidFill>
              </a:rPr>
              <a:t>чём</a:t>
            </a:r>
            <a:r>
              <a:rPr lang="en-US" sz="3000" i="1" dirty="0">
                <a:solidFill>
                  <a:srgbClr val="000000"/>
                </a:solidFill>
              </a:rPr>
              <a:t>?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 err="1">
                <a:solidFill>
                  <a:srgbClr val="000000"/>
                </a:solidFill>
              </a:rPr>
              <a:t>забочусь</a:t>
            </a:r>
            <a:r>
              <a:rPr lang="en-US" sz="3000" i="1" dirty="0">
                <a:solidFill>
                  <a:srgbClr val="000000"/>
                </a:solidFill>
              </a:rPr>
              <a:t> о </a:t>
            </a:r>
            <a:r>
              <a:rPr lang="en-US" sz="3000" i="1" dirty="0" err="1">
                <a:solidFill>
                  <a:srgbClr val="000000"/>
                </a:solidFill>
              </a:rPr>
              <a:t>ком</a:t>
            </a:r>
            <a:r>
              <a:rPr lang="en-US" sz="3000" i="1" dirty="0">
                <a:solidFill>
                  <a:srgbClr val="000000"/>
                </a:solidFill>
              </a:rPr>
              <a:t>? о </a:t>
            </a:r>
            <a:r>
              <a:rPr lang="en-US" sz="3000" i="1" dirty="0" err="1">
                <a:solidFill>
                  <a:srgbClr val="000000"/>
                </a:solidFill>
              </a:rPr>
              <a:t>бабушке</a:t>
            </a:r>
            <a:r>
              <a:rPr lang="en-US" sz="3000" i="1" dirty="0">
                <a:solidFill>
                  <a:srgbClr val="000000"/>
                </a:solidFill>
              </a:rPr>
              <a:t>, о </a:t>
            </a:r>
            <a:r>
              <a:rPr lang="en-US" sz="3000" i="1" dirty="0" err="1">
                <a:solidFill>
                  <a:srgbClr val="000000"/>
                </a:solidFill>
              </a:rPr>
              <a:t>мастере</a:t>
            </a:r>
            <a:r>
              <a:rPr lang="en-US" sz="3000" i="1" dirty="0">
                <a:solidFill>
                  <a:srgbClr val="000000"/>
                </a:solidFill>
              </a:rPr>
              <a:t>, </a:t>
            </a:r>
            <a:r>
              <a:rPr lang="en-US" sz="3000" i="1" dirty="0" err="1">
                <a:solidFill>
                  <a:srgbClr val="000000"/>
                </a:solidFill>
              </a:rPr>
              <a:t>об</a:t>
            </a:r>
            <a:r>
              <a:rPr lang="en-US" sz="3000" i="1" dirty="0">
                <a:solidFill>
                  <a:srgbClr val="000000"/>
                </a:solidFill>
              </a:rPr>
              <a:t> </a:t>
            </a:r>
            <a:r>
              <a:rPr lang="en-US" sz="3000" i="1" dirty="0" err="1">
                <a:solidFill>
                  <a:srgbClr val="000000"/>
                </a:solidFill>
              </a:rPr>
              <a:t>отце</a:t>
            </a:r>
            <a:r>
              <a:rPr lang="en-US" sz="3000" i="1" dirty="0">
                <a:solidFill>
                  <a:srgbClr val="000000"/>
                </a:solidFill>
              </a:rPr>
              <a:t>;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i="1" dirty="0" err="1">
                <a:solidFill>
                  <a:srgbClr val="000000"/>
                </a:solidFill>
              </a:rPr>
              <a:t>расскажу</a:t>
            </a:r>
            <a:r>
              <a:rPr lang="en-US" sz="3000" i="1" dirty="0">
                <a:solidFill>
                  <a:srgbClr val="000000"/>
                </a:solidFill>
              </a:rPr>
              <a:t> о </a:t>
            </a:r>
            <a:r>
              <a:rPr lang="en-US" sz="3000" i="1" dirty="0" err="1">
                <a:solidFill>
                  <a:srgbClr val="000000"/>
                </a:solidFill>
              </a:rPr>
              <a:t>чём</a:t>
            </a:r>
            <a:r>
              <a:rPr lang="en-US" sz="3000" i="1" dirty="0">
                <a:solidFill>
                  <a:srgbClr val="000000"/>
                </a:solidFill>
              </a:rPr>
              <a:t>? о </a:t>
            </a:r>
            <a:r>
              <a:rPr lang="en-US" sz="3000" i="1" dirty="0" err="1">
                <a:solidFill>
                  <a:srgbClr val="000000"/>
                </a:solidFill>
              </a:rPr>
              <a:t>тишине</a:t>
            </a:r>
            <a:r>
              <a:rPr lang="en-US" sz="3000" i="1" dirty="0">
                <a:solidFill>
                  <a:srgbClr val="000000"/>
                </a:solidFill>
              </a:rPr>
              <a:t>, о </a:t>
            </a:r>
            <a:r>
              <a:rPr lang="en-US" sz="3000" i="1" dirty="0" err="1">
                <a:solidFill>
                  <a:srgbClr val="000000"/>
                </a:solidFill>
              </a:rPr>
              <a:t>доме</a:t>
            </a:r>
            <a:r>
              <a:rPr lang="en-US" sz="3000" i="1" dirty="0">
                <a:solidFill>
                  <a:srgbClr val="000000"/>
                </a:solidFill>
              </a:rPr>
              <a:t>, о </a:t>
            </a:r>
            <a:r>
              <a:rPr lang="en-US" sz="3000" i="1" dirty="0" err="1">
                <a:solidFill>
                  <a:srgbClr val="000000"/>
                </a:solidFill>
              </a:rPr>
              <a:t>счастье</a:t>
            </a:r>
            <a:r>
              <a:rPr lang="en-US" sz="3000" i="1" dirty="0">
                <a:solidFill>
                  <a:srgbClr val="000000"/>
                </a:solidFill>
              </a:rPr>
              <a:t>, о </a:t>
            </a:r>
            <a:r>
              <a:rPr lang="en-US" sz="3000" i="1" dirty="0" err="1">
                <a:solidFill>
                  <a:srgbClr val="000000"/>
                </a:solidFill>
              </a:rPr>
              <a:t>радости</a:t>
            </a:r>
            <a:r>
              <a:rPr lang="en-US" sz="3000" i="1" dirty="0">
                <a:solidFill>
                  <a:srgbClr val="000000"/>
                </a:solidFill>
              </a:rPr>
              <a:t>.</a:t>
            </a:r>
            <a:endParaRPr lang="en-US" sz="3000" i="1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81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11. Kristina Mataruga</dc:creator>
  <cp:lastModifiedBy>11. Kristina Mataruga</cp:lastModifiedBy>
  <cp:revision>113</cp:revision>
  <dcterms:created xsi:type="dcterms:W3CDTF">2020-11-06T14:51:07Z</dcterms:created>
  <dcterms:modified xsi:type="dcterms:W3CDTF">2020-11-09T07:11:21Z</dcterms:modified>
</cp:coreProperties>
</file>