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09A746-D5A5-47DE-B0F4-E3BBE246CF85}" v="2274" dt="2020-11-06T17:27:09.1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466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311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312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321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727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11/7/2020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84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11/7/2020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26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11/7/2020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12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11/7/2020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918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11/7/2020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559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11/7/2020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22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pPr/>
              <a:t>11/7/2020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70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28281-3783-403A-B1AB-0182A003D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1318" y="1338833"/>
            <a:ext cx="4688241" cy="2268559"/>
          </a:xfrm>
        </p:spPr>
        <p:txBody>
          <a:bodyPr>
            <a:normAutofit/>
          </a:bodyPr>
          <a:lstStyle/>
          <a:p>
            <a:r>
              <a:rPr lang="tr-TR" sz="5000" dirty="0">
                <a:solidFill>
                  <a:schemeClr val="bg1"/>
                </a:solidFill>
                <a:cs typeface="Arial"/>
              </a:rPr>
              <a:t>ОДУЗИМАЊЕ ЗБИРА ОД БРОЈА</a:t>
            </a:r>
            <a:endParaRPr lang="tr-TR" sz="5000" dirty="0">
              <a:solidFill>
                <a:schemeClr val="bg1"/>
              </a:solidFill>
              <a:cs typeface="Calibri Light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92EF9B4-2128-4438-90DC-21FFEE698B0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3226" r="7027" b="-3"/>
          <a:stretch/>
        </p:blipFill>
        <p:spPr>
          <a:xfrm>
            <a:off x="7409858" y="1875908"/>
            <a:ext cx="3068816" cy="3100748"/>
          </a:xfrm>
          <a:prstGeom prst="rect">
            <a:avLst/>
          </a:prstGeom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553726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CD722-2F4F-4768-B08C-03F30C9E2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Times New Roman"/>
                <a:cs typeface="Arial"/>
              </a:rPr>
              <a:t>1. </a:t>
            </a:r>
            <a:r>
              <a:rPr lang="en-US" sz="2800" dirty="0" err="1">
                <a:solidFill>
                  <a:schemeClr val="bg1"/>
                </a:solidFill>
                <a:latin typeface="Times New Roman"/>
                <a:cs typeface="Arial"/>
              </a:rPr>
              <a:t>Од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Arial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/>
                <a:cs typeface="Arial"/>
              </a:rPr>
              <a:t>броја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Arial"/>
              </a:rPr>
              <a:t> 980 </a:t>
            </a:r>
            <a:r>
              <a:rPr lang="en-US" sz="2800" dirty="0" err="1">
                <a:solidFill>
                  <a:schemeClr val="bg1"/>
                </a:solidFill>
                <a:latin typeface="Times New Roman"/>
                <a:cs typeface="Arial"/>
              </a:rPr>
              <a:t>одузми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Arial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/>
                <a:cs typeface="Arial"/>
              </a:rPr>
              <a:t>збир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Arial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/>
                <a:cs typeface="Arial"/>
              </a:rPr>
              <a:t>бројева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Arial"/>
              </a:rPr>
              <a:t> 420 и 250.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A54C82-318E-453B-A9B1-B1A865632279}"/>
              </a:ext>
            </a:extLst>
          </p:cNvPr>
          <p:cNvSpPr txBox="1"/>
          <p:nvPr/>
        </p:nvSpPr>
        <p:spPr>
          <a:xfrm>
            <a:off x="4479985" y="1575759"/>
            <a:ext cx="2915728" cy="5375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  <a:latin typeface="Times New Roman"/>
                <a:cs typeface="Calibri"/>
              </a:rPr>
              <a:t>980</a:t>
            </a:r>
            <a:r>
              <a:rPr lang="sr-Latn-BA" sz="2800" b="1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Times New Roman"/>
                <a:cs typeface="Calibri"/>
              </a:rPr>
              <a:t>-</a:t>
            </a:r>
            <a:r>
              <a:rPr lang="sr-Latn-BA" sz="2800" b="1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Times New Roman"/>
                <a:cs typeface="Calibri"/>
              </a:rPr>
              <a:t>(420</a:t>
            </a:r>
            <a:r>
              <a:rPr lang="sr-Latn-BA" sz="2800" b="1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Times New Roman"/>
                <a:cs typeface="Calibri"/>
              </a:rPr>
              <a:t>+</a:t>
            </a:r>
            <a:r>
              <a:rPr lang="sr-Latn-BA" sz="2800" b="1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Times New Roman"/>
                <a:cs typeface="Calibri"/>
              </a:rPr>
              <a:t>250)</a:t>
            </a:r>
            <a:r>
              <a:rPr lang="sr-Cyrl-RS" sz="2800" b="1" dirty="0" smtClean="0">
                <a:solidFill>
                  <a:schemeClr val="bg1"/>
                </a:solidFill>
                <a:latin typeface="Times New Roman"/>
                <a:cs typeface="Calibri"/>
              </a:rPr>
              <a:t>=</a:t>
            </a:r>
            <a:endParaRPr lang="en-US" b="1" dirty="0">
              <a:solidFill>
                <a:schemeClr val="bg1"/>
              </a:solidFill>
              <a:latin typeface="Times New Roman"/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97A6C1-BF86-40B0-AD2D-CA9C7970913B}"/>
              </a:ext>
            </a:extLst>
          </p:cNvPr>
          <p:cNvSpPr txBox="1"/>
          <p:nvPr/>
        </p:nvSpPr>
        <p:spPr>
          <a:xfrm>
            <a:off x="874975" y="2575118"/>
            <a:ext cx="803406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/>
                <a:cs typeface="Calibri"/>
              </a:rPr>
              <a:t>1. </a:t>
            </a:r>
            <a:r>
              <a:rPr lang="en-US" sz="2800" dirty="0" err="1">
                <a:solidFill>
                  <a:schemeClr val="bg1"/>
                </a:solidFill>
                <a:latin typeface="Times New Roman"/>
                <a:cs typeface="Calibri"/>
              </a:rPr>
              <a:t>начин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Calibri"/>
              </a:rPr>
              <a:t>: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980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-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(420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+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250)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=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980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–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670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=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310</a:t>
            </a:r>
            <a:endParaRPr lang="en-US" sz="2800" dirty="0">
              <a:solidFill>
                <a:schemeClr val="bg1"/>
              </a:solidFill>
              <a:latin typeface="Times New Roman"/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E46862-6414-4999-BADB-0CFC8B839A03}"/>
              </a:ext>
            </a:extLst>
          </p:cNvPr>
          <p:cNvSpPr txBox="1"/>
          <p:nvPr/>
        </p:nvSpPr>
        <p:spPr>
          <a:xfrm>
            <a:off x="888274" y="3771900"/>
            <a:ext cx="10528663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/>
                <a:cs typeface="Calibri"/>
              </a:rPr>
              <a:t>2. </a:t>
            </a:r>
            <a:r>
              <a:rPr lang="en-US" sz="2800" dirty="0" err="1">
                <a:solidFill>
                  <a:schemeClr val="bg1"/>
                </a:solidFill>
                <a:latin typeface="Times New Roman"/>
                <a:cs typeface="Calibri"/>
              </a:rPr>
              <a:t>начин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Calibri"/>
              </a:rPr>
              <a:t>: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980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-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(420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+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250)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=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980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–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420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–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250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=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560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–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250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=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310</a:t>
            </a:r>
            <a:endParaRPr lang="en-US" sz="2800" dirty="0">
              <a:solidFill>
                <a:schemeClr val="bg1"/>
              </a:solidFill>
              <a:latin typeface="Times New Roman"/>
              <a:cs typeface="Calibri"/>
            </a:endParaRPr>
          </a:p>
          <a:p>
            <a:endParaRPr lang="en-US" sz="2800" dirty="0">
              <a:solidFill>
                <a:schemeClr val="bg1"/>
              </a:solidFill>
              <a:latin typeface="Times New Roman"/>
              <a:cs typeface="Calibri"/>
            </a:endParaRPr>
          </a:p>
          <a:p>
            <a:r>
              <a:rPr lang="en-US" sz="2800" dirty="0">
                <a:solidFill>
                  <a:schemeClr val="bg1"/>
                </a:solidFill>
                <a:latin typeface="Times New Roman"/>
                <a:cs typeface="Calibri"/>
              </a:rPr>
              <a:t>              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66FE91-BEBE-4591-9E61-8569A6F7962D}"/>
              </a:ext>
            </a:extLst>
          </p:cNvPr>
          <p:cNvSpPr txBox="1"/>
          <p:nvPr/>
        </p:nvSpPr>
        <p:spPr>
          <a:xfrm>
            <a:off x="2358955" y="4439482"/>
            <a:ext cx="8824822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980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-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(420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+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250)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=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980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–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250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–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420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=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730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–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420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=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310</a:t>
            </a:r>
            <a:endParaRPr lang="en-US" sz="2800" dirty="0">
              <a:solidFill>
                <a:schemeClr val="bg1"/>
              </a:solidFill>
              <a:latin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905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E4F59-662C-49E1-B2BA-4145F13DE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>
                <a:solidFill>
                  <a:schemeClr val="bg1"/>
                </a:solidFill>
                <a:latin typeface="Times New Roman"/>
                <a:cs typeface="Calibri Light"/>
              </a:rPr>
              <a:t>Дакле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Calibri Light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Times New Roman"/>
                <a:cs typeface="Calibri Light"/>
              </a:rPr>
              <a:t>важи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Calibri Light"/>
              </a:rPr>
              <a:t>:</a:t>
            </a:r>
            <a:br>
              <a:rPr lang="en-US" sz="2800" dirty="0">
                <a:solidFill>
                  <a:schemeClr val="bg1"/>
                </a:solidFill>
                <a:latin typeface="Times New Roman"/>
                <a:cs typeface="Calibri Light"/>
              </a:rPr>
            </a:br>
            <a:r>
              <a:rPr lang="en-US" sz="2800" dirty="0">
                <a:latin typeface="Times New Roman"/>
                <a:cs typeface="Calibri Light"/>
              </a:rPr>
              <a:t/>
            </a:r>
            <a:br>
              <a:rPr lang="en-US" sz="2800" dirty="0">
                <a:latin typeface="Times New Roman"/>
                <a:cs typeface="Calibri Light"/>
              </a:rPr>
            </a:br>
            <a:r>
              <a:rPr lang="sr-Latn-BA" sz="2800" dirty="0" smtClean="0">
                <a:latin typeface="Times New Roman"/>
                <a:cs typeface="Calibri Light"/>
              </a:rPr>
              <a:t>         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980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-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(420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+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250)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=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980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–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420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–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250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=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980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–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250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–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420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=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310</a:t>
            </a:r>
            <a:endParaRPr lang="en-US" sz="28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0F0EAC-CD7E-4DE0-90D2-C4ECFD7331CD}"/>
              </a:ext>
            </a:extLst>
          </p:cNvPr>
          <p:cNvSpPr txBox="1"/>
          <p:nvPr/>
        </p:nvSpPr>
        <p:spPr>
          <a:xfrm>
            <a:off x="914402" y="2539042"/>
            <a:ext cx="10205047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800" dirty="0">
              <a:solidFill>
                <a:schemeClr val="bg1"/>
              </a:solidFill>
              <a:latin typeface="Times New Roman"/>
              <a:cs typeface="Calibri"/>
            </a:endParaRPr>
          </a:p>
          <a:p>
            <a:r>
              <a:rPr lang="en-US" sz="28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Од</a:t>
            </a: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 </a:t>
            </a:r>
            <a:r>
              <a:rPr lang="en-US" sz="28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броја</a:t>
            </a: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 </a:t>
            </a:r>
            <a:r>
              <a:rPr lang="en-US" sz="28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одузимамо</a:t>
            </a: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 </a:t>
            </a:r>
            <a:r>
              <a:rPr lang="en-US" sz="28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збир</a:t>
            </a: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 </a:t>
            </a:r>
            <a:r>
              <a:rPr lang="en-US" sz="28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тако</a:t>
            </a: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 </a:t>
            </a:r>
            <a:r>
              <a:rPr lang="en-US" sz="28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да</a:t>
            </a: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 </a:t>
            </a:r>
            <a:r>
              <a:rPr lang="en-US" sz="28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од</a:t>
            </a: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 </a:t>
            </a:r>
            <a:r>
              <a:rPr lang="en-US" sz="28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тог</a:t>
            </a: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 </a:t>
            </a:r>
            <a:r>
              <a:rPr lang="en-US" sz="28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броја</a:t>
            </a: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 </a:t>
            </a:r>
            <a:r>
              <a:rPr lang="en-US" sz="28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одузмемо</a:t>
            </a: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 </a:t>
            </a:r>
            <a:r>
              <a:rPr lang="en-US" sz="28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један</a:t>
            </a: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 </a:t>
            </a:r>
            <a:r>
              <a:rPr lang="en-US" sz="28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од</a:t>
            </a: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 </a:t>
            </a:r>
            <a:r>
              <a:rPr lang="en-US" sz="28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сабирака</a:t>
            </a: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, а </a:t>
            </a:r>
            <a:r>
              <a:rPr lang="en-US" sz="28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затим</a:t>
            </a: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 </a:t>
            </a:r>
            <a:r>
              <a:rPr lang="en-US" sz="28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од</a:t>
            </a: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 </a:t>
            </a:r>
            <a:r>
              <a:rPr lang="en-US" sz="28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добијене</a:t>
            </a: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 </a:t>
            </a:r>
            <a:r>
              <a:rPr lang="en-US" sz="28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разлике</a:t>
            </a: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 </a:t>
            </a:r>
            <a:r>
              <a:rPr lang="en-US" sz="28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одузмемо</a:t>
            </a: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 </a:t>
            </a:r>
            <a:r>
              <a:rPr lang="en-US" sz="28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други</a:t>
            </a: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 </a:t>
            </a:r>
            <a:r>
              <a:rPr lang="en-US" sz="28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сабирак</a:t>
            </a: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. </a:t>
            </a:r>
            <a:endParaRPr lang="en-US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en-US" sz="2800" dirty="0">
              <a:solidFill>
                <a:schemeClr val="bg1"/>
              </a:solidFill>
              <a:latin typeface="Times New Roman"/>
              <a:cs typeface="Calibri"/>
            </a:endParaRPr>
          </a:p>
          <a:p>
            <a:r>
              <a:rPr lang="en-US" sz="2800" dirty="0">
                <a:solidFill>
                  <a:schemeClr val="bg1"/>
                </a:solidFill>
                <a:latin typeface="Times New Roman"/>
                <a:cs typeface="Calibri"/>
              </a:rPr>
              <a:t>                            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a</a:t>
            </a:r>
            <a:r>
              <a:rPr lang="sr-Latn-BA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- </a:t>
            </a: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(</a:t>
            </a:r>
            <a:r>
              <a:rPr lang="en-US" sz="28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b+c</a:t>
            </a: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)=a-b-c,    a&gt;</a:t>
            </a:r>
            <a:r>
              <a:rPr lang="en-US" sz="28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/>
                <a:cs typeface="Calibri"/>
              </a:rPr>
              <a:t>b+c</a:t>
            </a:r>
            <a:endParaRPr lang="en-US" sz="2800" dirty="0">
              <a:solidFill>
                <a:schemeClr val="tx2">
                  <a:lumMod val="20000"/>
                  <a:lumOff val="80000"/>
                </a:schemeClr>
              </a:solidFill>
              <a:latin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1220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1422E-74C6-425E-9321-8413D7E11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012" y="365125"/>
            <a:ext cx="10903788" cy="1339940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Times New Roman"/>
                <a:cs typeface="Calibri Light"/>
              </a:rPr>
              <a:t>2. </a:t>
            </a:r>
            <a:r>
              <a:rPr lang="en-US" sz="2800" dirty="0" err="1">
                <a:solidFill>
                  <a:schemeClr val="bg1"/>
                </a:solidFill>
                <a:latin typeface="Times New Roman"/>
                <a:cs typeface="Calibri Light"/>
              </a:rPr>
              <a:t>За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Calibri Ligh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/>
                <a:cs typeface="Calibri Light"/>
              </a:rPr>
              <a:t>колико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Calibri Ligh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/>
                <a:cs typeface="Calibri Light"/>
              </a:rPr>
              <a:t>је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Calibri Ligh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/>
                <a:cs typeface="Calibri Light"/>
              </a:rPr>
              <a:t>број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Calibri Light"/>
              </a:rPr>
              <a:t> 12 740 </a:t>
            </a:r>
            <a:r>
              <a:rPr lang="en-US" sz="2800" dirty="0" err="1">
                <a:solidFill>
                  <a:schemeClr val="bg1"/>
                </a:solidFill>
                <a:latin typeface="Times New Roman"/>
                <a:cs typeface="Calibri Light"/>
              </a:rPr>
              <a:t>већи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Calibri Ligh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/>
                <a:cs typeface="Calibri Light"/>
              </a:rPr>
              <a:t>од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Calibri Ligh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/>
                <a:cs typeface="Calibri Light"/>
              </a:rPr>
              <a:t>збира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Calibri Light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/>
                <a:cs typeface="Calibri Light"/>
              </a:rPr>
              <a:t>бројева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Calibri Light"/>
              </a:rPr>
              <a:t> 6 480 и 3 520?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74E122-0843-4D90-AF1C-6EB349DE2E17}"/>
              </a:ext>
            </a:extLst>
          </p:cNvPr>
          <p:cNvSpPr txBox="1"/>
          <p:nvPr/>
        </p:nvSpPr>
        <p:spPr>
          <a:xfrm>
            <a:off x="4138774" y="1365667"/>
            <a:ext cx="412342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/>
                <a:cs typeface="Times New Roman"/>
              </a:rPr>
              <a:t>12 740 - (6 </a:t>
            </a:r>
            <a:r>
              <a:rPr lang="en-US" sz="28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480</a:t>
            </a:r>
            <a:r>
              <a:rPr lang="sr-Latn-BA" sz="28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+</a:t>
            </a:r>
            <a:r>
              <a:rPr lang="sr-Latn-BA" sz="28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3 </a:t>
            </a:r>
            <a:r>
              <a:rPr lang="en-US" sz="2800" b="1" dirty="0">
                <a:solidFill>
                  <a:schemeClr val="bg1"/>
                </a:solidFill>
                <a:latin typeface="Times New Roman"/>
                <a:cs typeface="Times New Roman"/>
              </a:rPr>
              <a:t>520</a:t>
            </a:r>
            <a:r>
              <a:rPr lang="en-US" sz="28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)</a:t>
            </a:r>
            <a:r>
              <a:rPr lang="sr-Cyrl-RS" sz="28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=</a:t>
            </a:r>
            <a:endParaRPr lang="en-US" sz="28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57674C-5722-4783-8D3E-74EFCCD4A404}"/>
              </a:ext>
            </a:extLst>
          </p:cNvPr>
          <p:cNvSpPr txBox="1"/>
          <p:nvPr/>
        </p:nvSpPr>
        <p:spPr>
          <a:xfrm>
            <a:off x="342351" y="2238634"/>
            <a:ext cx="962995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/>
                <a:cs typeface="Calibri"/>
              </a:rPr>
              <a:t>1. </a:t>
            </a:r>
            <a:r>
              <a:rPr lang="en-US" sz="2800" dirty="0" err="1">
                <a:solidFill>
                  <a:schemeClr val="bg1"/>
                </a:solidFill>
                <a:latin typeface="Times New Roman"/>
                <a:cs typeface="Calibri"/>
              </a:rPr>
              <a:t>начин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Calibri"/>
              </a:rPr>
              <a:t>: 12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740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-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(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Calibri"/>
              </a:rPr>
              <a:t>6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480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+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3 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Calibri"/>
              </a:rPr>
              <a:t>520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)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=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12 740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-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10 000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=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2 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Calibri"/>
              </a:rPr>
              <a:t>740</a:t>
            </a:r>
            <a:endParaRPr lang="en-US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511414-4299-429A-90D5-5D34B0A2C3BB}"/>
              </a:ext>
            </a:extLst>
          </p:cNvPr>
          <p:cNvSpPr txBox="1"/>
          <p:nvPr/>
        </p:nvSpPr>
        <p:spPr>
          <a:xfrm>
            <a:off x="75872" y="2938129"/>
            <a:ext cx="11652068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 </a:t>
            </a:r>
            <a:r>
              <a:rPr lang="sr-Cyrl-R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2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Calibri"/>
              </a:rPr>
              <a:t>. </a:t>
            </a:r>
            <a:r>
              <a:rPr lang="en-US" sz="2800" dirty="0" err="1">
                <a:solidFill>
                  <a:schemeClr val="bg1"/>
                </a:solidFill>
                <a:latin typeface="Times New Roman"/>
                <a:cs typeface="Calibri"/>
              </a:rPr>
              <a:t>начин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Calibri"/>
              </a:rPr>
              <a:t>: 12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740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-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(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Calibri"/>
              </a:rPr>
              <a:t>6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480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+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3 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Calibri"/>
              </a:rPr>
              <a:t>520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)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=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Calibri"/>
              </a:rPr>
              <a:t>12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740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- 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Calibri"/>
              </a:rPr>
              <a:t>6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480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-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3 520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=</a:t>
            </a:r>
          </a:p>
          <a:p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                                                         </a:t>
            </a:r>
            <a:r>
              <a:rPr lang="sr-Cyrl-R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=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6 260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-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3 520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=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Calibri"/>
              </a:rPr>
              <a:t>2 740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B3183A-0796-48B7-A525-8255BA7587ED}"/>
              </a:ext>
            </a:extLst>
          </p:cNvPr>
          <p:cNvSpPr txBox="1"/>
          <p:nvPr/>
        </p:nvSpPr>
        <p:spPr>
          <a:xfrm>
            <a:off x="450012" y="4066826"/>
            <a:ext cx="10562151" cy="18158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             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12 740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- 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Calibri"/>
              </a:rPr>
              <a:t>(6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480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+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3 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Calibri"/>
              </a:rPr>
              <a:t>520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)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=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12 740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-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3 520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-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6 480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= </a:t>
            </a:r>
            <a:endParaRPr lang="sr-Latn-BA" sz="2800" dirty="0" smtClean="0">
              <a:solidFill>
                <a:schemeClr val="bg1"/>
              </a:solidFill>
              <a:latin typeface="Times New Roman"/>
              <a:cs typeface="Calibri"/>
            </a:endParaRPr>
          </a:p>
          <a:p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                                       </a:t>
            </a:r>
            <a:r>
              <a:rPr lang="sr-Cyrl-R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              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= 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9 220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-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6 480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=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2 740</a:t>
            </a:r>
          </a:p>
          <a:p>
            <a:endParaRPr lang="sr-Cyrl-RS" sz="2800" dirty="0" smtClean="0">
              <a:solidFill>
                <a:schemeClr val="bg1"/>
              </a:solidFill>
              <a:latin typeface="Times New Roman"/>
              <a:cs typeface="Calibri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O</a:t>
            </a:r>
            <a:r>
              <a:rPr lang="sr-Cyrl-R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дговор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: </a:t>
            </a:r>
            <a:r>
              <a:rPr lang="sr-Cyrl-RS" sz="2800" dirty="0">
                <a:solidFill>
                  <a:schemeClr val="bg1"/>
                </a:solidFill>
                <a:latin typeface="Times New Roman"/>
                <a:cs typeface="Calibri"/>
              </a:rPr>
              <a:t>Б</a:t>
            </a:r>
            <a:r>
              <a:rPr lang="sr-Cyrl-R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рој 12 740 је за 2 740 већи од збира бројева 6 480 и 3 520.</a:t>
            </a:r>
            <a:endParaRPr lang="en-US" sz="2800" dirty="0">
              <a:solidFill>
                <a:schemeClr val="bg1"/>
              </a:solidFill>
              <a:latin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2222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A86BE-95F0-485D-8F8E-03BBD5F5C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144" y="365125"/>
            <a:ext cx="10860656" cy="1339940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</a:rPr>
              <a:t>3. У </a:t>
            </a:r>
            <a:r>
              <a:rPr lang="en-US" sz="2800" dirty="0" err="1">
                <a:solidFill>
                  <a:schemeClr val="bg1"/>
                </a:solidFill>
                <a:latin typeface="Times New Roman"/>
                <a:cs typeface="Times New Roman"/>
              </a:rPr>
              <a:t>воћњаку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/>
                <a:cs typeface="Times New Roman"/>
              </a:rPr>
              <a:t>је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/>
                <a:cs typeface="Times New Roman"/>
              </a:rPr>
              <a:t>засађено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</a:rPr>
              <a:t> 4 380 </a:t>
            </a:r>
            <a:r>
              <a:rPr lang="en-US" sz="2800" dirty="0" err="1">
                <a:solidFill>
                  <a:schemeClr val="bg1"/>
                </a:solidFill>
                <a:latin typeface="Times New Roman"/>
                <a:cs typeface="Times New Roman"/>
              </a:rPr>
              <a:t>стабала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/>
                <a:cs typeface="Times New Roman"/>
              </a:rPr>
              <a:t>јабуке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</a:rPr>
              <a:t> и 2 645 </a:t>
            </a:r>
            <a:r>
              <a:rPr lang="en-US" sz="2800" dirty="0" err="1">
                <a:solidFill>
                  <a:schemeClr val="bg1"/>
                </a:solidFill>
                <a:latin typeface="Times New Roman"/>
                <a:cs typeface="Times New Roman"/>
              </a:rPr>
              <a:t>стабала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/>
                <a:cs typeface="Times New Roman"/>
              </a:rPr>
              <a:t>крушке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</a:rPr>
              <a:t>. </a:t>
            </a:r>
            <a:r>
              <a:rPr lang="en-US" sz="2800" dirty="0" err="1">
                <a:solidFill>
                  <a:schemeClr val="bg1"/>
                </a:solidFill>
                <a:latin typeface="Times New Roman"/>
                <a:cs typeface="Times New Roman"/>
              </a:rPr>
              <a:t>Колико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/>
                <a:cs typeface="Times New Roman"/>
              </a:rPr>
              <a:t>је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/>
                <a:cs typeface="Times New Roman"/>
              </a:rPr>
              <a:t>засађено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/>
                <a:cs typeface="Times New Roman"/>
              </a:rPr>
              <a:t>стабала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/>
                <a:cs typeface="Times New Roman"/>
              </a:rPr>
              <a:t>шљиве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/>
                <a:cs typeface="Times New Roman"/>
              </a:rPr>
              <a:t>ако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/>
                <a:cs typeface="Times New Roman"/>
              </a:rPr>
              <a:t>је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/>
                <a:cs typeface="Times New Roman"/>
              </a:rPr>
              <a:t>укупно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/>
                <a:cs typeface="Times New Roman"/>
              </a:rPr>
              <a:t>засађено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</a:rPr>
              <a:t> 10 000 </a:t>
            </a:r>
            <a:r>
              <a:rPr lang="en-US" sz="2800" dirty="0" err="1">
                <a:solidFill>
                  <a:schemeClr val="bg1"/>
                </a:solidFill>
                <a:latin typeface="Times New Roman"/>
                <a:cs typeface="Times New Roman"/>
              </a:rPr>
              <a:t>стабала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Times New Roman"/>
              </a:rPr>
              <a:t>?</a:t>
            </a:r>
            <a:endParaRPr lang="en-US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982E0B-01D0-4E7B-B2AD-AC0C6D82C587}"/>
              </a:ext>
            </a:extLst>
          </p:cNvPr>
          <p:cNvSpPr txBox="1"/>
          <p:nvPr/>
        </p:nvSpPr>
        <p:spPr>
          <a:xfrm>
            <a:off x="4178060" y="1839410"/>
            <a:ext cx="4813539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/>
                <a:cs typeface="Calibri"/>
              </a:rPr>
              <a:t>10 000-(4 380+2 645</a:t>
            </a:r>
            <a:r>
              <a:rPr lang="en-US" sz="2800" b="1" dirty="0" smtClean="0">
                <a:solidFill>
                  <a:schemeClr val="bg1"/>
                </a:solidFill>
                <a:latin typeface="Times New Roman"/>
                <a:cs typeface="Calibri"/>
              </a:rPr>
              <a:t>)</a:t>
            </a:r>
            <a:r>
              <a:rPr lang="sr-Cyrl-RS" sz="2800" b="1" dirty="0" smtClean="0">
                <a:solidFill>
                  <a:schemeClr val="bg1"/>
                </a:solidFill>
                <a:latin typeface="Times New Roman"/>
                <a:cs typeface="Calibri"/>
              </a:rPr>
              <a:t>=</a:t>
            </a:r>
            <a:endParaRPr lang="en-US" sz="2800" b="1" dirty="0">
              <a:solidFill>
                <a:schemeClr val="bg1"/>
              </a:solidFill>
              <a:latin typeface="Times New Roman"/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F04083-0E2D-4DB5-8451-2A55BFDDC9EA}"/>
              </a:ext>
            </a:extLst>
          </p:cNvPr>
          <p:cNvSpPr txBox="1"/>
          <p:nvPr/>
        </p:nvSpPr>
        <p:spPr>
          <a:xfrm>
            <a:off x="609781" y="2688062"/>
            <a:ext cx="944304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/>
                <a:cs typeface="Calibri"/>
              </a:rPr>
              <a:t>1. </a:t>
            </a:r>
            <a:r>
              <a:rPr lang="en-US" sz="2800" dirty="0" err="1">
                <a:solidFill>
                  <a:schemeClr val="bg1"/>
                </a:solidFill>
                <a:latin typeface="Times New Roman"/>
                <a:cs typeface="Calibri"/>
              </a:rPr>
              <a:t>начин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Calibri"/>
              </a:rPr>
              <a:t>: 10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000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-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(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Calibri"/>
              </a:rPr>
              <a:t>4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380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+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2 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Calibri"/>
              </a:rPr>
              <a:t>645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)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= 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Calibri"/>
              </a:rPr>
              <a:t>10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000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-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7 025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=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2 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Calibri"/>
              </a:rPr>
              <a:t>975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9F366F-A6A8-4A3A-8CF8-BCC7FFA96B8F}"/>
              </a:ext>
            </a:extLst>
          </p:cNvPr>
          <p:cNvSpPr txBox="1"/>
          <p:nvPr/>
        </p:nvSpPr>
        <p:spPr>
          <a:xfrm>
            <a:off x="609781" y="3536714"/>
            <a:ext cx="10952670" cy="31085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/>
                <a:cs typeface="Calibri"/>
              </a:rPr>
              <a:t>2. </a:t>
            </a:r>
            <a:r>
              <a:rPr lang="en-US" sz="2800" dirty="0" err="1">
                <a:solidFill>
                  <a:schemeClr val="bg1"/>
                </a:solidFill>
                <a:latin typeface="Times New Roman"/>
                <a:cs typeface="Calibri"/>
              </a:rPr>
              <a:t>начин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Calibri"/>
              </a:rPr>
              <a:t>: 10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000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-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(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Calibri"/>
              </a:rPr>
              <a:t>4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380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+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2 </a:t>
            </a:r>
            <a:r>
              <a:rPr lang="en-US" sz="2800" dirty="0">
                <a:solidFill>
                  <a:schemeClr val="bg1"/>
                </a:solidFill>
                <a:latin typeface="Times New Roman"/>
                <a:cs typeface="Calibri"/>
              </a:rPr>
              <a:t>645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)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=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10 000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-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4 380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-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2 645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= </a:t>
            </a:r>
            <a:endParaRPr lang="sr-Latn-BA" sz="2800" dirty="0" smtClean="0">
              <a:solidFill>
                <a:schemeClr val="bg1"/>
              </a:solidFill>
              <a:latin typeface="Times New Roman"/>
              <a:cs typeface="Calibri"/>
            </a:endParaRPr>
          </a:p>
          <a:p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                                                     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=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 5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620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-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2 645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=</a:t>
            </a:r>
            <a:r>
              <a:rPr lang="sr-Latn-B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2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975</a:t>
            </a:r>
          </a:p>
          <a:p>
            <a:r>
              <a:rPr lang="en-US" sz="2800" dirty="0" smtClean="0">
                <a:solidFill>
                  <a:prstClr val="white"/>
                </a:solidFill>
                <a:latin typeface="Times New Roman"/>
                <a:cs typeface="Calibri"/>
              </a:rPr>
              <a:t>                </a:t>
            </a:r>
          </a:p>
          <a:p>
            <a:r>
              <a:rPr lang="en-US" sz="2800" dirty="0">
                <a:solidFill>
                  <a:prstClr val="white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prstClr val="white"/>
                </a:solidFill>
                <a:latin typeface="Times New Roman"/>
                <a:cs typeface="Calibri"/>
              </a:rPr>
              <a:t>               10 </a:t>
            </a:r>
            <a:r>
              <a:rPr lang="en-US" sz="2800" dirty="0">
                <a:solidFill>
                  <a:prstClr val="white"/>
                </a:solidFill>
                <a:latin typeface="Times New Roman"/>
                <a:cs typeface="Calibri"/>
              </a:rPr>
              <a:t>000</a:t>
            </a:r>
            <a:r>
              <a:rPr lang="sr-Latn-BA" sz="2800" dirty="0">
                <a:solidFill>
                  <a:prstClr val="white"/>
                </a:solidFill>
                <a:latin typeface="Times New Roman"/>
                <a:cs typeface="Calibri"/>
              </a:rPr>
              <a:t> </a:t>
            </a:r>
            <a:r>
              <a:rPr lang="en-US" sz="2800" dirty="0">
                <a:solidFill>
                  <a:prstClr val="white"/>
                </a:solidFill>
                <a:latin typeface="Times New Roman"/>
                <a:cs typeface="Calibri"/>
              </a:rPr>
              <a:t>-</a:t>
            </a:r>
            <a:r>
              <a:rPr lang="sr-Latn-BA" sz="2800" dirty="0">
                <a:solidFill>
                  <a:prstClr val="white"/>
                </a:solidFill>
                <a:latin typeface="Times New Roman"/>
                <a:cs typeface="Calibri"/>
              </a:rPr>
              <a:t> </a:t>
            </a:r>
            <a:r>
              <a:rPr lang="en-US" sz="2800" dirty="0">
                <a:solidFill>
                  <a:prstClr val="white"/>
                </a:solidFill>
                <a:latin typeface="Times New Roman"/>
                <a:cs typeface="Calibri"/>
              </a:rPr>
              <a:t>(4 380</a:t>
            </a:r>
            <a:r>
              <a:rPr lang="sr-Latn-BA" sz="2800" dirty="0">
                <a:solidFill>
                  <a:prstClr val="white"/>
                </a:solidFill>
                <a:latin typeface="Times New Roman"/>
                <a:cs typeface="Calibri"/>
              </a:rPr>
              <a:t> </a:t>
            </a:r>
            <a:r>
              <a:rPr lang="en-US" sz="2800" dirty="0">
                <a:solidFill>
                  <a:prstClr val="white"/>
                </a:solidFill>
                <a:latin typeface="Times New Roman"/>
                <a:cs typeface="Calibri"/>
              </a:rPr>
              <a:t>+</a:t>
            </a:r>
            <a:r>
              <a:rPr lang="sr-Latn-BA" sz="2800" dirty="0">
                <a:solidFill>
                  <a:prstClr val="white"/>
                </a:solidFill>
                <a:latin typeface="Times New Roman"/>
                <a:cs typeface="Calibri"/>
              </a:rPr>
              <a:t> </a:t>
            </a:r>
            <a:r>
              <a:rPr lang="en-US" sz="2800" dirty="0">
                <a:solidFill>
                  <a:prstClr val="white"/>
                </a:solidFill>
                <a:latin typeface="Times New Roman"/>
                <a:cs typeface="Calibri"/>
              </a:rPr>
              <a:t>2 645</a:t>
            </a:r>
            <a:r>
              <a:rPr lang="en-US" sz="2800" dirty="0" smtClean="0">
                <a:solidFill>
                  <a:prstClr val="white"/>
                </a:solidFill>
                <a:latin typeface="Times New Roman"/>
                <a:cs typeface="Calibri"/>
              </a:rPr>
              <a:t>)  = 10 000 - 2 645 - 4 380 =</a:t>
            </a:r>
          </a:p>
          <a:p>
            <a:r>
              <a:rPr lang="en-US" sz="2800" dirty="0">
                <a:solidFill>
                  <a:prstClr val="white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prstClr val="white"/>
                </a:solidFill>
                <a:latin typeface="Times New Roman"/>
                <a:cs typeface="Calibri"/>
              </a:rPr>
              <a:t>                                                        =   7 355 - 4 380 = 2 975</a:t>
            </a:r>
            <a:endParaRPr lang="sr-Cyrl-RS" sz="2800" dirty="0" smtClean="0">
              <a:solidFill>
                <a:schemeClr val="bg1"/>
              </a:solidFill>
              <a:latin typeface="Times New Roman"/>
              <a:cs typeface="Calibri"/>
            </a:endParaRPr>
          </a:p>
          <a:p>
            <a:r>
              <a:rPr lang="en-US" sz="2800" dirty="0">
                <a:solidFill>
                  <a:srgbClr val="FFFF00"/>
                </a:solidFill>
                <a:latin typeface="Times New Roman"/>
                <a:cs typeface="Calibri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Times New Roman"/>
                <a:cs typeface="Calibri"/>
              </a:rPr>
              <a:t>        </a:t>
            </a:r>
            <a:endParaRPr lang="sr-Cyrl-RS" sz="2800" dirty="0">
              <a:solidFill>
                <a:schemeClr val="bg1"/>
              </a:solidFill>
              <a:latin typeface="Times New Roman"/>
              <a:cs typeface="Calibri"/>
            </a:endParaRPr>
          </a:p>
          <a:p>
            <a:r>
              <a:rPr lang="sr-Cyrl-R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Одговор</a:t>
            </a:r>
            <a:r>
              <a:rPr lang="en-CA" sz="2800" dirty="0" smtClean="0">
                <a:solidFill>
                  <a:schemeClr val="bg1"/>
                </a:solidFill>
                <a:latin typeface="Times New Roman"/>
                <a:cs typeface="Calibri"/>
              </a:rPr>
              <a:t>: </a:t>
            </a:r>
            <a:r>
              <a:rPr lang="sr-Cyrl-RS" sz="2800" dirty="0" smtClean="0">
                <a:solidFill>
                  <a:schemeClr val="bg1"/>
                </a:solidFill>
                <a:latin typeface="Times New Roman"/>
                <a:cs typeface="Calibri"/>
              </a:rPr>
              <a:t>Засађено је 2 975 стабала шљиве.</a:t>
            </a:r>
            <a:endParaRPr lang="en-US" sz="2800" dirty="0">
              <a:solidFill>
                <a:schemeClr val="bg1"/>
              </a:solidFill>
              <a:latin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9721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47FC3-5967-442F-AC0B-847D086BD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93559"/>
            <a:ext cx="10515600" cy="1325563"/>
          </a:xfrm>
        </p:spPr>
        <p:txBody>
          <a:bodyPr/>
          <a:lstStyle/>
          <a:p>
            <a:r>
              <a:rPr lang="en-US" sz="3600" dirty="0">
                <a:latin typeface="Times New Roman"/>
                <a:cs typeface="Calibri Light"/>
              </a:rPr>
              <a:t>                    </a:t>
            </a:r>
            <a:r>
              <a:rPr lang="en-US" sz="3600" dirty="0">
                <a:solidFill>
                  <a:schemeClr val="bg1"/>
                </a:solidFill>
                <a:latin typeface="Times New Roman"/>
                <a:cs typeface="Calibri Light"/>
              </a:rPr>
              <a:t>  </a:t>
            </a:r>
            <a:r>
              <a:rPr lang="en-US" sz="3600" dirty="0" err="1">
                <a:solidFill>
                  <a:schemeClr val="bg1"/>
                </a:solidFill>
                <a:latin typeface="Times New Roman"/>
                <a:cs typeface="Calibri Light"/>
              </a:rPr>
              <a:t>Задаци</a:t>
            </a:r>
            <a:r>
              <a:rPr lang="en-US" sz="3600" dirty="0">
                <a:solidFill>
                  <a:schemeClr val="bg1"/>
                </a:solidFill>
                <a:latin typeface="Times New Roman"/>
                <a:cs typeface="Calibri Light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/>
                <a:cs typeface="Calibri Light"/>
              </a:rPr>
              <a:t>за</a:t>
            </a:r>
            <a:r>
              <a:rPr lang="en-US" sz="3600" dirty="0">
                <a:solidFill>
                  <a:schemeClr val="bg1"/>
                </a:solidFill>
                <a:latin typeface="Times New Roman"/>
                <a:cs typeface="Calibri Light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/>
                <a:cs typeface="Calibri Light"/>
              </a:rPr>
              <a:t>самосталан</a:t>
            </a:r>
            <a:r>
              <a:rPr lang="en-US" sz="3600" dirty="0">
                <a:solidFill>
                  <a:schemeClr val="bg1"/>
                </a:solidFill>
                <a:latin typeface="Times New Roman"/>
                <a:cs typeface="Calibri Light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/>
                <a:cs typeface="Calibri Light"/>
              </a:rPr>
              <a:t>рад</a:t>
            </a:r>
            <a:endParaRPr lang="en-US" sz="36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B3E75-6577-4CF7-8C75-51D4859BE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577" y="1519122"/>
            <a:ext cx="11642502" cy="27997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r-Cyrl-RS" dirty="0">
                <a:solidFill>
                  <a:schemeClr val="bg1"/>
                </a:solidFill>
              </a:rPr>
              <a:t>Драги ученици, </a:t>
            </a:r>
            <a:endParaRPr lang="sr-Cyrl-R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</a:rPr>
              <a:t>За </a:t>
            </a:r>
            <a:r>
              <a:rPr lang="sr-Cyrl-RS" dirty="0">
                <a:solidFill>
                  <a:schemeClr val="bg1"/>
                </a:solidFill>
              </a:rPr>
              <a:t>домаћу задаћу потребно је да одаберете и урадите по 3 задатка  из уџебеника са  72. и 73. стране у складу са својим тренутним нивоом знања (нпр. одлични ученици да ураде 55, 56. и 57. задатак). </a:t>
            </a:r>
            <a:r>
              <a:rPr lang="sr-Cyrl-RS" dirty="0" smtClean="0">
                <a:solidFill>
                  <a:schemeClr val="bg1"/>
                </a:solidFill>
              </a:rPr>
              <a:t>Ко жели може да уради и преостале задатке!</a:t>
            </a:r>
            <a:endParaRPr lang="en-US" dirty="0">
              <a:solidFill>
                <a:schemeClr val="bg1"/>
              </a:solidFill>
              <a:latin typeface="Times New Roman"/>
              <a:cs typeface="Calibri" panose="020F0502020204030204"/>
            </a:endParaRPr>
          </a:p>
        </p:txBody>
      </p:sp>
      <p:pic>
        <p:nvPicPr>
          <p:cNvPr id="1026" name="Picture 2" descr="Tegovi i šipke | Halo oglas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92" b="17008"/>
          <a:stretch/>
        </p:blipFill>
        <p:spPr bwMode="auto">
          <a:xfrm>
            <a:off x="4367688" y="3836405"/>
            <a:ext cx="3685506" cy="2576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835678" y="3836405"/>
            <a:ext cx="30071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dirty="0">
                <a:solidFill>
                  <a:srgbClr val="7030A0"/>
                </a:solidFill>
              </a:rPr>
              <a:t>Срећно вјежбање!</a:t>
            </a:r>
            <a:endParaRPr lang="sr-Latn-C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30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254</TotalTime>
  <Words>428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ОДУЗИМАЊЕ ЗБИРА ОД БРОЈА</vt:lpstr>
      <vt:lpstr>1. Од броја 980 одузми збир бројева 420 и 250.</vt:lpstr>
      <vt:lpstr>Дакле, важи:            980 - (420 + 250) = 980 – 420 – 250 = 980 – 250 – 420 = 310</vt:lpstr>
      <vt:lpstr>2. За колико је број 12 740 већи од збира бројева 6 480 и 3 520?</vt:lpstr>
      <vt:lpstr>3. У воћњаку је засађено 4 380 стабала јабуке и 2 645 стабала крушке. Колико је засађено стабала шљиве ако је укупно засађено 10 000 стабала?</vt:lpstr>
      <vt:lpstr>                      Задаци за самосталан рад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Sladja</dc:creator>
  <cp:lastModifiedBy>SUZA</cp:lastModifiedBy>
  <cp:revision>519</cp:revision>
  <dcterms:created xsi:type="dcterms:W3CDTF">2020-11-06T16:22:52Z</dcterms:created>
  <dcterms:modified xsi:type="dcterms:W3CDTF">2020-11-07T19:20:43Z</dcterms:modified>
</cp:coreProperties>
</file>