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82" r:id="rId4"/>
    <p:sldId id="279" r:id="rId5"/>
    <p:sldId id="281" r:id="rId6"/>
    <p:sldId id="280" r:id="rId7"/>
    <p:sldId id="277" r:id="rId8"/>
    <p:sldId id="266" r:id="rId9"/>
  </p:sldIdLst>
  <p:sldSz cx="9144000" cy="5143500" type="screen16x9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4" autoAdjust="0"/>
    <p:restoredTop sz="88258" autoAdjust="0"/>
  </p:normalViewPr>
  <p:slideViewPr>
    <p:cSldViewPr>
      <p:cViewPr varScale="1">
        <p:scale>
          <a:sx n="93" d="100"/>
          <a:sy n="93" d="100"/>
        </p:scale>
        <p:origin x="85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B3C3D-2965-4143-8976-30282B26AD9D}" type="datetimeFigureOut">
              <a:rPr lang="sr-Latn-CS" smtClean="0"/>
              <a:pPr/>
              <a:t>27.5.2020.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99EE8-F1A1-4373-A15D-742277D17065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0693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27.5.2020.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27.5.2020.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27.5.2020.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27.5.2020.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27.5.2020.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27.5.2020.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27.5.2020.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27.5.2020.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27.5.2020.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27.5.2020.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27.5.2020.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EB4E-1DCF-4AE1-8C0D-9D1D638784EC}" type="datetimeFigureOut">
              <a:rPr lang="sr-Latn-CS" smtClean="0"/>
              <a:pPr/>
              <a:t>27.5.2020.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4155926"/>
            <a:ext cx="4464496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СРПСКИ ЈЕЗИК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4. </a:t>
            </a:r>
            <a:r>
              <a:rPr kumimoji="0" lang="sr-Cyrl-B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РАЗРЕД</a:t>
            </a:r>
            <a:endParaRPr kumimoji="0" lang="bs-Latn-BA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Pravougaonik 2">
            <a:extLst>
              <a:ext uri="{FF2B5EF4-FFF2-40B4-BE49-F238E27FC236}">
                <a16:creationId xmlns="" xmlns:a16="http://schemas.microsoft.com/office/drawing/2014/main" id="{95B5EF73-8A77-4565-87D5-E93FBA454D9A}"/>
              </a:ext>
            </a:extLst>
          </p:cNvPr>
          <p:cNvSpPr/>
          <p:nvPr/>
        </p:nvSpPr>
        <p:spPr>
          <a:xfrm>
            <a:off x="1205597" y="1250483"/>
            <a:ext cx="6732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40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ОПИСИВАЊЕ</a:t>
            </a:r>
            <a:r>
              <a:rPr lang="sr-Latn-R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r-Cyrl-RS" sz="40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ПРЕДМЕТА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05EAF97-6712-446C-A6EC-816F93D5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787774"/>
            <a:ext cx="2592288" cy="200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zultat slika za upit &quot;heart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7172" name="AutoShape 4" descr="Rezultat slika za upit &quot;heart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5" name="TextBox 4"/>
          <p:cNvSpPr txBox="1"/>
          <p:nvPr/>
        </p:nvSpPr>
        <p:spPr>
          <a:xfrm>
            <a:off x="460375" y="4620598"/>
            <a:ext cx="295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СРПСКИ ЈЕЗИК 4. РАЗРЕД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8C9BA014-02E5-48B9-A9F7-DEEC10F29977}"/>
              </a:ext>
            </a:extLst>
          </p:cNvPr>
          <p:cNvSpPr txBox="1"/>
          <p:nvPr/>
        </p:nvSpPr>
        <p:spPr>
          <a:xfrm>
            <a:off x="296226" y="410127"/>
            <a:ext cx="87402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Arial" pitchFamily="34" charset="0"/>
                <a:cs typeface="Arial" pitchFamily="34" charset="0"/>
              </a:rPr>
              <a:t>У </a:t>
            </a:r>
            <a:r>
              <a:rPr lang="sr-Cyrl-BA" sz="2000" dirty="0">
                <a:latin typeface="Arial" pitchFamily="34" charset="0"/>
                <a:cs typeface="Arial" pitchFamily="34" charset="0"/>
              </a:rPr>
              <a:t>дјелима: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 „ Себични џин“, „Бајка о листу“ и „Септембар“ су на различит начин описана иста годишња доба.</a:t>
            </a:r>
          </a:p>
          <a:p>
            <a:r>
              <a:rPr lang="sr-Cyrl-RS" sz="2000" dirty="0">
                <a:latin typeface="Arial" pitchFamily="34" charset="0"/>
                <a:cs typeface="Arial" pitchFamily="34" charset="0"/>
              </a:rPr>
              <a:t>Како су настали различити описи истог годишњег доба?</a:t>
            </a:r>
          </a:p>
          <a:p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519D66D0-5196-4AE6-B49F-3485EC0AD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2067694"/>
            <a:ext cx="2867458" cy="164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B98BAFBA-CCA9-48E6-9038-7D7602BED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944" y="3307774"/>
            <a:ext cx="2780649" cy="172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83E64047-B1F3-4E3B-8367-C28C852E6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227" y="2507637"/>
            <a:ext cx="2573543" cy="182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zultat slika za upit &quot;heart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7172" name="AutoShape 4" descr="Rezultat slika za upit &quot;heart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5" name="TextBox 4"/>
          <p:cNvSpPr txBox="1"/>
          <p:nvPr/>
        </p:nvSpPr>
        <p:spPr>
          <a:xfrm>
            <a:off x="460375" y="4620598"/>
            <a:ext cx="295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СРПСКИ ЈЕЗИК 4. РАЗРЕД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8C9BA014-02E5-48B9-A9F7-DEEC10F29977}"/>
              </a:ext>
            </a:extLst>
          </p:cNvPr>
          <p:cNvSpPr txBox="1"/>
          <p:nvPr/>
        </p:nvSpPr>
        <p:spPr>
          <a:xfrm>
            <a:off x="155575" y="120254"/>
            <a:ext cx="8832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latin typeface="Arial" pitchFamily="34" charset="0"/>
                <a:cs typeface="Arial" pitchFamily="34" charset="0"/>
              </a:rPr>
              <a:t>Промјене 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које се у јесен дешавају у природи су писци пренијели у књижевна дјела </a:t>
            </a:r>
            <a:r>
              <a:rPr lang="sr-Cyrl-RS" sz="2000" b="1" dirty="0">
                <a:latin typeface="Arial" pitchFamily="34" charset="0"/>
                <a:cs typeface="Arial" pitchFamily="34" charset="0"/>
              </a:rPr>
              <a:t>пажљивом употребом одабраних ријечи.</a:t>
            </a:r>
          </a:p>
          <a:p>
            <a:pPr algn="just"/>
            <a:endParaRPr lang="sr-Cyrl-R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000" dirty="0">
                <a:latin typeface="Arial" pitchFamily="34" charset="0"/>
                <a:cs typeface="Arial" pitchFamily="34" charset="0"/>
              </a:rPr>
              <a:t>Ти описи су ријечима преточени у бајку, пјесму или причу.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1E1CDCDB-8471-4A39-817D-B3B745E83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059582"/>
            <a:ext cx="2133600" cy="111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Причам ти причу: „Себични џин“ – Покретом до победе">
            <a:extLst>
              <a:ext uri="{FF2B5EF4-FFF2-40B4-BE49-F238E27FC236}">
                <a16:creationId xmlns="" xmlns:a16="http://schemas.microsoft.com/office/drawing/2014/main" id="{2397839F-C48C-40A6-AE25-3819D59BC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8359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TS :: Dobro jutro deco - Bajka o listu - Grozdana Olujić">
            <a:extLst>
              <a:ext uri="{FF2B5EF4-FFF2-40B4-BE49-F238E27FC236}">
                <a16:creationId xmlns="" xmlns:a16="http://schemas.microsoft.com/office/drawing/2014/main" id="{587FDB78-F6DE-41C6-8520-061B9C31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268792"/>
            <a:ext cx="2232248" cy="21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ptembar - Dusan Kostic - YouTube">
            <a:extLst>
              <a:ext uri="{FF2B5EF4-FFF2-40B4-BE49-F238E27FC236}">
                <a16:creationId xmlns="" xmlns:a16="http://schemas.microsoft.com/office/drawing/2014/main" id="{FD56A952-BA17-4DA1-96DC-F17A92712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 r="31027"/>
          <a:stretch/>
        </p:blipFill>
        <p:spPr bwMode="auto">
          <a:xfrm>
            <a:off x="5534746" y="2267293"/>
            <a:ext cx="194649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1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zultat slika za upit &quot;heart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7172" name="AutoShape 4" descr="Rezultat slika za upit &quot;heart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5" name="TextBox 4"/>
          <p:cNvSpPr txBox="1"/>
          <p:nvPr/>
        </p:nvSpPr>
        <p:spPr>
          <a:xfrm>
            <a:off x="6230866" y="4724339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          </a:t>
            </a:r>
            <a:r>
              <a:rPr lang="sr-Cyrl-R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СРПСКИ </a:t>
            </a:r>
            <a:r>
              <a:rPr lang="sr-Cyrl-R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ЈЕЗИК 4. РАЗРЕД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="" xmlns:a16="http://schemas.microsoft.com/office/drawing/2014/main" id="{E9F7EDDC-4263-4EDE-9BA4-6A3017F796A2}"/>
              </a:ext>
            </a:extLst>
          </p:cNvPr>
          <p:cNvSpPr txBox="1"/>
          <p:nvPr/>
        </p:nvSpPr>
        <p:spPr>
          <a:xfrm>
            <a:off x="302768" y="6881"/>
            <a:ext cx="838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Arial" pitchFamily="34" charset="0"/>
                <a:cs typeface="Arial" pitchFamily="34" charset="0"/>
              </a:rPr>
              <a:t>Описивати 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можемо </a:t>
            </a:r>
            <a:r>
              <a:rPr lang="sr-Cyrl-RS" sz="2000" b="1" dirty="0">
                <a:latin typeface="Arial" pitchFamily="34" charset="0"/>
                <a:cs typeface="Arial" pitchFamily="34" charset="0"/>
              </a:rPr>
              <a:t>природу, људе, животиње, предмете, просторије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, све што нас окружује.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B49B2D5-6B4B-4218-B20A-FDAF4B969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078849"/>
            <a:ext cx="2857500" cy="16002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21DED1AA-78A4-41A8-92EE-151499568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231499"/>
            <a:ext cx="2959497" cy="167068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91FDB453-423F-4C91-A7A1-38D87592B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6" y="2828627"/>
            <a:ext cx="2801538" cy="221440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421CBDD-174F-483C-A627-21FB5A113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926" y="790029"/>
            <a:ext cx="2275303" cy="201665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3D2B9B42-6C85-4557-800D-6D347C674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775" y="1078849"/>
            <a:ext cx="2847335" cy="189822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EF26D55F-AF01-4238-ADE0-1D024A5832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153" y="3129060"/>
            <a:ext cx="2315934" cy="15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29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zultat slika za upit &quot;heart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7172" name="AutoShape 4" descr="Rezultat slika za upit &quot;heart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5" name="TextBox 4"/>
          <p:cNvSpPr txBox="1"/>
          <p:nvPr/>
        </p:nvSpPr>
        <p:spPr>
          <a:xfrm>
            <a:off x="155575" y="4665682"/>
            <a:ext cx="295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СРПСКИ ЈЕЗИК 4. РАЗРЕД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BE69F6F1-B019-4A96-9266-C8ADA9BB8C3A}"/>
              </a:ext>
            </a:extLst>
          </p:cNvPr>
          <p:cNvSpPr txBox="1"/>
          <p:nvPr/>
        </p:nvSpPr>
        <p:spPr>
          <a:xfrm>
            <a:off x="251520" y="483518"/>
            <a:ext cx="86409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ОПИСИВАЊЕ ПРЕДМЕТА</a:t>
            </a:r>
          </a:p>
          <a:p>
            <a:pPr algn="ctr"/>
            <a:endParaRPr lang="sr-Cyrl-BA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000" dirty="0" smtClean="0">
                <a:latin typeface="Arial" pitchFamily="34" charset="0"/>
                <a:cs typeface="Arial" pitchFamily="34" charset="0"/>
              </a:rPr>
              <a:t>Ако 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желиш да опишеш нешто или некога, треба да почнеш на исти начин као што то чине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писц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и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sr-Cyrl-RS" sz="2000" b="1" dirty="0">
                <a:latin typeface="Arial" pitchFamily="34" charset="0"/>
                <a:cs typeface="Arial" pitchFamily="34" charset="0"/>
              </a:rPr>
              <a:t>посматрањем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r-Cyrl-RS" sz="2000" dirty="0">
              <a:latin typeface="Arial" pitchFamily="34" charset="0"/>
              <a:cs typeface="Arial" pitchFamily="34" charset="0"/>
            </a:endParaRPr>
          </a:p>
          <a:p>
            <a:r>
              <a:rPr lang="sr-Cyrl-RS" sz="2000" dirty="0">
                <a:latin typeface="Arial" pitchFamily="34" charset="0"/>
                <a:cs typeface="Arial" pitchFamily="34" charset="0"/>
              </a:rPr>
              <a:t>Да би опис био што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вјернији, 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да би што више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подсјећао</a:t>
            </a:r>
          </a:p>
          <a:p>
            <a:r>
              <a:rPr lang="sr-Cyrl-RS" sz="2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предмет који описујеш, </a:t>
            </a:r>
            <a:r>
              <a:rPr lang="sr-Cyrl-RS" sz="2000" b="1" dirty="0">
                <a:latin typeface="Arial" pitchFamily="34" charset="0"/>
                <a:cs typeface="Arial" pitchFamily="34" charset="0"/>
              </a:rPr>
              <a:t>ОСМИСЛИ </a:t>
            </a:r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ПЛАН</a:t>
            </a:r>
          </a:p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ОПИСИВАЊА!</a:t>
            </a:r>
            <a:endParaRPr lang="sr-Cyrl-RS" sz="2000" b="1" dirty="0">
              <a:latin typeface="Arial" pitchFamily="34" charset="0"/>
              <a:cs typeface="Arial" pitchFamily="34" charset="0"/>
            </a:endParaRPr>
          </a:p>
          <a:p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96A96C51-1414-4E59-958E-D1AE7A16F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812601"/>
            <a:ext cx="1944216" cy="2160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1574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zultat slika za upit &quot;heart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7172" name="AutoShape 4" descr="Rezultat slika za upit &quot;heart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5" name="TextBox 4"/>
          <p:cNvSpPr txBox="1"/>
          <p:nvPr/>
        </p:nvSpPr>
        <p:spPr>
          <a:xfrm>
            <a:off x="460375" y="4620598"/>
            <a:ext cx="295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СРПСКИ ЈЕЗИК 4. РАЗРЕД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BE69F6F1-B019-4A96-9266-C8ADA9BB8C3A}"/>
              </a:ext>
            </a:extLst>
          </p:cNvPr>
          <p:cNvSpPr txBox="1"/>
          <p:nvPr/>
        </p:nvSpPr>
        <p:spPr>
          <a:xfrm>
            <a:off x="155575" y="375282"/>
            <a:ext cx="880891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latin typeface="Arial" pitchFamily="34" charset="0"/>
                <a:cs typeface="Arial" pitchFamily="34" charset="0"/>
              </a:rPr>
              <a:t>ПЛАН ОПИСИВАЊА:</a:t>
            </a:r>
          </a:p>
          <a:p>
            <a:endParaRPr lang="sr-Cyrl-R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sr-Cyrl-RS" sz="2000" dirty="0">
                <a:latin typeface="Arial" pitchFamily="34" charset="0"/>
                <a:cs typeface="Arial" pitchFamily="34" charset="0"/>
              </a:rPr>
              <a:t>Изабери предмет који ћеш описати и пажљиво га посматрај.</a:t>
            </a:r>
          </a:p>
          <a:p>
            <a:pPr marL="342900" indent="-342900">
              <a:buAutoNum type="arabicPeriod"/>
            </a:pPr>
            <a:r>
              <a:rPr lang="sr-Cyrl-RS" sz="2000" dirty="0">
                <a:latin typeface="Arial" pitchFamily="34" charset="0"/>
                <a:cs typeface="Arial" pitchFamily="34" charset="0"/>
              </a:rPr>
              <a:t>Уочи његов облик, боје и материјале од којих је направљен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.</a:t>
            </a:r>
            <a:endParaRPr lang="sr-Cyrl-R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sr-Cyrl-RS" sz="2000" dirty="0">
                <a:latin typeface="Arial" pitchFamily="34" charset="0"/>
                <a:cs typeface="Arial" pitchFamily="34" charset="0"/>
              </a:rPr>
              <a:t>Размисли о његовој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намјени, 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о томе чему служи.</a:t>
            </a:r>
          </a:p>
          <a:p>
            <a:pPr marL="342900" indent="-342900">
              <a:buAutoNum type="arabicPeriod"/>
            </a:pPr>
            <a:r>
              <a:rPr lang="sr-Cyrl-RS" sz="2000" dirty="0">
                <a:latin typeface="Arial" pitchFamily="34" charset="0"/>
                <a:cs typeface="Arial" pitchFamily="34" charset="0"/>
              </a:rPr>
              <a:t>Пажљиво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забиљежи 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појединости (детаље)  које си уочио посматрајући тај предмет.</a:t>
            </a:r>
          </a:p>
          <a:p>
            <a:pPr marL="342900" indent="-342900">
              <a:buAutoNum type="arabicPeriod"/>
            </a:pPr>
            <a:r>
              <a:rPr lang="sr-Cyrl-RS" sz="2000" dirty="0">
                <a:latin typeface="Arial" pitchFamily="34" charset="0"/>
                <a:cs typeface="Arial" pitchFamily="34" charset="0"/>
              </a:rPr>
              <a:t>Опиши сваку од њих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појединач</a:t>
            </a:r>
            <a:r>
              <a:rPr lang="sr-Cyrl-BA" sz="2000" dirty="0">
                <a:latin typeface="Arial" pitchFamily="34" charset="0"/>
                <a:cs typeface="Arial" pitchFamily="34" charset="0"/>
              </a:rPr>
              <a:t>н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, а онда изабери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ријечи 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којима ћеш дочарати како све те појединачне особине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посмат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р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аног 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предмета изгледају заједно.</a:t>
            </a:r>
          </a:p>
          <a:p>
            <a:pPr marL="342900" indent="-342900">
              <a:buAutoNum type="arabicPeriod"/>
            </a:pPr>
            <a:r>
              <a:rPr lang="sr-Cyrl-RS" sz="2000" dirty="0">
                <a:latin typeface="Arial" pitchFamily="34" charset="0"/>
                <a:cs typeface="Arial" pitchFamily="34" charset="0"/>
              </a:rPr>
              <a:t>Додај у опис дио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којем пишеш о томе да ли ти се нешто на том предмету свиђа или не и зашто.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96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9512" y="174940"/>
            <a:ext cx="8784976" cy="44858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b="1" dirty="0">
                <a:latin typeface="Arial" pitchFamily="34" charset="0"/>
                <a:ea typeface="+mj-ea"/>
                <a:cs typeface="Arial" pitchFamily="34" charset="0"/>
              </a:rPr>
              <a:t>Правила за добро писање</a:t>
            </a:r>
          </a:p>
          <a:p>
            <a:pPr marL="457200" lvl="0" indent="-457200">
              <a:spcBef>
                <a:spcPts val="1200"/>
              </a:spcBef>
              <a:defRPr/>
            </a:pP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  <a:sym typeface="Wingdings"/>
              </a:rPr>
              <a:t>  </a:t>
            </a: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</a:rPr>
              <a:t>Пишите уредно, правилно и </a:t>
            </a:r>
            <a:r>
              <a:rPr lang="sr-Cyrl-BA" sz="2400" dirty="0" smtClean="0">
                <a:latin typeface="Arial" pitchFamily="34" charset="0"/>
                <a:ea typeface="+mj-ea"/>
                <a:cs typeface="Arial" pitchFamily="34" charset="0"/>
              </a:rPr>
              <a:t>читко!</a:t>
            </a:r>
            <a:endParaRPr lang="sr-Cyrl-BA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457200" lvl="0" indent="-457200">
              <a:spcBef>
                <a:spcPts val="300"/>
              </a:spcBef>
              <a:defRPr/>
            </a:pPr>
            <a:r>
              <a:rPr lang="sr-Cyrl-BA" sz="2400" dirty="0">
                <a:latin typeface="Arial" pitchFamily="34" charset="0"/>
                <a:cs typeface="Arial" pitchFamily="34" charset="0"/>
                <a:sym typeface="Wingdings"/>
              </a:rPr>
              <a:t>  </a:t>
            </a: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</a:rPr>
              <a:t>Састав треба да има </a:t>
            </a:r>
            <a:r>
              <a:rPr lang="sr-Cyrl-BA" sz="2400" b="1" dirty="0">
                <a:latin typeface="Arial" pitchFamily="34" charset="0"/>
                <a:ea typeface="+mj-ea"/>
                <a:cs typeface="Arial" pitchFamily="34" charset="0"/>
              </a:rPr>
              <a:t>увод</a:t>
            </a: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sr-Cyrl-BA" sz="2400" b="1" dirty="0">
                <a:latin typeface="Arial" pitchFamily="34" charset="0"/>
                <a:ea typeface="+mj-ea"/>
                <a:cs typeface="Arial" pitchFamily="34" charset="0"/>
              </a:rPr>
              <a:t>главни</a:t>
            </a: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</a:rPr>
              <a:t> и </a:t>
            </a:r>
            <a:r>
              <a:rPr lang="sr-Cyrl-BA" sz="2400" b="1" dirty="0">
                <a:latin typeface="Arial" pitchFamily="34" charset="0"/>
                <a:ea typeface="+mj-ea"/>
                <a:cs typeface="Arial" pitchFamily="34" charset="0"/>
              </a:rPr>
              <a:t>завршни</a:t>
            </a: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r-Cyrl-BA" sz="2400" b="1" dirty="0">
                <a:latin typeface="Arial" pitchFamily="34" charset="0"/>
                <a:ea typeface="+mj-ea"/>
                <a:cs typeface="Arial" pitchFamily="34" charset="0"/>
              </a:rPr>
              <a:t>дио</a:t>
            </a: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457200" lvl="0" indent="-457200">
              <a:spcBef>
                <a:spcPts val="300"/>
              </a:spcBef>
              <a:defRPr/>
            </a:pPr>
            <a:r>
              <a:rPr lang="sr-Cyrl-BA" sz="2400" dirty="0">
                <a:latin typeface="Arial" pitchFamily="34" charset="0"/>
                <a:cs typeface="Arial" pitchFamily="34" charset="0"/>
                <a:sym typeface="Wingdings"/>
              </a:rPr>
              <a:t>  </a:t>
            </a: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</a:rPr>
              <a:t>Изражавајте се јасним, сажетим </a:t>
            </a:r>
            <a:r>
              <a:rPr lang="sr-Cyrl-BA" sz="2400" dirty="0" smtClean="0">
                <a:latin typeface="Arial" pitchFamily="34" charset="0"/>
                <a:ea typeface="+mj-ea"/>
                <a:cs typeface="Arial" pitchFamily="34" charset="0"/>
              </a:rPr>
              <a:t>реченицама!</a:t>
            </a:r>
            <a:endParaRPr lang="sr-Cyrl-BA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457200" lvl="0" indent="-457200">
              <a:spcBef>
                <a:spcPts val="300"/>
              </a:spcBef>
              <a:defRPr/>
            </a:pPr>
            <a:r>
              <a:rPr lang="sr-Cyrl-BA" sz="2400" dirty="0">
                <a:latin typeface="Arial" pitchFamily="34" charset="0"/>
                <a:cs typeface="Arial" pitchFamily="34" charset="0"/>
                <a:sym typeface="Wingdings"/>
              </a:rPr>
              <a:t>  </a:t>
            </a: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</a:rPr>
              <a:t>Реченицу започните великим почетним словом и на крај    реченице ставите одговарајући интерпункцијски </a:t>
            </a:r>
            <a:r>
              <a:rPr lang="sr-Cyrl-BA" sz="2400" dirty="0" smtClean="0">
                <a:latin typeface="Arial" pitchFamily="34" charset="0"/>
                <a:ea typeface="+mj-ea"/>
                <a:cs typeface="Arial" pitchFamily="34" charset="0"/>
              </a:rPr>
              <a:t>знак!</a:t>
            </a:r>
            <a:endParaRPr lang="sr-Cyrl-BA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457200" lvl="0" indent="-457200">
              <a:spcBef>
                <a:spcPts val="300"/>
              </a:spcBef>
              <a:buFont typeface="Wingdings" panose="05000000000000000000" pitchFamily="2" charset="2"/>
              <a:buChar char="!"/>
              <a:defRPr/>
            </a:pP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</a:rPr>
              <a:t>Реченице не почињите на исти начин:</a:t>
            </a:r>
            <a:r>
              <a:rPr lang="sr-Latn-BA" sz="24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sr-Cyrl-RS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ts val="300"/>
              </a:spcBef>
              <a:defRPr/>
            </a:pP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</a:rPr>
              <a:t>      Ја</a:t>
            </a:r>
            <a:r>
              <a:rPr lang="sr-Cyrl-BA" sz="2400" dirty="0" smtClean="0">
                <a:latin typeface="Arial" pitchFamily="34" charset="0"/>
                <a:ea typeface="+mj-ea"/>
                <a:cs typeface="Arial" pitchFamily="34" charset="0"/>
              </a:rPr>
              <a:t>... Има</a:t>
            </a: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</a:rPr>
              <a:t>… Он је…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Када... Онда... </a:t>
            </a:r>
            <a:endParaRPr lang="sr-Cyrl-BA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457200" lvl="0" indent="-457200">
              <a:spcBef>
                <a:spcPts val="300"/>
              </a:spcBef>
              <a:defRPr/>
            </a:pPr>
            <a:r>
              <a:rPr lang="sr-Cyrl-BA" sz="2400" dirty="0">
                <a:latin typeface="Arial" pitchFamily="34" charset="0"/>
                <a:cs typeface="Arial" pitchFamily="34" charset="0"/>
                <a:sym typeface="Wingdings"/>
              </a:rPr>
              <a:t>  </a:t>
            </a: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</a:rPr>
              <a:t>Будите занимљиви и маштовити, унесите осјећања у свој </a:t>
            </a:r>
            <a:r>
              <a:rPr lang="sr-Cyrl-BA" sz="2400" dirty="0" smtClean="0">
                <a:latin typeface="Arial" pitchFamily="34" charset="0"/>
                <a:ea typeface="+mj-ea"/>
                <a:cs typeface="Arial" pitchFamily="34" charset="0"/>
              </a:rPr>
              <a:t>рад!   </a:t>
            </a:r>
            <a:endParaRPr lang="sr-Cyrl-BA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457200" lvl="0" indent="-457200">
              <a:spcBef>
                <a:spcPts val="300"/>
              </a:spcBef>
              <a:defRPr/>
            </a:pPr>
            <a:r>
              <a:rPr lang="sr-Cyrl-BA" sz="2400" dirty="0">
                <a:latin typeface="Arial" pitchFamily="34" charset="0"/>
                <a:cs typeface="Arial" pitchFamily="34" charset="0"/>
                <a:sym typeface="Wingdings"/>
              </a:rPr>
              <a:t>  </a:t>
            </a:r>
            <a:r>
              <a:rPr lang="sr-Cyrl-BA" sz="2400" dirty="0">
                <a:latin typeface="Arial" pitchFamily="34" charset="0"/>
                <a:ea typeface="+mj-ea"/>
                <a:cs typeface="Arial" pitchFamily="34" charset="0"/>
              </a:rPr>
              <a:t>Прочитајте рад и исправите грешке које </a:t>
            </a:r>
            <a:r>
              <a:rPr lang="sr-Cyrl-BA" sz="2400" dirty="0" smtClean="0">
                <a:latin typeface="Arial" pitchFamily="34" charset="0"/>
                <a:ea typeface="+mj-ea"/>
                <a:cs typeface="Arial" pitchFamily="34" charset="0"/>
              </a:rPr>
              <a:t>запазите!</a:t>
            </a:r>
            <a:endParaRPr kumimoji="0" lang="sr-Cyrl-B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3976" y="471064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/>
              <a:t> </a:t>
            </a:r>
            <a:r>
              <a:rPr lang="sr-Cyrl-R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СРПСКИ ЈЕЗИК 4. РАЗРЕД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5536" y="294068"/>
            <a:ext cx="7900148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r-Cyrl-BA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Задатак за самостални рад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5684" y="389267"/>
            <a:ext cx="7920000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endParaRPr lang="sr-Cyrl-BA" sz="20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kumimoji="0" lang="sr-Cyrl-BA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kumimoji="0" lang="sr-Cyrl-B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Опиши </a:t>
            </a:r>
            <a:r>
              <a:rPr kumimoji="0" lang="sr-Cyrl-BA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усмено своју школску торбу, радни сто, бицикл или неки други предмет по </a:t>
            </a:r>
            <a:r>
              <a:rPr kumimoji="0" lang="sr-Cyrl-B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жељи!</a:t>
            </a:r>
            <a:endParaRPr kumimoji="0" lang="sr-Cyrl-BA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9635" y="4620597"/>
            <a:ext cx="2599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>
                <a:solidFill>
                  <a:schemeClr val="bg1"/>
                </a:solidFill>
              </a:rPr>
              <a:t>СРПСКИ ЈЕЗИК 4. РАЗРЕД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CE011CEF-AF8A-4281-B6F2-B5B27E43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95686"/>
            <a:ext cx="1691697" cy="237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13F7A6A2-3967-44AC-950F-C9380F4DA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923678"/>
            <a:ext cx="189651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87F85B75-C5DD-4826-956F-BE4247EAB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617" y="1995686"/>
            <a:ext cx="3311712" cy="1993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375</Words>
  <Application>Microsoft Office PowerPoint</Application>
  <PresentationFormat>On-screen Show (16:9)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наставна јединица:  Храбра мајка, чешка народна прича</dc:title>
  <dc:creator>CBBH</dc:creator>
  <cp:lastModifiedBy>marina_uciteljica@yahoo.com</cp:lastModifiedBy>
  <cp:revision>240</cp:revision>
  <dcterms:created xsi:type="dcterms:W3CDTF">2020-03-17T18:26:44Z</dcterms:created>
  <dcterms:modified xsi:type="dcterms:W3CDTF">2020-05-27T12:43:15Z</dcterms:modified>
</cp:coreProperties>
</file>