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18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 slaj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r-Latn-RS"/>
              <a:t>Kliknite da biste uredili stil podnaslova mastera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8C61C-FCF9-410F-8EB3-285C89E8C942}" type="datetimeFigureOut">
              <a:rPr lang="sr-Cyrl-BA" smtClean="0"/>
              <a:pPr/>
              <a:t>5.6.2020</a:t>
            </a:fld>
            <a:endParaRPr lang="sr-Cyrl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058AB-CD04-4D2A-B19C-C3ECC693AA6B}" type="slidenum">
              <a:rPr lang="sr-Cyrl-BA" smtClean="0"/>
              <a:pPr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xmlns="" val="286841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r-Latn-RS"/>
              <a:t>Kliknite na ikonu da dodate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8C61C-FCF9-410F-8EB3-285C89E8C942}" type="datetimeFigureOut">
              <a:rPr lang="sr-Cyrl-BA" smtClean="0"/>
              <a:pPr/>
              <a:t>5.6.2020</a:t>
            </a:fld>
            <a:endParaRPr lang="sr-Cyrl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058AB-CD04-4D2A-B19C-C3ECC693AA6B}" type="slidenum">
              <a:rPr lang="sr-Cyrl-BA" smtClean="0"/>
              <a:pPr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xmlns="" val="1357431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nat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8C61C-FCF9-410F-8EB3-285C89E8C942}" type="datetimeFigureOut">
              <a:rPr lang="sr-Cyrl-BA" smtClean="0"/>
              <a:pPr/>
              <a:t>5.6.2020</a:t>
            </a:fld>
            <a:endParaRPr lang="sr-Cyrl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058AB-CD04-4D2A-B19C-C3ECC693AA6B}" type="slidenum">
              <a:rPr lang="sr-Cyrl-BA" smtClean="0"/>
              <a:pPr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xmlns="" val="35393034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sr-Latn-RS"/>
              <a:t>Kliknite da biste uredili stilove teksta mastera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8C61C-FCF9-410F-8EB3-285C89E8C942}" type="datetimeFigureOut">
              <a:rPr lang="sr-Cyrl-BA" smtClean="0"/>
              <a:pPr/>
              <a:t>5.6.2020</a:t>
            </a:fld>
            <a:endParaRPr lang="sr-Cyrl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058AB-CD04-4D2A-B19C-C3ECC693AA6B}" type="slidenum">
              <a:rPr lang="sr-Cyrl-BA" smtClean="0"/>
              <a:pPr/>
              <a:t>‹#›</a:t>
            </a:fld>
            <a:endParaRPr lang="sr-Cyrl-BA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7003998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a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8C61C-FCF9-410F-8EB3-285C89E8C942}" type="datetimeFigureOut">
              <a:rPr lang="sr-Cyrl-BA" smtClean="0"/>
              <a:pPr/>
              <a:t>5.6.2020</a:t>
            </a:fld>
            <a:endParaRPr lang="sr-Cyrl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058AB-CD04-4D2A-B19C-C3ECC693AA6B}" type="slidenum">
              <a:rPr lang="sr-Cyrl-BA" smtClean="0"/>
              <a:pPr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xmlns="" val="24887104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8C61C-FCF9-410F-8EB3-285C89E8C942}" type="datetimeFigureOut">
              <a:rPr lang="sr-Cyrl-BA" smtClean="0"/>
              <a:pPr/>
              <a:t>5.6.2020</a:t>
            </a:fld>
            <a:endParaRPr lang="sr-Cyrl-B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058AB-CD04-4D2A-B19C-C3ECC693AA6B}" type="slidenum">
              <a:rPr lang="sr-Cyrl-BA" smtClean="0"/>
              <a:pPr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xmlns="" val="15142992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ne sli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r-Latn-RS"/>
              <a:t>Kliknite na ikonu da dodate sliku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r-Latn-RS"/>
              <a:t>Kliknite na ikonu da dodate sliku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r-Latn-RS"/>
              <a:t>Kliknite na ikonu da dodate sliku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8C61C-FCF9-410F-8EB3-285C89E8C942}" type="datetimeFigureOut">
              <a:rPr lang="sr-Cyrl-BA" smtClean="0"/>
              <a:pPr/>
              <a:t>5.6.2020</a:t>
            </a:fld>
            <a:endParaRPr lang="sr-Cyrl-B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058AB-CD04-4D2A-B19C-C3ECC693AA6B}" type="slidenum">
              <a:rPr lang="sr-Cyrl-BA" smtClean="0"/>
              <a:pPr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xmlns="" val="26141604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vertikaln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8C61C-FCF9-410F-8EB3-285C89E8C942}" type="datetimeFigureOut">
              <a:rPr lang="sr-Cyrl-BA" smtClean="0"/>
              <a:pPr/>
              <a:t>5.6.2020</a:t>
            </a:fld>
            <a:endParaRPr lang="sr-Cyrl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058AB-CD04-4D2A-B19C-C3ECC693AA6B}" type="slidenum">
              <a:rPr lang="sr-Cyrl-BA" smtClean="0"/>
              <a:pPr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xmlns="" val="33028849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n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8C61C-FCF9-410F-8EB3-285C89E8C942}" type="datetimeFigureOut">
              <a:rPr lang="sr-Cyrl-BA" smtClean="0"/>
              <a:pPr/>
              <a:t>5.6.2020</a:t>
            </a:fld>
            <a:endParaRPr lang="sr-Cyrl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058AB-CD04-4D2A-B19C-C3ECC693AA6B}" type="slidenum">
              <a:rPr lang="sr-Cyrl-BA" smtClean="0"/>
              <a:pPr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xmlns="" val="1897988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8C61C-FCF9-410F-8EB3-285C89E8C942}" type="datetimeFigureOut">
              <a:rPr lang="sr-Cyrl-BA" smtClean="0"/>
              <a:pPr/>
              <a:t>5.6.2020</a:t>
            </a:fld>
            <a:endParaRPr lang="sr-Cyrl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058AB-CD04-4D2A-B19C-C3ECC693AA6B}" type="slidenum">
              <a:rPr lang="sr-Cyrl-BA" smtClean="0"/>
              <a:pPr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xmlns="" val="4166654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8C61C-FCF9-410F-8EB3-285C89E8C942}" type="datetimeFigureOut">
              <a:rPr lang="sr-Cyrl-BA" smtClean="0"/>
              <a:pPr/>
              <a:t>5.6.2020</a:t>
            </a:fld>
            <a:endParaRPr lang="sr-Cyrl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058AB-CD04-4D2A-B19C-C3ECC693AA6B}" type="slidenum">
              <a:rPr lang="sr-Cyrl-BA" smtClean="0"/>
              <a:pPr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xmlns="" val="1981318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8C61C-FCF9-410F-8EB3-285C89E8C942}" type="datetimeFigureOut">
              <a:rPr lang="sr-Cyrl-BA" smtClean="0"/>
              <a:pPr/>
              <a:t>5.6.2020</a:t>
            </a:fld>
            <a:endParaRPr lang="sr-Cyrl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058AB-CD04-4D2A-B19C-C3ECC693AA6B}" type="slidenum">
              <a:rPr lang="sr-Cyrl-BA" smtClean="0"/>
              <a:pPr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xmlns="" val="627520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eđen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8C61C-FCF9-410F-8EB3-285C89E8C942}" type="datetimeFigureOut">
              <a:rPr lang="sr-Cyrl-BA" smtClean="0"/>
              <a:pPr/>
              <a:t>5.6.2020</a:t>
            </a:fld>
            <a:endParaRPr lang="sr-Cyrl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058AB-CD04-4D2A-B19C-C3ECC693AA6B}" type="slidenum">
              <a:rPr lang="sr-Cyrl-BA" smtClean="0"/>
              <a:pPr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xmlns="" val="647424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8C61C-FCF9-410F-8EB3-285C89E8C942}" type="datetimeFigureOut">
              <a:rPr lang="sr-Cyrl-BA" smtClean="0"/>
              <a:pPr/>
              <a:t>5.6.2020</a:t>
            </a:fld>
            <a:endParaRPr lang="sr-Cyrl-BA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058AB-CD04-4D2A-B19C-C3ECC693AA6B}" type="slidenum">
              <a:rPr lang="sr-Cyrl-BA" smtClean="0"/>
              <a:pPr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xmlns="" val="3745751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8C61C-FCF9-410F-8EB3-285C89E8C942}" type="datetimeFigureOut">
              <a:rPr lang="sr-Cyrl-BA" smtClean="0"/>
              <a:pPr/>
              <a:t>5.6.2020</a:t>
            </a:fld>
            <a:endParaRPr lang="sr-Cyrl-BA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058AB-CD04-4D2A-B19C-C3ECC693AA6B}" type="slidenum">
              <a:rPr lang="sr-Cyrl-BA" smtClean="0"/>
              <a:pPr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xmlns="" val="2393454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8C61C-FCF9-410F-8EB3-285C89E8C942}" type="datetimeFigureOut">
              <a:rPr lang="sr-Cyrl-BA" smtClean="0"/>
              <a:pPr/>
              <a:t>5.6.2020</a:t>
            </a:fld>
            <a:endParaRPr lang="sr-Cyrl-BA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058AB-CD04-4D2A-B19C-C3ECC693AA6B}" type="slidenum">
              <a:rPr lang="sr-Cyrl-BA" smtClean="0"/>
              <a:pPr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xmlns="" val="250233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r-Latn-RS"/>
              <a:t>Kliknite na ikonu da dodate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8C61C-FCF9-410F-8EB3-285C89E8C942}" type="datetimeFigureOut">
              <a:rPr lang="sr-Cyrl-BA" smtClean="0"/>
              <a:pPr/>
              <a:t>5.6.2020</a:t>
            </a:fld>
            <a:endParaRPr lang="sr-Cyrl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058AB-CD04-4D2A-B19C-C3ECC693AA6B}" type="slidenum">
              <a:rPr lang="sr-Cyrl-BA" smtClean="0"/>
              <a:pPr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xmlns="" val="1716301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5BF8C61C-FCF9-410F-8EB3-285C89E8C942}" type="datetimeFigureOut">
              <a:rPr lang="sr-Cyrl-BA" smtClean="0"/>
              <a:pPr/>
              <a:t>5.6.2020</a:t>
            </a:fld>
            <a:endParaRPr lang="sr-Cyrl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sr-Cyrl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1058AB-CD04-4D2A-B19C-C3ECC693AA6B}" type="slidenum">
              <a:rPr lang="sr-Cyrl-BA" smtClean="0"/>
              <a:pPr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xmlns="" val="248340941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  <p:sldLayoutId id="2147483747" r:id="rId15"/>
    <p:sldLayoutId id="2147483748" r:id="rId16"/>
    <p:sldLayoutId id="214748374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kvir za tekst 6">
            <a:extLst>
              <a:ext uri="{FF2B5EF4-FFF2-40B4-BE49-F238E27FC236}">
                <a16:creationId xmlns:a16="http://schemas.microsoft.com/office/drawing/2014/main" xmlns="" id="{BFEE1187-2826-42F3-B879-9AFCAC9DD928}"/>
              </a:ext>
            </a:extLst>
          </p:cNvPr>
          <p:cNvSpPr txBox="1"/>
          <p:nvPr/>
        </p:nvSpPr>
        <p:spPr>
          <a:xfrm>
            <a:off x="3234287" y="3253826"/>
            <a:ext cx="524350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6600" dirty="0"/>
              <a:t>СВЕТЕ ТАЈНЕ</a:t>
            </a:r>
          </a:p>
        </p:txBody>
      </p:sp>
      <p:sp>
        <p:nvSpPr>
          <p:cNvPr id="8" name="Okvir za tekst 7">
            <a:extLst>
              <a:ext uri="{FF2B5EF4-FFF2-40B4-BE49-F238E27FC236}">
                <a16:creationId xmlns:a16="http://schemas.microsoft.com/office/drawing/2014/main" xmlns="" id="{35D3D41B-506C-479C-8C8B-0C16FE2D7B01}"/>
              </a:ext>
            </a:extLst>
          </p:cNvPr>
          <p:cNvSpPr txBox="1"/>
          <p:nvPr/>
        </p:nvSpPr>
        <p:spPr>
          <a:xfrm>
            <a:off x="2142310" y="1737359"/>
            <a:ext cx="78507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4000" dirty="0" smtClean="0"/>
              <a:t>УТВРЂИВАЊЕ</a:t>
            </a:r>
            <a:r>
              <a:rPr lang="en-US" sz="4000" dirty="0" smtClean="0"/>
              <a:t> </a:t>
            </a:r>
            <a:r>
              <a:rPr lang="sr-Cyrl-RS" sz="4000" dirty="0" smtClean="0"/>
              <a:t>И </a:t>
            </a:r>
            <a:r>
              <a:rPr lang="sr-Cyrl-BA" sz="4000" dirty="0" smtClean="0"/>
              <a:t>ПОНАВЉАЊЕ</a:t>
            </a:r>
            <a:endParaRPr lang="sr-Cyrl-BA" sz="4000" dirty="0"/>
          </a:p>
        </p:txBody>
      </p:sp>
      <p:sp>
        <p:nvSpPr>
          <p:cNvPr id="2" name="Okvir za tekst 1">
            <a:extLst>
              <a:ext uri="{FF2B5EF4-FFF2-40B4-BE49-F238E27FC236}">
                <a16:creationId xmlns:a16="http://schemas.microsoft.com/office/drawing/2014/main" xmlns="" id="{5A8A3AB6-96B1-4888-A8DD-B952B0B0030E}"/>
              </a:ext>
            </a:extLst>
          </p:cNvPr>
          <p:cNvSpPr txBox="1"/>
          <p:nvPr/>
        </p:nvSpPr>
        <p:spPr>
          <a:xfrm>
            <a:off x="8376322" y="5638422"/>
            <a:ext cx="2857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/>
              <a:t>ОД </a:t>
            </a:r>
            <a:r>
              <a:rPr lang="sr-Cyrl-BA" dirty="0" smtClean="0"/>
              <a:t>52.  </a:t>
            </a:r>
            <a:r>
              <a:rPr lang="sr-Cyrl-BA" dirty="0"/>
              <a:t>ДО </a:t>
            </a:r>
            <a:r>
              <a:rPr lang="sr-Cyrl-BA" dirty="0" smtClean="0"/>
              <a:t>67. </a:t>
            </a:r>
            <a:r>
              <a:rPr lang="sr-Cyrl-BA" dirty="0"/>
              <a:t>СТРАНЕ</a:t>
            </a:r>
          </a:p>
        </p:txBody>
      </p:sp>
    </p:spTree>
    <p:extLst>
      <p:ext uri="{BB962C8B-B14F-4D97-AF65-F5344CB8AC3E}">
        <p14:creationId xmlns:p14="http://schemas.microsoft.com/office/powerpoint/2010/main" xmlns="" val="17104068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vir za tekst 1">
            <a:extLst>
              <a:ext uri="{FF2B5EF4-FFF2-40B4-BE49-F238E27FC236}">
                <a16:creationId xmlns:a16="http://schemas.microsoft.com/office/drawing/2014/main" xmlns="" id="{90C079C8-261F-41D4-A6CD-556C3BF053CE}"/>
              </a:ext>
            </a:extLst>
          </p:cNvPr>
          <p:cNvSpPr txBox="1"/>
          <p:nvPr/>
        </p:nvSpPr>
        <p:spPr>
          <a:xfrm rot="10800000" flipH="1" flipV="1">
            <a:off x="435006" y="1613049"/>
            <a:ext cx="1101335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r-Cyrl-BA" sz="2400" dirty="0"/>
              <a:t>Свете тајне су свештене богослужбене </a:t>
            </a:r>
            <a:r>
              <a:rPr lang="sr-Cyrl-BA" sz="2400" dirty="0" smtClean="0"/>
              <a:t>радње.</a:t>
            </a:r>
            <a:endParaRPr lang="sr-Cyrl-BA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r-Cyrl-BA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r-Cyrl-BA" sz="2400" dirty="0"/>
              <a:t>Светих  тајни имамо </a:t>
            </a:r>
            <a:r>
              <a:rPr lang="sr-Cyrl-BA" sz="2400" dirty="0" smtClean="0"/>
              <a:t>седам и </a:t>
            </a:r>
            <a:r>
              <a:rPr lang="sr-Cyrl-BA" sz="2400" dirty="0"/>
              <a:t>дијелимо их на </a:t>
            </a:r>
            <a:r>
              <a:rPr lang="sr-Cyrl-BA" sz="2400" dirty="0" smtClean="0"/>
              <a:t>непоновљиве </a:t>
            </a:r>
            <a:r>
              <a:rPr lang="sr-Cyrl-BA" sz="2400" dirty="0"/>
              <a:t>и </a:t>
            </a:r>
            <a:r>
              <a:rPr lang="sr-Cyrl-BA" sz="2400" dirty="0" smtClean="0"/>
              <a:t>поновљиве.</a:t>
            </a:r>
            <a:endParaRPr lang="sr-Cyrl-BA" sz="2400" dirty="0"/>
          </a:p>
          <a:p>
            <a:pPr marL="285750" indent="-285750"/>
            <a:endParaRPr lang="sr-Cyrl-BA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r-Cyrl-BA" sz="2400" dirty="0"/>
              <a:t>Непоновљиве Свете тајне су: </a:t>
            </a:r>
            <a:r>
              <a:rPr lang="sr-Cyrl-BA" sz="2400" dirty="0" smtClean="0"/>
              <a:t>крштење, миропомазање </a:t>
            </a:r>
            <a:r>
              <a:rPr lang="sr-Cyrl-BA" sz="2400" dirty="0"/>
              <a:t>и </a:t>
            </a:r>
            <a:r>
              <a:rPr lang="sr-Cyrl-BA" sz="2400" dirty="0" smtClean="0"/>
              <a:t>свештенство. </a:t>
            </a:r>
            <a:endParaRPr lang="sr-Cyrl-BA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r-Cyrl-BA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r-Cyrl-BA" sz="2400" dirty="0"/>
              <a:t>Поновљиве Свете тајне су: покајање, причешће, јелеосвећење и </a:t>
            </a:r>
            <a:r>
              <a:rPr lang="sr-Cyrl-BA" sz="2400" dirty="0" smtClean="0"/>
              <a:t>брак.</a:t>
            </a:r>
            <a:endParaRPr lang="sr-Cyrl-BA" sz="2400" dirty="0"/>
          </a:p>
        </p:txBody>
      </p:sp>
    </p:spTree>
    <p:extLst>
      <p:ext uri="{BB962C8B-B14F-4D97-AF65-F5344CB8AC3E}">
        <p14:creationId xmlns:p14="http://schemas.microsoft.com/office/powerpoint/2010/main" xmlns="" val="37602964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>
            <a:extLst>
              <a:ext uri="{FF2B5EF4-FFF2-40B4-BE49-F238E27FC236}">
                <a16:creationId xmlns:a16="http://schemas.microsoft.com/office/drawing/2014/main" xmlns="" id="{B14C372B-1C94-4931-8035-991B1D866BD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07964" y="689114"/>
            <a:ext cx="3727045" cy="2597426"/>
          </a:xfrm>
          <a:prstGeom prst="rect">
            <a:avLst/>
          </a:prstGeom>
        </p:spPr>
      </p:pic>
      <p:pic>
        <p:nvPicPr>
          <p:cNvPr id="6" name="Slika 5">
            <a:extLst>
              <a:ext uri="{FF2B5EF4-FFF2-40B4-BE49-F238E27FC236}">
                <a16:creationId xmlns:a16="http://schemas.microsoft.com/office/drawing/2014/main" xmlns="" id="{054CBD22-84C9-404D-8469-D878FE71A95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32695" y="4054750"/>
            <a:ext cx="3602314" cy="2397176"/>
          </a:xfrm>
          <a:prstGeom prst="rect">
            <a:avLst/>
          </a:prstGeom>
        </p:spPr>
      </p:pic>
      <p:sp>
        <p:nvSpPr>
          <p:cNvPr id="7" name="Okvir za tekst 6">
            <a:extLst>
              <a:ext uri="{FF2B5EF4-FFF2-40B4-BE49-F238E27FC236}">
                <a16:creationId xmlns:a16="http://schemas.microsoft.com/office/drawing/2014/main" xmlns="" id="{D356F5CC-A0BC-4A8C-B004-4AE4675438F3}"/>
              </a:ext>
            </a:extLst>
          </p:cNvPr>
          <p:cNvSpPr txBox="1"/>
          <p:nvPr/>
        </p:nvSpPr>
        <p:spPr>
          <a:xfrm>
            <a:off x="302457" y="247885"/>
            <a:ext cx="6967461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r-Cyrl-BA" sz="2400" dirty="0"/>
              <a:t>Света </a:t>
            </a:r>
            <a:r>
              <a:rPr lang="sr-Cyrl-BA" sz="2400" dirty="0" smtClean="0"/>
              <a:t>тајна </a:t>
            </a:r>
            <a:r>
              <a:rPr lang="sr-Cyrl-BA" sz="2400" dirty="0"/>
              <a:t>крштења </a:t>
            </a:r>
            <a:r>
              <a:rPr lang="sr-Cyrl-BA" sz="2400" dirty="0" smtClean="0"/>
              <a:t>је непоновљива Света </a:t>
            </a:r>
            <a:r>
              <a:rPr lang="sr-Cyrl-BA" sz="2400" dirty="0"/>
              <a:t>тајна </a:t>
            </a:r>
            <a:r>
              <a:rPr lang="sr-Cyrl-BA" sz="2400" dirty="0" smtClean="0"/>
              <a:t>пошто она представља духовно рођење.</a:t>
            </a:r>
            <a:endParaRPr lang="sr-Cyrl-BA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r-Cyrl-BA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r-Cyrl-BA" sz="2400" dirty="0"/>
              <a:t>Човјек се у </a:t>
            </a:r>
            <a:r>
              <a:rPr lang="sr-Cyrl-BA" sz="2400" dirty="0" smtClean="0"/>
              <a:t>крштењу </a:t>
            </a:r>
            <a:r>
              <a:rPr lang="sr-Cyrl-BA" sz="2400" dirty="0"/>
              <a:t>чисти од свих </a:t>
            </a:r>
            <a:r>
              <a:rPr lang="sr-Cyrl-BA" sz="2400" dirty="0" smtClean="0"/>
              <a:t>гријехова.</a:t>
            </a:r>
            <a:endParaRPr lang="sr-Cyrl-BA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r-Cyrl-BA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r-Cyrl-BA" sz="2400" dirty="0"/>
              <a:t>Зато у Символу вјере и исповиједамо једно крштење за опроштење гријехова</a:t>
            </a:r>
          </a:p>
          <a:p>
            <a:endParaRPr lang="sr-Cyrl-BA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r-Cyrl-BA" sz="2400" dirty="0"/>
              <a:t>Послије крштења новокрштени се помазује светим миром и постаје члан </a:t>
            </a:r>
            <a:r>
              <a:rPr lang="sr-Cyrl-BA" sz="2400" dirty="0" smtClean="0"/>
              <a:t>Цркве.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r-Cyrl-BA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r-Cyrl-BA" sz="2400" dirty="0"/>
              <a:t>Ова </a:t>
            </a:r>
            <a:r>
              <a:rPr lang="sr-Cyrl-BA" sz="2400" dirty="0" smtClean="0"/>
              <a:t>Света </a:t>
            </a:r>
            <a:r>
              <a:rPr lang="sr-Cyrl-BA" sz="2400" dirty="0"/>
              <a:t>тајна се врши помазивањем одређених дијелова тијела уз ријечи </a:t>
            </a:r>
            <a:r>
              <a:rPr lang="sr-Cyrl-BA" sz="2400" dirty="0" smtClean="0"/>
              <a:t>,,печат </a:t>
            </a:r>
            <a:r>
              <a:rPr lang="sr-Cyrl-BA" sz="2400" dirty="0"/>
              <a:t>дара Духа Светога</a:t>
            </a:r>
            <a:r>
              <a:rPr lang="sr-Cyrl-BA" sz="2400" dirty="0" smtClean="0"/>
              <a:t>“.</a:t>
            </a:r>
            <a:endParaRPr lang="sr-Cyrl-BA" sz="2400" dirty="0"/>
          </a:p>
        </p:txBody>
      </p:sp>
    </p:spTree>
    <p:extLst>
      <p:ext uri="{BB962C8B-B14F-4D97-AF65-F5344CB8AC3E}">
        <p14:creationId xmlns:p14="http://schemas.microsoft.com/office/powerpoint/2010/main" xmlns="" val="13699609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ka 2">
            <a:extLst>
              <a:ext uri="{FF2B5EF4-FFF2-40B4-BE49-F238E27FC236}">
                <a16:creationId xmlns:a16="http://schemas.microsoft.com/office/drawing/2014/main" xmlns="" id="{20A6FAB0-B0B5-4A7E-926B-9470BC411DE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009454" y="1781259"/>
            <a:ext cx="4932131" cy="3005776"/>
          </a:xfrm>
          <a:prstGeom prst="rect">
            <a:avLst/>
          </a:prstGeom>
        </p:spPr>
      </p:pic>
      <p:sp>
        <p:nvSpPr>
          <p:cNvPr id="6" name="Okvir za tekst 5">
            <a:extLst>
              <a:ext uri="{FF2B5EF4-FFF2-40B4-BE49-F238E27FC236}">
                <a16:creationId xmlns:a16="http://schemas.microsoft.com/office/drawing/2014/main" xmlns="" id="{2AD98D18-902A-427A-B476-49239C99F685}"/>
              </a:ext>
            </a:extLst>
          </p:cNvPr>
          <p:cNvSpPr txBox="1"/>
          <p:nvPr/>
        </p:nvSpPr>
        <p:spPr>
          <a:xfrm>
            <a:off x="328793" y="495278"/>
            <a:ext cx="6493566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r-Cyrl-BA" sz="2400" dirty="0"/>
              <a:t>Света тајна </a:t>
            </a:r>
            <a:r>
              <a:rPr lang="sr-Cyrl-BA" sz="2400" dirty="0" smtClean="0"/>
              <a:t>покајања </a:t>
            </a:r>
            <a:r>
              <a:rPr lang="sr-Cyrl-BA" sz="2400" dirty="0"/>
              <a:t>јесте искрено исповиједање својих гријехова Богу, пред свештеником или </a:t>
            </a:r>
            <a:r>
              <a:rPr lang="sr-Cyrl-BA" sz="2400" dirty="0" smtClean="0"/>
              <a:t>епископом</a:t>
            </a:r>
            <a:r>
              <a:rPr lang="en-US" sz="2400" dirty="0" smtClean="0"/>
              <a:t>,</a:t>
            </a:r>
            <a:r>
              <a:rPr lang="sr-Cyrl-BA" sz="2400" dirty="0" smtClean="0"/>
              <a:t> </a:t>
            </a:r>
            <a:r>
              <a:rPr lang="sr-Cyrl-BA" sz="2400" dirty="0"/>
              <a:t>уз чврсто обећање да тај гријех не </a:t>
            </a:r>
            <a:r>
              <a:rPr lang="sr-Cyrl-BA" sz="2400" dirty="0" smtClean="0"/>
              <a:t>понављамо</a:t>
            </a:r>
            <a:r>
              <a:rPr lang="en-US" sz="2400" dirty="0" smtClean="0"/>
              <a:t>.</a:t>
            </a:r>
            <a:endParaRPr lang="sr-Cyrl-BA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r-Cyrl-BA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r-Cyrl-BA" sz="2400" dirty="0"/>
              <a:t>Господ Исус Христос је својим </a:t>
            </a:r>
            <a:r>
              <a:rPr lang="en-US" sz="2400" dirty="0" smtClean="0"/>
              <a:t>A</a:t>
            </a:r>
            <a:r>
              <a:rPr lang="sr-Cyrl-BA" sz="2400" dirty="0" smtClean="0"/>
              <a:t>постолима</a:t>
            </a:r>
            <a:r>
              <a:rPr lang="sr-Cyrl-BA" sz="2400" dirty="0"/>
              <a:t>, а преко њих епископима и </a:t>
            </a:r>
            <a:r>
              <a:rPr lang="sr-Cyrl-BA" sz="2400" dirty="0" smtClean="0"/>
              <a:t>свештеницима, </a:t>
            </a:r>
            <a:r>
              <a:rPr lang="sr-Cyrl-BA" sz="2400" dirty="0"/>
              <a:t>дао власт да опраштају гријехе </a:t>
            </a:r>
            <a:r>
              <a:rPr lang="sr-Cyrl-BA" sz="2400" dirty="0" smtClean="0"/>
              <a:t>покајницима.</a:t>
            </a:r>
            <a:endParaRPr lang="sr-Cyrl-BA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r-Cyrl-BA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r-Cyrl-BA" sz="2400" dirty="0"/>
              <a:t>Овој Светој тајни треба приступати </a:t>
            </a:r>
            <a:r>
              <a:rPr lang="sr-Cyrl-BA" sz="2400" dirty="0" smtClean="0"/>
              <a:t>често, </a:t>
            </a:r>
            <a:r>
              <a:rPr lang="sr-Cyrl-BA" sz="2400" dirty="0"/>
              <a:t>односно кад год нам је нешто на савјести, тражећи опроштај од </a:t>
            </a:r>
            <a:r>
              <a:rPr lang="sr-Cyrl-BA" sz="2400" dirty="0" smtClean="0"/>
              <a:t>Бога.</a:t>
            </a:r>
            <a:endParaRPr lang="sr-Cyrl-BA" sz="2400" dirty="0"/>
          </a:p>
        </p:txBody>
      </p:sp>
    </p:spTree>
    <p:extLst>
      <p:ext uri="{BB962C8B-B14F-4D97-AF65-F5344CB8AC3E}">
        <p14:creationId xmlns:p14="http://schemas.microsoft.com/office/powerpoint/2010/main" xmlns="" val="35375044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ka 2">
            <a:extLst>
              <a:ext uri="{FF2B5EF4-FFF2-40B4-BE49-F238E27FC236}">
                <a16:creationId xmlns:a16="http://schemas.microsoft.com/office/drawing/2014/main" xmlns="" id="{16229935-8B6D-4BB7-8F11-1E9DAD593BA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78088" y="1006957"/>
            <a:ext cx="3405687" cy="2266330"/>
          </a:xfrm>
          <a:prstGeom prst="rect">
            <a:avLst/>
          </a:prstGeom>
        </p:spPr>
      </p:pic>
      <p:pic>
        <p:nvPicPr>
          <p:cNvPr id="5" name="Slika 4">
            <a:extLst>
              <a:ext uri="{FF2B5EF4-FFF2-40B4-BE49-F238E27FC236}">
                <a16:creationId xmlns:a16="http://schemas.microsoft.com/office/drawing/2014/main" xmlns="" id="{64AEF548-0C6C-4418-9727-F0379688160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704237" y="3829670"/>
            <a:ext cx="3266286" cy="2173565"/>
          </a:xfrm>
          <a:prstGeom prst="rect">
            <a:avLst/>
          </a:prstGeom>
        </p:spPr>
      </p:pic>
      <p:sp>
        <p:nvSpPr>
          <p:cNvPr id="6" name="Okvir za tekst 5">
            <a:extLst>
              <a:ext uri="{FF2B5EF4-FFF2-40B4-BE49-F238E27FC236}">
                <a16:creationId xmlns:a16="http://schemas.microsoft.com/office/drawing/2014/main" xmlns="" id="{CF733145-5712-4720-BCE9-72C482EA21CA}"/>
              </a:ext>
            </a:extLst>
          </p:cNvPr>
          <p:cNvSpPr txBox="1"/>
          <p:nvPr/>
        </p:nvSpPr>
        <p:spPr>
          <a:xfrm>
            <a:off x="337862" y="482215"/>
            <a:ext cx="6718853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r-Cyrl-BA" sz="2400" dirty="0"/>
              <a:t>Света тајна причешћа </a:t>
            </a:r>
            <a:r>
              <a:rPr lang="sr-Cyrl-BA" sz="2400" dirty="0" smtClean="0"/>
              <a:t>јесте Света Литургија.</a:t>
            </a:r>
          </a:p>
          <a:p>
            <a:pPr marL="285750" indent="-285750"/>
            <a:endParaRPr lang="sr-Cyrl-BA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r-Cyrl-BA" sz="2400" dirty="0"/>
              <a:t>Господ Исус Христос је установио ову </a:t>
            </a:r>
            <a:r>
              <a:rPr lang="sr-Cyrl-BA" sz="2400" dirty="0" smtClean="0"/>
              <a:t>Свету </a:t>
            </a:r>
            <a:r>
              <a:rPr lang="sr-Cyrl-BA" sz="2400" dirty="0"/>
              <a:t>тајну на Тајној </a:t>
            </a:r>
            <a:r>
              <a:rPr lang="sr-Cyrl-BA" sz="2400" dirty="0" smtClean="0"/>
              <a:t>вечери.</a:t>
            </a:r>
            <a:endParaRPr lang="sr-Cyrl-BA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r-Cyrl-BA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r-Cyrl-BA" sz="2400" dirty="0"/>
              <a:t>Кроз Свету тајну </a:t>
            </a:r>
            <a:r>
              <a:rPr lang="sr-Cyrl-BA" sz="2400" dirty="0" smtClean="0"/>
              <a:t>причешћа </a:t>
            </a:r>
            <a:r>
              <a:rPr lang="sr-Cyrl-BA" sz="2400" dirty="0"/>
              <a:t>Христос живи у сваком </a:t>
            </a:r>
            <a:r>
              <a:rPr lang="sr-Cyrl-BA" sz="2400" dirty="0" smtClean="0"/>
              <a:t>хришћанину.</a:t>
            </a:r>
            <a:endParaRPr lang="sr-Cyrl-BA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r-Cyrl-BA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r-Cyrl-BA" sz="2400" dirty="0"/>
              <a:t>Главни предуслов за ову Свету тајну јесте да онај </a:t>
            </a:r>
            <a:r>
              <a:rPr lang="sr-Cyrl-BA" sz="2400" dirty="0" smtClean="0"/>
              <a:t>који </a:t>
            </a:r>
            <a:r>
              <a:rPr lang="sr-Cyrl-BA" sz="2400" dirty="0"/>
              <a:t>се причешћује </a:t>
            </a:r>
            <a:r>
              <a:rPr lang="sr-Cyrl-BA" sz="2400" dirty="0" smtClean="0"/>
              <a:t>мора</a:t>
            </a:r>
            <a:r>
              <a:rPr lang="en-US" sz="2400" dirty="0" smtClean="0"/>
              <a:t> </a:t>
            </a:r>
            <a:r>
              <a:rPr lang="sr-Cyrl-RS" sz="2400" dirty="0" smtClean="0"/>
              <a:t>да</a:t>
            </a:r>
            <a:r>
              <a:rPr lang="sr-Cyrl-BA" sz="2400" dirty="0" smtClean="0"/>
              <a:t> </a:t>
            </a:r>
            <a:r>
              <a:rPr lang="sr-Cyrl-BA" sz="2400" dirty="0" smtClean="0"/>
              <a:t>буде </a:t>
            </a:r>
            <a:r>
              <a:rPr lang="sr-Cyrl-BA" sz="2400" dirty="0"/>
              <a:t>крштен и миропомазан у Православној </a:t>
            </a:r>
            <a:r>
              <a:rPr lang="sr-Cyrl-BA" sz="2400" dirty="0" smtClean="0"/>
              <a:t>Цркви.</a:t>
            </a:r>
            <a:endParaRPr lang="sr-Cyrl-BA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r-Cyrl-BA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r-Cyrl-BA" sz="2400" dirty="0"/>
              <a:t>Такође је </a:t>
            </a:r>
            <a:r>
              <a:rPr lang="sr-Cyrl-BA" sz="2400" dirty="0" smtClean="0"/>
              <a:t>веома важна припрема </a:t>
            </a:r>
            <a:r>
              <a:rPr lang="sr-Cyrl-BA" sz="2400" dirty="0"/>
              <a:t>за ову С</a:t>
            </a:r>
            <a:r>
              <a:rPr lang="sr-Cyrl-BA" sz="2400" dirty="0" smtClean="0"/>
              <a:t>вету тајну.</a:t>
            </a:r>
            <a:endParaRPr lang="sr-Cyrl-BA" sz="2400" dirty="0"/>
          </a:p>
        </p:txBody>
      </p:sp>
    </p:spTree>
    <p:extLst>
      <p:ext uri="{BB962C8B-B14F-4D97-AF65-F5344CB8AC3E}">
        <p14:creationId xmlns:p14="http://schemas.microsoft.com/office/powerpoint/2010/main" xmlns="" val="25050952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ka 2">
            <a:extLst>
              <a:ext uri="{FF2B5EF4-FFF2-40B4-BE49-F238E27FC236}">
                <a16:creationId xmlns:a16="http://schemas.microsoft.com/office/drawing/2014/main" xmlns="" id="{06D7B916-6287-49EC-85FD-871E55D2916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98755" y="602724"/>
            <a:ext cx="4066058" cy="2277096"/>
          </a:xfrm>
          <a:prstGeom prst="rect">
            <a:avLst/>
          </a:prstGeom>
        </p:spPr>
      </p:pic>
      <p:pic>
        <p:nvPicPr>
          <p:cNvPr id="5" name="Slika 4">
            <a:extLst>
              <a:ext uri="{FF2B5EF4-FFF2-40B4-BE49-F238E27FC236}">
                <a16:creationId xmlns:a16="http://schemas.microsoft.com/office/drawing/2014/main" xmlns="" id="{A9F72728-2181-4B43-A81B-8C4CC35425A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739151" y="3731167"/>
            <a:ext cx="3947285" cy="2390224"/>
          </a:xfrm>
          <a:prstGeom prst="rect">
            <a:avLst/>
          </a:prstGeom>
        </p:spPr>
      </p:pic>
      <p:sp>
        <p:nvSpPr>
          <p:cNvPr id="6" name="Okvir za tekst 5">
            <a:extLst>
              <a:ext uri="{FF2B5EF4-FFF2-40B4-BE49-F238E27FC236}">
                <a16:creationId xmlns:a16="http://schemas.microsoft.com/office/drawing/2014/main" xmlns="" id="{8D808C86-0E69-4EED-9959-3C97674F3909}"/>
              </a:ext>
            </a:extLst>
          </p:cNvPr>
          <p:cNvSpPr txBox="1"/>
          <p:nvPr/>
        </p:nvSpPr>
        <p:spPr>
          <a:xfrm>
            <a:off x="185341" y="366780"/>
            <a:ext cx="7474226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r-Cyrl-BA" sz="2400" dirty="0"/>
              <a:t>Света тајна брака  је установљена </a:t>
            </a:r>
            <a:r>
              <a:rPr lang="sr-Cyrl-BA" sz="2400" dirty="0" smtClean="0"/>
              <a:t>од Бога </a:t>
            </a:r>
            <a:r>
              <a:rPr lang="sr-Cyrl-BA" sz="2400" dirty="0"/>
              <a:t>још у </a:t>
            </a:r>
            <a:r>
              <a:rPr lang="sr-Cyrl-BA" sz="2400" dirty="0" smtClean="0"/>
              <a:t>рају.</a:t>
            </a:r>
            <a:endParaRPr lang="sr-Cyrl-BA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r-Cyrl-BA" sz="2400" dirty="0"/>
              <a:t>То је С</a:t>
            </a:r>
            <a:r>
              <a:rPr lang="sr-Cyrl-BA" sz="2400" dirty="0" smtClean="0"/>
              <a:t>вета </a:t>
            </a:r>
            <a:r>
              <a:rPr lang="sr-Cyrl-BA" sz="2400" dirty="0"/>
              <a:t>тајна у којој женик и невјеста, пред </a:t>
            </a:r>
            <a:r>
              <a:rPr lang="sr-Cyrl-BA" sz="2400" dirty="0" smtClean="0"/>
              <a:t>свештеником, </a:t>
            </a:r>
            <a:r>
              <a:rPr lang="sr-Cyrl-BA" sz="2400" dirty="0"/>
              <a:t>добровољно ступају у брачну везу и постају једно </a:t>
            </a:r>
            <a:r>
              <a:rPr lang="sr-Cyrl-BA" sz="2400" dirty="0" smtClean="0"/>
              <a:t>биће.</a:t>
            </a:r>
            <a:endParaRPr lang="sr-Cyrl-BA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r-Cyrl-BA" sz="2400" dirty="0"/>
              <a:t>Тако говори и </a:t>
            </a:r>
            <a:r>
              <a:rPr lang="sr-Cyrl-BA" sz="2400" dirty="0" smtClean="0"/>
              <a:t>Апостол </a:t>
            </a:r>
            <a:r>
              <a:rPr lang="sr-Cyrl-BA" sz="2400" dirty="0"/>
              <a:t>Павле</a:t>
            </a:r>
            <a:r>
              <a:rPr lang="sr-Cyrl-BA" sz="2400" dirty="0" smtClean="0"/>
              <a:t>: ,,</a:t>
            </a:r>
            <a:r>
              <a:rPr lang="sr-Cyrl-BA" sz="2400" dirty="0"/>
              <a:t>Оставиће човјек оца свога и матер своју и прилијепит ће се жени својој и биће двоје једно </a:t>
            </a:r>
            <a:r>
              <a:rPr lang="sr-Cyrl-BA" sz="2400" dirty="0" smtClean="0"/>
              <a:t>тијело. Тајна </a:t>
            </a:r>
            <a:r>
              <a:rPr lang="sr-Cyrl-BA" sz="2400" dirty="0"/>
              <a:t>је ово </a:t>
            </a:r>
            <a:r>
              <a:rPr lang="sr-Cyrl-BA" sz="2400" dirty="0" smtClean="0"/>
              <a:t>велика, </a:t>
            </a:r>
            <a:r>
              <a:rPr lang="sr-Cyrl-BA" sz="2400" dirty="0"/>
              <a:t>ја говорим о Христу и о Цркви.“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r-Cyrl-BA" sz="2400" dirty="0"/>
              <a:t>Прво чудо које је Христос учинио било је на свадби у Кани Галилејској, претворивши воду у </a:t>
            </a:r>
            <a:r>
              <a:rPr lang="sr-Cyrl-BA" sz="2400" dirty="0" smtClean="0"/>
              <a:t>вино.</a:t>
            </a:r>
            <a:endParaRPr lang="sr-Cyrl-BA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r-Cyrl-BA" sz="2400" dirty="0"/>
              <a:t>Младенцима се стављају круне на главу као симбол побједе над гријехом и царског достојанства дјеце </a:t>
            </a:r>
            <a:r>
              <a:rPr lang="sr-Cyrl-BA" sz="2400" dirty="0" smtClean="0"/>
              <a:t>Божје.</a:t>
            </a:r>
            <a:endParaRPr lang="sr-Cyrl-BA" sz="2400" dirty="0"/>
          </a:p>
        </p:txBody>
      </p:sp>
    </p:spTree>
    <p:extLst>
      <p:ext uri="{BB962C8B-B14F-4D97-AF65-F5344CB8AC3E}">
        <p14:creationId xmlns:p14="http://schemas.microsoft.com/office/powerpoint/2010/main" xmlns="" val="2359655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ka 2">
            <a:extLst>
              <a:ext uri="{FF2B5EF4-FFF2-40B4-BE49-F238E27FC236}">
                <a16:creationId xmlns:a16="http://schemas.microsoft.com/office/drawing/2014/main" xmlns="" id="{FBA58EF3-027B-4B94-996D-4359336C95E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520112" y="397357"/>
            <a:ext cx="3205785" cy="1847851"/>
          </a:xfrm>
          <a:prstGeom prst="rect">
            <a:avLst/>
          </a:prstGeom>
        </p:spPr>
      </p:pic>
      <p:pic>
        <p:nvPicPr>
          <p:cNvPr id="5" name="Slika 4">
            <a:extLst>
              <a:ext uri="{FF2B5EF4-FFF2-40B4-BE49-F238E27FC236}">
                <a16:creationId xmlns:a16="http://schemas.microsoft.com/office/drawing/2014/main" xmlns="" id="{8C7765C2-9DDE-4039-87DD-348B0D6025B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520111" y="2505075"/>
            <a:ext cx="3205785" cy="1847850"/>
          </a:xfrm>
          <a:prstGeom prst="rect">
            <a:avLst/>
          </a:prstGeom>
        </p:spPr>
      </p:pic>
      <p:pic>
        <p:nvPicPr>
          <p:cNvPr id="7" name="Slika 6">
            <a:extLst>
              <a:ext uri="{FF2B5EF4-FFF2-40B4-BE49-F238E27FC236}">
                <a16:creationId xmlns:a16="http://schemas.microsoft.com/office/drawing/2014/main" xmlns="" id="{79F484F1-7E98-4390-938B-C7CE390164B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520111" y="4717568"/>
            <a:ext cx="3205785" cy="1743075"/>
          </a:xfrm>
          <a:prstGeom prst="rect">
            <a:avLst/>
          </a:prstGeom>
        </p:spPr>
      </p:pic>
      <p:sp>
        <p:nvSpPr>
          <p:cNvPr id="8" name="Okvir za tekst 7">
            <a:extLst>
              <a:ext uri="{FF2B5EF4-FFF2-40B4-BE49-F238E27FC236}">
                <a16:creationId xmlns:a16="http://schemas.microsoft.com/office/drawing/2014/main" xmlns="" id="{7D35DB66-CA17-46FA-9EF8-7EB3B014DA02}"/>
              </a:ext>
            </a:extLst>
          </p:cNvPr>
          <p:cNvSpPr txBox="1"/>
          <p:nvPr/>
        </p:nvSpPr>
        <p:spPr>
          <a:xfrm>
            <a:off x="185531" y="397357"/>
            <a:ext cx="8097078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r-Cyrl-BA" sz="2400" dirty="0"/>
              <a:t>Света тајна свештенства представља благодатне дарове </a:t>
            </a:r>
            <a:r>
              <a:rPr lang="sr-Cyrl-BA" sz="2400" dirty="0" smtClean="0"/>
              <a:t>Божје.</a:t>
            </a:r>
            <a:endParaRPr lang="sr-Cyrl-BA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r-Cyrl-BA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r-Cyrl-BA" sz="2400" dirty="0"/>
              <a:t>Ову </a:t>
            </a:r>
            <a:r>
              <a:rPr lang="sr-Cyrl-BA" sz="2400" dirty="0" smtClean="0"/>
              <a:t>Свету тајну, </a:t>
            </a:r>
            <a:r>
              <a:rPr lang="sr-Cyrl-BA" sz="2400" dirty="0"/>
              <a:t>коју још називамо </a:t>
            </a:r>
            <a:r>
              <a:rPr lang="sr-Cyrl-BA" sz="2400" dirty="0" smtClean="0"/>
              <a:t>рукоположење, </a:t>
            </a:r>
            <a:r>
              <a:rPr lang="sr-Cyrl-BA" sz="2400" dirty="0"/>
              <a:t>могу да врше само </a:t>
            </a:r>
            <a:r>
              <a:rPr lang="sr-Cyrl-BA" sz="2400" dirty="0" smtClean="0"/>
              <a:t>епископи.</a:t>
            </a:r>
            <a:endParaRPr lang="sr-Cyrl-BA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r-Cyrl-BA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r-Cyrl-BA" sz="2400" dirty="0"/>
              <a:t>Постоје три степена свештенства и то:</a:t>
            </a:r>
          </a:p>
          <a:p>
            <a:r>
              <a:rPr lang="sr-Cyrl-BA" sz="2400" dirty="0"/>
              <a:t>    ђаконски, свештенички и </a:t>
            </a:r>
            <a:endParaRPr lang="sr-Cyrl-BA" sz="2400" dirty="0" smtClean="0"/>
          </a:p>
          <a:p>
            <a:r>
              <a:rPr lang="sr-Cyrl-BA" sz="2400" dirty="0" smtClean="0"/>
              <a:t>    епископски </a:t>
            </a:r>
            <a:r>
              <a:rPr lang="sr-Cyrl-BA" sz="2400" dirty="0"/>
              <a:t>или </a:t>
            </a:r>
            <a:r>
              <a:rPr lang="sr-Cyrl-BA" sz="2400" dirty="0" smtClean="0"/>
              <a:t>архијерејски.</a:t>
            </a:r>
            <a:endParaRPr lang="sr-Cyrl-BA" sz="2400" dirty="0"/>
          </a:p>
          <a:p>
            <a:endParaRPr lang="sr-Cyrl-BA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r-Cyrl-BA" sz="2400" dirty="0"/>
              <a:t>Ову С</a:t>
            </a:r>
            <a:r>
              <a:rPr lang="sr-Cyrl-BA" sz="2400" dirty="0" smtClean="0"/>
              <a:t>вету </a:t>
            </a:r>
            <a:r>
              <a:rPr lang="sr-Cyrl-BA" sz="2400" dirty="0"/>
              <a:t>тајну је установио Господ Исус Христос јер је Његово служење Цркви било узор за сва три свештеничка чина.</a:t>
            </a:r>
          </a:p>
          <a:p>
            <a:r>
              <a:rPr lang="sr-Cyrl-BA" sz="2400" dirty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r-Cyrl-BA" sz="2400" dirty="0"/>
              <a:t>Од Христа преко </a:t>
            </a:r>
            <a:r>
              <a:rPr lang="sr-Cyrl-BA" sz="2400" dirty="0" smtClean="0"/>
              <a:t>Апостола </a:t>
            </a:r>
            <a:r>
              <a:rPr lang="sr-Cyrl-BA" sz="2400" dirty="0"/>
              <a:t>је непрекинут низ свештеничке </a:t>
            </a:r>
            <a:r>
              <a:rPr lang="sr-Cyrl-BA" sz="2400" dirty="0" smtClean="0"/>
              <a:t>благодати.</a:t>
            </a:r>
            <a:endParaRPr lang="sr-Cyrl-BA" sz="2400" dirty="0"/>
          </a:p>
        </p:txBody>
      </p:sp>
    </p:spTree>
    <p:extLst>
      <p:ext uri="{BB962C8B-B14F-4D97-AF65-F5344CB8AC3E}">
        <p14:creationId xmlns:p14="http://schemas.microsoft.com/office/powerpoint/2010/main" xmlns="" val="37257769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ka 2">
            <a:extLst>
              <a:ext uri="{FF2B5EF4-FFF2-40B4-BE49-F238E27FC236}">
                <a16:creationId xmlns:a16="http://schemas.microsoft.com/office/drawing/2014/main" xmlns="" id="{790C76B9-CDFA-4B60-ACEF-E4468F699AB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19751" y="1751350"/>
            <a:ext cx="4277507" cy="2836173"/>
          </a:xfrm>
          <a:prstGeom prst="rect">
            <a:avLst/>
          </a:prstGeom>
        </p:spPr>
      </p:pic>
      <p:sp>
        <p:nvSpPr>
          <p:cNvPr id="4" name="Okvir za tekst 3">
            <a:extLst>
              <a:ext uri="{FF2B5EF4-FFF2-40B4-BE49-F238E27FC236}">
                <a16:creationId xmlns:a16="http://schemas.microsoft.com/office/drawing/2014/main" xmlns="" id="{0EB3BB9B-2DCF-4A2D-B22F-D5590D549882}"/>
              </a:ext>
            </a:extLst>
          </p:cNvPr>
          <p:cNvSpPr txBox="1"/>
          <p:nvPr/>
        </p:nvSpPr>
        <p:spPr>
          <a:xfrm>
            <a:off x="238539" y="580806"/>
            <a:ext cx="698932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r-Cyrl-BA" sz="2400" dirty="0"/>
              <a:t>Јелеосвећење је </a:t>
            </a:r>
            <a:r>
              <a:rPr lang="sr-Cyrl-BA" sz="2400" dirty="0" smtClean="0"/>
              <a:t>Света </a:t>
            </a:r>
            <a:r>
              <a:rPr lang="sr-Cyrl-BA" sz="2400" dirty="0"/>
              <a:t>тајна која се врши над </a:t>
            </a:r>
            <a:r>
              <a:rPr lang="sr-Cyrl-BA" sz="2400" dirty="0" smtClean="0"/>
              <a:t>болесним човјеком. </a:t>
            </a:r>
            <a:endParaRPr lang="sr-Cyrl-BA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sr-Cyrl-BA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r-Cyrl-BA" sz="2400" dirty="0"/>
              <a:t>У овој </a:t>
            </a:r>
            <a:r>
              <a:rPr lang="sr-Cyrl-BA" sz="2400" dirty="0" smtClean="0"/>
              <a:t>Светој </a:t>
            </a:r>
            <a:r>
              <a:rPr lang="sr-Cyrl-BA" sz="2400" dirty="0"/>
              <a:t>тајни се врши </a:t>
            </a:r>
            <a:r>
              <a:rPr lang="sr-Cyrl-BA" sz="2400" dirty="0" smtClean="0"/>
              <a:t>помазивање тијела </a:t>
            </a:r>
            <a:r>
              <a:rPr lang="sr-Cyrl-BA" sz="2400" dirty="0"/>
              <a:t>освећеним јелејем, односно </a:t>
            </a:r>
            <a:r>
              <a:rPr lang="sr-Cyrl-BA" sz="2400" dirty="0" smtClean="0"/>
              <a:t>уљем. Призива се Божја </a:t>
            </a:r>
            <a:r>
              <a:rPr lang="sr-Cyrl-BA" sz="2400" dirty="0"/>
              <a:t>благодат која исцјељује душевне и тјелесне слабости и </a:t>
            </a:r>
            <a:r>
              <a:rPr lang="sr-Cyrl-BA" sz="2400" dirty="0" smtClean="0"/>
              <a:t>болести.</a:t>
            </a:r>
            <a:endParaRPr lang="sr-Cyrl-BA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sr-Cyrl-BA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r-Cyrl-BA" sz="2400" dirty="0"/>
              <a:t>Ову С</a:t>
            </a:r>
            <a:r>
              <a:rPr lang="sr-Cyrl-BA" sz="2400" dirty="0" smtClean="0"/>
              <a:t>вету </a:t>
            </a:r>
            <a:r>
              <a:rPr lang="sr-Cyrl-BA" sz="2400" dirty="0"/>
              <a:t>тајну врши седам </a:t>
            </a:r>
            <a:r>
              <a:rPr lang="sr-Cyrl-BA" sz="2400" dirty="0" smtClean="0"/>
              <a:t>свештеника, </a:t>
            </a:r>
            <a:r>
              <a:rPr lang="sr-Cyrl-BA" sz="2400" dirty="0"/>
              <a:t>али у случају нужде може је вршити и мање, па чак и један </a:t>
            </a:r>
            <a:r>
              <a:rPr lang="sr-Cyrl-BA" sz="2400" dirty="0" smtClean="0"/>
              <a:t>свештеник.</a:t>
            </a:r>
            <a:endParaRPr lang="sr-Cyrl-BA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sr-Cyrl-BA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r-Cyrl-BA" sz="2400" dirty="0"/>
              <a:t>Број седам је због своје нарочите </a:t>
            </a:r>
            <a:r>
              <a:rPr lang="sr-Cyrl-BA" sz="2400" dirty="0" smtClean="0"/>
              <a:t>симболике.</a:t>
            </a:r>
            <a:endParaRPr lang="sr-Cyrl-BA" sz="2400" dirty="0"/>
          </a:p>
        </p:txBody>
      </p:sp>
    </p:spTree>
    <p:extLst>
      <p:ext uri="{BB962C8B-B14F-4D97-AF65-F5344CB8AC3E}">
        <p14:creationId xmlns:p14="http://schemas.microsoft.com/office/powerpoint/2010/main" xmlns="" val="141774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on">
  <a:themeElements>
    <a:clrScheme name="J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J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J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129</TotalTime>
  <Words>495</Words>
  <Application>Microsoft Office PowerPoint</Application>
  <PresentationFormat>Custom</PresentationFormat>
  <Paragraphs>56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Jon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>Nastavnik</dc:creator>
  <cp:lastModifiedBy>Slavoljub Lukic</cp:lastModifiedBy>
  <cp:revision>17</cp:revision>
  <dcterms:created xsi:type="dcterms:W3CDTF">2020-05-20T17:50:20Z</dcterms:created>
  <dcterms:modified xsi:type="dcterms:W3CDTF">2020-06-05T06:14:17Z</dcterms:modified>
</cp:coreProperties>
</file>