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  <p:sldId id="267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9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5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9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7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0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9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3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4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1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0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2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36FE-673B-4314-B660-DD2CB77416F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77E57-9653-4FD9-A753-91328213F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46" y="1722643"/>
            <a:ext cx="6840831" cy="27065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44678" y="2464231"/>
            <a:ext cx="3487119" cy="16350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0793" y="139485"/>
            <a:ext cx="9463008" cy="60374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dirty="0" smtClean="0"/>
              <a:t>                                                    </a:t>
            </a:r>
          </a:p>
          <a:p>
            <a:pPr marL="0" indent="0">
              <a:buNone/>
            </a:pPr>
            <a:r>
              <a:rPr lang="sr-Cyrl-BA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sr-Latn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МАТЕМАТИКА </a:t>
            </a: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sr-Cyrl-BA" dirty="0" smtClean="0"/>
              <a:t>  </a:t>
            </a:r>
          </a:p>
          <a:p>
            <a:endParaRPr lang="sr-Cyrl-BA" dirty="0"/>
          </a:p>
          <a:p>
            <a:pPr marL="0" indent="0">
              <a:buNone/>
            </a:pPr>
            <a:r>
              <a:rPr lang="sr-Cyrl-BA" dirty="0" smtClean="0"/>
              <a:t>                                                  </a:t>
            </a:r>
          </a:p>
          <a:p>
            <a:pPr marL="0" indent="0">
              <a:buNone/>
            </a:pPr>
            <a:r>
              <a:rPr lang="sr-Cyrl-BA" b="1" dirty="0"/>
              <a:t> </a:t>
            </a:r>
            <a:r>
              <a:rPr lang="sr-Cyrl-BA" b="1" dirty="0" smtClean="0"/>
              <a:t>                                                    </a:t>
            </a:r>
          </a:p>
          <a:p>
            <a:pPr marL="0" indent="0">
              <a:buNone/>
            </a:pPr>
            <a:endParaRPr lang="sr-Cyrl-B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sr-Latn-B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ЈЕДНАЧИНЕ И НЕЈЕДНАЧИНЕ</a:t>
            </a:r>
          </a:p>
          <a:p>
            <a:pPr marL="0" indent="0">
              <a:buNone/>
            </a:pPr>
            <a:endParaRPr lang="sr-Cyrl-B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МАТЕМАТИКА 4. РАЗРЕД</a:t>
            </a:r>
            <a:endParaRPr lang="sr-Latn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9214" y="3086100"/>
            <a:ext cx="5021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ПОНОВИМО!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376" y="356462"/>
            <a:ext cx="10484604" cy="628563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sr-Cyrl-RS" sz="5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1. Ријеши </a:t>
            </a:r>
            <a:r>
              <a:rPr lang="sr-Cyrl-RS" sz="9600" b="1" dirty="0">
                <a:latin typeface="Arial" panose="020B0604020202020204" pitchFamily="34" charset="0"/>
                <a:cs typeface="Arial" panose="020B0604020202020204" pitchFamily="34" charset="0"/>
              </a:rPr>
              <a:t>једначине и провјери рјешење:</a:t>
            </a:r>
            <a:endParaRPr lang="sr-Cyrl-RS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sz="9600" b="1" dirty="0">
                <a:latin typeface="Arial" panose="020B0604020202020204" pitchFamily="34" charset="0"/>
                <a:cs typeface="Arial" panose="020B0604020202020204" pitchFamily="34" charset="0"/>
              </a:rPr>
              <a:t>25. </a:t>
            </a:r>
            <a:r>
              <a:rPr lang="sr-Cyrl-R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у уџбенику </a:t>
            </a:r>
            <a:r>
              <a:rPr lang="sr-Cyrl-RS" sz="9600" b="1" dirty="0">
                <a:latin typeface="Arial" panose="020B0604020202020204" pitchFamily="34" charset="0"/>
                <a:cs typeface="Arial" panose="020B0604020202020204" pitchFamily="34" charset="0"/>
              </a:rPr>
              <a:t>на стр. 61)</a:t>
            </a:r>
            <a:endParaRPr lang="sr-Cyrl-RS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r-Cyrl-RS" sz="9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3 </a:t>
            </a:r>
            <a:r>
              <a:rPr lang="sr-Cyrl-C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Latn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543</a:t>
            </a:r>
            <a:r>
              <a:rPr lang="sr-Cyrl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r-Cyrl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r-Latn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543</a:t>
            </a:r>
            <a:r>
              <a:rPr lang="sr-Cyrl-R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3 </a:t>
            </a:r>
          </a:p>
          <a:p>
            <a:pPr marL="0" indent="0">
              <a:buNone/>
            </a:pPr>
            <a:r>
              <a:rPr lang="sr-Cyrl-BA" sz="9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r-Latn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181</a:t>
            </a:r>
            <a:endParaRPr lang="sr-Latn-BA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Пр. 3 </a:t>
            </a:r>
            <a:r>
              <a:rPr lang="sr-Cyrl-C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sr-Latn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181</a:t>
            </a:r>
            <a:r>
              <a:rPr lang="sr-Cyrl-R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543</a:t>
            </a:r>
            <a:endParaRPr lang="sr-Cyrl-BA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sr-Cyrl-BA" sz="1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buNone/>
            </a:pPr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Cyrl-C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C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Cyrl-B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Cyrl-R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Velike_promene_u_zivotu_djaka_prvaka_2867899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0408" y="4688958"/>
            <a:ext cx="5007936" cy="216904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941981" y="4933507"/>
            <a:ext cx="1084521" cy="54225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r-Latn-B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181</a:t>
            </a:r>
            <a:endParaRPr lang="sr-Latn-B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6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98162" y="-1"/>
            <a:ext cx="10920226" cy="53658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s-Cyrl-BA" b="1" dirty="0"/>
              <a:t>	</a:t>
            </a:r>
          </a:p>
          <a:p>
            <a:endParaRPr lang="bs-Cyrl-BA" b="1" dirty="0"/>
          </a:p>
        </p:txBody>
      </p:sp>
      <p:sp>
        <p:nvSpPr>
          <p:cNvPr id="12" name="Oval 11"/>
          <p:cNvSpPr/>
          <p:nvPr/>
        </p:nvSpPr>
        <p:spPr>
          <a:xfrm>
            <a:off x="1022886" y="762000"/>
            <a:ext cx="4961396" cy="41529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sr-Cyrl-BA" sz="12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sr-Cyrl-BA" sz="12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sr-Cyrl-BA" b="1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r-Cyrl-BA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2. (37</a:t>
            </a:r>
            <a:r>
              <a:rPr lang="sr-Cyrl-BA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sr-Cyrl-BA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задатак </a:t>
            </a:r>
            <a:r>
              <a:rPr lang="sr-Cyrl-BA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стр. 62) </a:t>
            </a:r>
          </a:p>
          <a:p>
            <a:pPr algn="ctr">
              <a:spcAft>
                <a:spcPts val="0"/>
              </a:spcAft>
            </a:pPr>
            <a:r>
              <a:rPr lang="sr-Cyrl-BA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Ако се од петоструке вриједности неког броја одузме 223, добије се 727. Који је то број?</a:t>
            </a:r>
          </a:p>
          <a:p>
            <a:pPr algn="ctr">
              <a:spcAft>
                <a:spcPts val="0"/>
              </a:spcAft>
            </a:pPr>
            <a:endParaRPr lang="sr-Cyrl-BA" b="1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</a:t>
            </a:r>
            <a:r>
              <a:rPr lang="sr-Cyrl-C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- 223 = 727</a:t>
            </a:r>
          </a:p>
          <a:p>
            <a:pPr algn="ctr"/>
            <a:r>
              <a:rPr lang="sr-Cyrl-BA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</a:t>
            </a:r>
            <a:r>
              <a:rPr lang="sr-Cyrl-CS" b="1" dirty="0">
                <a:latin typeface="Arial" panose="020B0604020202020204" pitchFamily="34" charset="0"/>
                <a:cs typeface="Arial" panose="020B0604020202020204" pitchFamily="34" charset="0"/>
              </a:rPr>
              <a:t> •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= 727 + 223</a:t>
            </a:r>
            <a:endParaRPr lang="sr-Cyrl-B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BA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</a:t>
            </a:r>
            <a:r>
              <a:rPr lang="sr-Cyrl-CS" b="1" dirty="0">
                <a:latin typeface="Arial" panose="020B0604020202020204" pitchFamily="34" charset="0"/>
                <a:cs typeface="Arial" panose="020B0604020202020204" pitchFamily="34" charset="0"/>
              </a:rPr>
              <a:t> •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950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= 950 : 5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= 190 </a:t>
            </a:r>
          </a:p>
          <a:p>
            <a:pPr algn="ctr"/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 је број 190.</a:t>
            </a:r>
            <a:endParaRPr lang="sr-Cyrl-B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r-Cyrl-B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sr-Cyrl-BA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sr-Latn-BA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84282" y="-42620"/>
            <a:ext cx="4601061" cy="257641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r-Cyrl-BA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 (48. задатак на стр. 64) Одреди рјешење неједначине:</a:t>
            </a:r>
          </a:p>
          <a:p>
            <a:pPr algn="ctr"/>
            <a:r>
              <a:rPr lang="sr-Latn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</a:t>
            </a: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:</a:t>
            </a:r>
            <a:r>
              <a:rPr lang="sr-Latn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8 &lt; 125</a:t>
            </a:r>
          </a:p>
          <a:p>
            <a:pPr algn="ctr"/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 &lt; 125</a:t>
            </a:r>
            <a:r>
              <a:rPr lang="sr-Cyrl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b="1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sr-Cyrl-BA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sr-Cyrl-BA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r-Latn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 &lt; 1</a:t>
            </a:r>
            <a:r>
              <a:rPr lang="sr-Cyrl-RS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sr-Latn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000 </a:t>
            </a:r>
            <a:endParaRPr lang="sr-Cyrl-BA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/>
            <a:r>
              <a:rPr lang="sr-Latn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 </a:t>
            </a:r>
            <a:r>
              <a:rPr lang="sr-Latn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∈</a:t>
            </a:r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sr-Latn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99</a:t>
            </a:r>
            <a:r>
              <a:rPr lang="sr-Cyrl-RS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2, 984, 976</a:t>
            </a:r>
            <a:r>
              <a:rPr lang="sr-Latn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...0</a:t>
            </a:r>
            <a:r>
              <a:rPr lang="sr-Latn-BA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sr-Latn-BA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r-Latn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BA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79" y="5408489"/>
            <a:ext cx="7426839" cy="1360805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6446005" y="2533789"/>
            <a:ext cx="4474220" cy="2773051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r-Cyrl-BA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</a:t>
            </a: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(48</a:t>
            </a: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r>
              <a:rPr lang="en-US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задатак </a:t>
            </a: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стр. 64)  Одреди рјешење неједначине: </a:t>
            </a:r>
          </a:p>
          <a:p>
            <a:pPr algn="ctr">
              <a:spcAft>
                <a:spcPts val="0"/>
              </a:spcAft>
            </a:pPr>
            <a:endParaRPr lang="sr-Cyrl-BA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х</a:t>
            </a:r>
            <a:r>
              <a:rPr lang="sr-Cyrl-CS" b="1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sr-Cyrl-BA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&lt; 720</a:t>
            </a:r>
          </a:p>
          <a:p>
            <a:pPr algn="ctr">
              <a:spcAft>
                <a:spcPts val="0"/>
              </a:spcAft>
            </a:pP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 &lt; 720 : 9</a:t>
            </a:r>
          </a:p>
          <a:p>
            <a:pPr algn="ctr">
              <a:spcAft>
                <a:spcPts val="0"/>
              </a:spcAft>
            </a:pP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 &lt; 80</a:t>
            </a:r>
          </a:p>
          <a:p>
            <a:pPr algn="ctr">
              <a:spcAft>
                <a:spcPts val="0"/>
              </a:spcAft>
            </a:pPr>
            <a:r>
              <a:rPr lang="sr-Cyrl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</a:t>
            </a:r>
            <a:r>
              <a:rPr lang="sr-Latn-BA" b="1" dirty="0">
                <a:latin typeface="Arial" panose="020B0604020202020204" pitchFamily="34" charset="0"/>
                <a:cs typeface="Arial" panose="020B0604020202020204" pitchFamily="34" charset="0"/>
              </a:rPr>
              <a:t> ∈</a:t>
            </a:r>
            <a:r>
              <a:rPr lang="sr-Latn-BA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sr-Latn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{79, 78,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77...0}</a:t>
            </a:r>
            <a:endParaRPr lang="sr-Latn-BA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8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flipH="1">
            <a:off x="11050291" y="331739"/>
            <a:ext cx="798163" cy="6480175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r-Latn-BA" altLang="sr-Latn-RS"/>
          </a:p>
        </p:txBody>
      </p:sp>
      <p:sp>
        <p:nvSpPr>
          <p:cNvPr id="30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flipV="1">
            <a:off x="333214" y="7222181"/>
            <a:ext cx="15780853" cy="45719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sr-Latn-BA" altLang="sr-Latn-RS"/>
          </a:p>
        </p:txBody>
      </p:sp>
      <p:sp>
        <p:nvSpPr>
          <p:cNvPr id="14" name="Oval 13"/>
          <p:cNvSpPr/>
          <p:nvPr/>
        </p:nvSpPr>
        <p:spPr>
          <a:xfrm>
            <a:off x="10015870" y="5728497"/>
            <a:ext cx="1158949" cy="61914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r-Cyrl-BA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 &lt; 80</a:t>
            </a:r>
            <a:endParaRPr lang="sr-Cyrl-BA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741042" y="5728497"/>
            <a:ext cx="1158949" cy="61914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r-Cyrl-B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190</a:t>
            </a:r>
            <a:endParaRPr lang="sr-Latn-B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159262" y="5728497"/>
            <a:ext cx="1548264" cy="61914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r-Latn-BA" sz="16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 &lt; </a:t>
            </a:r>
            <a:r>
              <a:rPr lang="sr-Latn-BA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sr-Cyrl-RS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sr-Latn-BA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000 </a:t>
            </a:r>
            <a:endParaRPr lang="sr-Cyrl-BA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2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182563"/>
            <a:ext cx="10350500" cy="1599742"/>
          </a:xfrm>
        </p:spPr>
        <p:txBody>
          <a:bodyPr/>
          <a:lstStyle/>
          <a:p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33" y="1660127"/>
            <a:ext cx="10608487" cy="5045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У Радним листовима на 64.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страни урадити 46. </a:t>
            </a: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задатак:</a:t>
            </a:r>
          </a:p>
          <a:p>
            <a:pPr marL="0" indent="0">
              <a:buNone/>
            </a:pPr>
            <a:endParaRPr lang="sr-Cyrl-R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Попуни празна мјеста у таблици.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74927"/>
              </p:ext>
            </p:extLst>
          </p:nvPr>
        </p:nvGraphicFramePr>
        <p:xfrm>
          <a:off x="499731" y="3944128"/>
          <a:ext cx="4325106" cy="1270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236">
                  <a:extLst>
                    <a:ext uri="{9D8B030D-6E8A-4147-A177-3AD203B41FA5}">
                      <a16:colId xmlns="" xmlns:a16="http://schemas.microsoft.com/office/drawing/2014/main" val="3008629658"/>
                    </a:ext>
                  </a:extLst>
                </a:gridCol>
                <a:gridCol w="803411">
                  <a:extLst>
                    <a:ext uri="{9D8B030D-6E8A-4147-A177-3AD203B41FA5}">
                      <a16:colId xmlns="" xmlns:a16="http://schemas.microsoft.com/office/drawing/2014/main" val="1722682115"/>
                    </a:ext>
                  </a:extLst>
                </a:gridCol>
                <a:gridCol w="817393">
                  <a:extLst>
                    <a:ext uri="{9D8B030D-6E8A-4147-A177-3AD203B41FA5}">
                      <a16:colId xmlns="" xmlns:a16="http://schemas.microsoft.com/office/drawing/2014/main" val="320378679"/>
                    </a:ext>
                  </a:extLst>
                </a:gridCol>
                <a:gridCol w="814052">
                  <a:extLst>
                    <a:ext uri="{9D8B030D-6E8A-4147-A177-3AD203B41FA5}">
                      <a16:colId xmlns="" xmlns:a16="http://schemas.microsoft.com/office/drawing/2014/main" val="2622629026"/>
                    </a:ext>
                  </a:extLst>
                </a:gridCol>
                <a:gridCol w="820734">
                  <a:extLst>
                    <a:ext uri="{9D8B030D-6E8A-4147-A177-3AD203B41FA5}">
                      <a16:colId xmlns="" xmlns:a16="http://schemas.microsoft.com/office/drawing/2014/main" val="682384609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3026252845"/>
                    </a:ext>
                  </a:extLst>
                </a:gridCol>
              </a:tblGrid>
              <a:tr h="423334"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sr-Cyrl-BA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818780"/>
                  </a:ext>
                </a:extLst>
              </a:tr>
              <a:tr h="423334"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sr-Latn-BA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sr-Cyrl-BA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7857604"/>
                  </a:ext>
                </a:extLst>
              </a:tr>
              <a:tr h="423334">
                <a:tc>
                  <a:txBody>
                    <a:bodyPr/>
                    <a:lstStyle/>
                    <a:p>
                      <a:r>
                        <a:rPr lang="sr-Cyrl-BA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BA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sr-Cyrl-C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•х+у</a:t>
                      </a:r>
                      <a:r>
                        <a:rPr lang="sr-Cyrl-BA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7129955"/>
                  </a:ext>
                </a:extLst>
              </a:tr>
            </a:tbl>
          </a:graphicData>
        </a:graphic>
      </p:graphicFrame>
      <p:pic>
        <p:nvPicPr>
          <p:cNvPr id="6" name="Picture 5" descr="864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2142" y="3732993"/>
            <a:ext cx="3711844" cy="296227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28742"/>
              </p:ext>
            </p:extLst>
          </p:nvPr>
        </p:nvGraphicFramePr>
        <p:xfrm>
          <a:off x="499730" y="5214130"/>
          <a:ext cx="4323080" cy="386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237"/>
                <a:gridCol w="808075"/>
                <a:gridCol w="815778"/>
                <a:gridCol w="811003"/>
                <a:gridCol w="818707"/>
                <a:gridCol w="208280"/>
              </a:tblGrid>
              <a:tr h="386570">
                <a:tc>
                  <a:txBody>
                    <a:bodyPr/>
                    <a:lstStyle/>
                    <a:p>
                      <a:r>
                        <a:rPr lang="sr-Cyrl-BA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</a:t>
                      </a:r>
                      <a:r>
                        <a:rPr lang="sr-Cyrl-C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</a:t>
                      </a:r>
                      <a:r>
                        <a:rPr lang="sr-Cyrl-R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у-х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261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Задатак за самосталан рад: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ДЕСЕТИЦА ПРВЕ СТОТИНЕ</dc:title>
  <dc:creator>Racunar</dc:creator>
  <cp:lastModifiedBy>marina_uciteljica@yahoo.com</cp:lastModifiedBy>
  <cp:revision>109</cp:revision>
  <dcterms:created xsi:type="dcterms:W3CDTF">2020-04-11T14:45:53Z</dcterms:created>
  <dcterms:modified xsi:type="dcterms:W3CDTF">2020-05-25T09:20:05Z</dcterms:modified>
</cp:coreProperties>
</file>