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1" r:id="rId4"/>
    <p:sldId id="260" r:id="rId5"/>
    <p:sldId id="282" r:id="rId6"/>
    <p:sldId id="281" r:id="rId7"/>
    <p:sldId id="277" r:id="rId8"/>
    <p:sldId id="273" r:id="rId9"/>
    <p:sldId id="280" r:id="rId10"/>
    <p:sldId id="274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DDDD"/>
    <a:srgbClr val="777777"/>
    <a:srgbClr val="969696"/>
    <a:srgbClr val="99CCFF"/>
    <a:srgbClr val="33CC33"/>
    <a:srgbClr val="CCFF66"/>
    <a:srgbClr val="99CC00"/>
    <a:srgbClr val="F2F208"/>
    <a:srgbClr val="66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24" autoAdjust="0"/>
    <p:restoredTop sz="94660"/>
  </p:normalViewPr>
  <p:slideViewPr>
    <p:cSldViewPr>
      <p:cViewPr varScale="1">
        <p:scale>
          <a:sx n="85" d="100"/>
          <a:sy n="85" d="100"/>
        </p:scale>
        <p:origin x="-924" y="-96"/>
      </p:cViewPr>
      <p:guideLst>
        <p:guide orient="horz" pos="162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2927A-E3D6-4750-83DE-5327DAA85DD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4B2F-3E37-401A-B910-0AB005927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F4B2F-3E37-401A-B910-0AB005927E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106C-2BBC-476F-AA10-9FB0734A2611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AC4A9-4017-4890-89C8-A5E05080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i="1" dirty="0" smtClean="0"/>
              <a:t>НАСТАВНА ТЕМА: СЛИЧНОСТ</a:t>
            </a:r>
            <a:endParaRPr lang="en-US" sz="2800" b="1" i="1" dirty="0"/>
          </a:p>
        </p:txBody>
      </p:sp>
      <p:sp>
        <p:nvSpPr>
          <p:cNvPr id="3" name="Horizontal Scroll 2"/>
          <p:cNvSpPr/>
          <p:nvPr/>
        </p:nvSpPr>
        <p:spPr>
          <a:xfrm>
            <a:off x="4214810" y="4110228"/>
            <a:ext cx="4572032" cy="1033272"/>
          </a:xfrm>
          <a:prstGeom prst="horizontalScroll">
            <a:avLst/>
          </a:prstGeom>
          <a:solidFill>
            <a:srgbClr val="7777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ГОРДАНА ЈЕЖ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214414" y="1000114"/>
            <a:ext cx="7072362" cy="3000396"/>
          </a:xfrm>
          <a:prstGeom prst="verticalScroll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RS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МЈЕРЕЊЕ ДУЖИ. ЗАЈЕДНИЧКА МЈЕРА ДУЖИ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R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САМЈЕРЉИВЕ И НЕСАМЈЕРЉИВЕ ДУЖИ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R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РАЗМЈЕРА ДУЖИ. ПРОПОРЦИОНАЛНЕ ДУЖИ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r-Cyrl-RS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ТАЛЕСОВА ТЕОРЕМА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91484" y="1500182"/>
            <a:ext cx="169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/>
              <a:t>ВЈЕЖБА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1800" b="1" dirty="0" smtClean="0"/>
              <a:t>Примјер</a:t>
            </a:r>
            <a:r>
              <a:rPr lang="sr-Latn-RS" sz="1800" b="1" dirty="0" smtClean="0"/>
              <a:t>  9.  </a:t>
            </a:r>
            <a:r>
              <a:rPr lang="sr-Cyrl-RS" sz="1800" b="1" dirty="0" smtClean="0"/>
              <a:t>Израчунај  дужину дужи </a:t>
            </a:r>
            <a:r>
              <a:rPr lang="sr-Latn-RS" sz="1800" b="1" dirty="0" smtClean="0"/>
              <a:t>DE</a:t>
            </a:r>
            <a:r>
              <a:rPr lang="sr-Cyrl-RS" sz="1800" b="1" dirty="0" smtClean="0"/>
              <a:t> са слике</a:t>
            </a:r>
            <a:r>
              <a:rPr lang="sr-Latn-RS" sz="1800" b="1" dirty="0" smtClean="0"/>
              <a:t> </a:t>
            </a:r>
            <a:r>
              <a:rPr lang="sr-Latn-RS" sz="1800" dirty="0" smtClean="0"/>
              <a:t>( </a:t>
            </a:r>
            <a:r>
              <a:rPr lang="sr-Latn-RS" sz="1800" b="1" i="1" dirty="0" smtClean="0"/>
              <a:t>AB </a:t>
            </a:r>
            <a:r>
              <a:rPr lang="sr-Latn-RS" sz="1800" dirty="0" smtClean="0">
                <a:latin typeface="Cambria Math"/>
                <a:ea typeface="Cambria Math"/>
              </a:rPr>
              <a:t>∥</a:t>
            </a:r>
            <a:r>
              <a:rPr lang="sr-Latn-RS" sz="1800" dirty="0" smtClean="0"/>
              <a:t> </a:t>
            </a:r>
            <a:r>
              <a:rPr lang="sr-Latn-RS" sz="1800" b="1" i="1" dirty="0" smtClean="0"/>
              <a:t>DE)</a:t>
            </a:r>
            <a:r>
              <a:rPr lang="sr-Latn-RS" sz="1800" dirty="0" smtClean="0"/>
              <a:t> </a:t>
            </a:r>
            <a:r>
              <a:rPr lang="sr-Latn-RS" sz="1800" b="1" dirty="0" smtClean="0"/>
              <a:t>:</a:t>
            </a:r>
            <a:endParaRPr lang="en-US" sz="1800" b="1" dirty="0"/>
          </a:p>
        </p:txBody>
      </p:sp>
      <p:pic>
        <p:nvPicPr>
          <p:cNvPr id="5" name="Picture 4" descr="Sličnost | Odabrani zadaci iz matematik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14"/>
            <a:ext cx="342902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286248" y="8572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RS" dirty="0" smtClean="0"/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Рјешење: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7687" y="2285998"/>
            <a:ext cx="3307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 smtClean="0"/>
              <a:t>Примјеном Талесове теореме</a:t>
            </a:r>
            <a:r>
              <a:rPr lang="sr-Latn-RS" b="1" dirty="0" smtClean="0"/>
              <a:t>:</a:t>
            </a:r>
            <a:endParaRPr lang="sr-Cyrl-RS" b="1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142990"/>
            <a:ext cx="1409700" cy="2667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357304"/>
            <a:ext cx="1390650" cy="2667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643056"/>
            <a:ext cx="1276350" cy="2667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000246"/>
            <a:ext cx="800100" cy="266700"/>
          </a:xfrm>
          <a:prstGeom prst="rect">
            <a:avLst/>
          </a:prstGeom>
          <a:noFill/>
        </p:spPr>
      </p:pic>
      <p:cxnSp>
        <p:nvCxnSpPr>
          <p:cNvPr id="17" name="Straight Connector 16"/>
          <p:cNvCxnSpPr/>
          <p:nvPr/>
        </p:nvCxnSpPr>
        <p:spPr>
          <a:xfrm>
            <a:off x="4357686" y="1928808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8" y="2571750"/>
            <a:ext cx="2314575" cy="266700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857502"/>
            <a:ext cx="3848100" cy="26670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8" y="3143254"/>
            <a:ext cx="2028825" cy="26670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6" y="3429006"/>
            <a:ext cx="1914525" cy="266700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8" y="3643320"/>
            <a:ext cx="1476375" cy="514350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214824"/>
            <a:ext cx="1638300" cy="2667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8276" y="2000248"/>
            <a:ext cx="378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r-Cyrl-RS" sz="3600" i="1" dirty="0" smtClean="0"/>
              <a:t>Хвала на пажњи!</a:t>
            </a:r>
            <a:endParaRPr lang="en-US" sz="3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85918" y="785802"/>
            <a:ext cx="6322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Задаћа:  уџбеник,</a:t>
            </a:r>
          </a:p>
          <a:p>
            <a:r>
              <a:rPr lang="sr-Cyrl-RS" b="1" dirty="0" smtClean="0"/>
              <a:t>                страна </a:t>
            </a:r>
            <a:r>
              <a:rPr lang="sr-Latn-RS" b="1" dirty="0" smtClean="0"/>
              <a:t>167</a:t>
            </a:r>
            <a:r>
              <a:rPr lang="sr-Cyrl-RS" b="1" dirty="0" smtClean="0"/>
              <a:t>, задаци: 2. в</a:t>
            </a:r>
            <a:r>
              <a:rPr lang="sr-Latn-RS" b="1" dirty="0" smtClean="0"/>
              <a:t>)</a:t>
            </a:r>
            <a:r>
              <a:rPr lang="sr-Cyrl-RS" b="1" dirty="0" smtClean="0"/>
              <a:t>,  4. а</a:t>
            </a:r>
            <a:r>
              <a:rPr lang="sr-Latn-RS" b="1" dirty="0" smtClean="0"/>
              <a:t>)</a:t>
            </a:r>
            <a:r>
              <a:rPr lang="sr-Cyrl-RS" b="1" dirty="0" smtClean="0"/>
              <a:t> и 5. </a:t>
            </a:r>
            <a:r>
              <a:rPr lang="sr-Latn-RS" b="1" dirty="0" smtClean="0"/>
              <a:t> </a:t>
            </a:r>
            <a:r>
              <a:rPr lang="sr-Cyrl-RS" b="1" dirty="0" smtClean="0"/>
              <a:t>(скица обавезна)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277688" y="238708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ЗАЈЕДНИЧКА МЈЕРА ДУЖИ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928676"/>
            <a:ext cx="7858180" cy="3970318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sr-Cyrl-RS" b="1" u="sng" dirty="0" smtClean="0"/>
              <a:t>Примјер 1.</a:t>
            </a:r>
            <a:r>
              <a:rPr lang="sr-Cyrl-RS" b="1" dirty="0" smtClean="0"/>
              <a:t>  </a:t>
            </a:r>
          </a:p>
          <a:p>
            <a:r>
              <a:rPr lang="sr-Cyrl-RS" b="1" dirty="0" smtClean="0"/>
              <a:t>Дужина правоугаоника је 4</a:t>
            </a:r>
            <a:r>
              <a:rPr lang="sr-Latn-RS" b="1" i="1" dirty="0" smtClean="0"/>
              <a:t> cm</a:t>
            </a:r>
            <a:r>
              <a:rPr lang="sr-Cyrl-RS" b="1" i="1" dirty="0" smtClean="0"/>
              <a:t>, </a:t>
            </a:r>
            <a:r>
              <a:rPr lang="sr-Cyrl-RS" b="1" dirty="0" smtClean="0"/>
              <a:t>а обим је 1,4</a:t>
            </a:r>
            <a:r>
              <a:rPr lang="sr-Latn-RS" b="1" i="1" dirty="0" smtClean="0"/>
              <a:t> dm</a:t>
            </a:r>
            <a:r>
              <a:rPr lang="sr-Cyrl-RS" b="1" i="1" dirty="0" smtClean="0"/>
              <a:t>. </a:t>
            </a:r>
            <a:r>
              <a:rPr lang="sr-Cyrl-RS" b="1" dirty="0" smtClean="0"/>
              <a:t>Одреди највећу заједничку мјеру за дужини, ширину и дијагоналу правоугаоника.</a:t>
            </a:r>
          </a:p>
          <a:p>
            <a:r>
              <a:rPr lang="sr-Cyrl-RS" b="1" dirty="0" smtClean="0">
                <a:solidFill>
                  <a:srgbClr val="FF0000"/>
                </a:solidFill>
              </a:rPr>
              <a:t>Рјешење: </a:t>
            </a:r>
            <a:endParaRPr lang="sr-Latn-RS" dirty="0" smtClean="0">
              <a:solidFill>
                <a:srgbClr val="FF0000"/>
              </a:solidFill>
            </a:endParaRPr>
          </a:p>
          <a:p>
            <a:r>
              <a:rPr lang="sr-Cyrl-RS" b="1" i="1" dirty="0" smtClean="0"/>
              <a:t>а</a:t>
            </a:r>
            <a:r>
              <a:rPr lang="sr-Latn-RS" b="1" dirty="0" smtClean="0"/>
              <a:t> </a:t>
            </a:r>
            <a:r>
              <a:rPr lang="sr-Cyrl-RS" b="1" dirty="0" smtClean="0"/>
              <a:t>= 4</a:t>
            </a:r>
            <a:r>
              <a:rPr lang="sr-Latn-RS" b="1" dirty="0" smtClean="0"/>
              <a:t> c</a:t>
            </a:r>
            <a:r>
              <a:rPr lang="sr-Latn-RS" b="1" i="1" dirty="0" smtClean="0"/>
              <a:t>m</a:t>
            </a:r>
            <a:endParaRPr lang="sr-Cyrl-RS" b="1" i="1" dirty="0" smtClean="0"/>
          </a:p>
          <a:p>
            <a:r>
              <a:rPr lang="sr-Cyrl-RS" b="1" u="sng" dirty="0" smtClean="0"/>
              <a:t>О</a:t>
            </a:r>
            <a:r>
              <a:rPr lang="sr-Latn-RS" b="1" u="sng" dirty="0" smtClean="0"/>
              <a:t> = 1,4 d</a:t>
            </a:r>
            <a:r>
              <a:rPr lang="sr-Latn-RS" b="1" i="1" u="sng" dirty="0" smtClean="0"/>
              <a:t>m =14cm  </a:t>
            </a:r>
            <a:endParaRPr lang="sr-Cyrl-RS" b="1" i="1" u="sng" dirty="0" smtClean="0"/>
          </a:p>
          <a:p>
            <a:r>
              <a:rPr lang="en-US" b="1" i="1" dirty="0" smtClean="0"/>
              <a:t>b</a:t>
            </a:r>
            <a:r>
              <a:rPr lang="sr-Latn-RS" b="1" i="1" dirty="0" smtClean="0"/>
              <a:t>, d </a:t>
            </a:r>
            <a:r>
              <a:rPr lang="sr-Latn-RS" b="1" dirty="0" smtClean="0"/>
              <a:t>=?</a:t>
            </a:r>
            <a:endParaRPr lang="sr-Cyrl-RS" b="1" dirty="0" smtClean="0"/>
          </a:p>
          <a:p>
            <a:endParaRPr lang="sr-Latn-RS" b="1" dirty="0" smtClean="0"/>
          </a:p>
          <a:p>
            <a:endParaRPr lang="sr-Latn-RS" b="1" dirty="0" smtClean="0"/>
          </a:p>
          <a:p>
            <a:endParaRPr lang="sr-Latn-RS" b="1" dirty="0" smtClean="0"/>
          </a:p>
          <a:p>
            <a:endParaRPr lang="sr-Latn-RS" b="1" dirty="0" smtClean="0"/>
          </a:p>
          <a:p>
            <a:r>
              <a:rPr lang="sr-Cyrl-RS" b="1" dirty="0" smtClean="0"/>
              <a:t>НЗД (</a:t>
            </a:r>
            <a:r>
              <a:rPr lang="sr-Cyrl-RS" b="1" i="1" dirty="0" smtClean="0"/>
              <a:t>а,</a:t>
            </a:r>
            <a:r>
              <a:rPr lang="sr-Latn-RS" b="1" i="1" dirty="0" smtClean="0"/>
              <a:t>b,d</a:t>
            </a:r>
            <a:r>
              <a:rPr lang="sr-Cyrl-RS" b="1" dirty="0" smtClean="0"/>
              <a:t>) =</a:t>
            </a:r>
            <a:r>
              <a:rPr lang="sr-Latn-RS" b="1" dirty="0" smtClean="0"/>
              <a:t> </a:t>
            </a:r>
            <a:r>
              <a:rPr lang="sr-Cyrl-RS" b="1" dirty="0" smtClean="0"/>
              <a:t>НЗД (</a:t>
            </a:r>
            <a:r>
              <a:rPr lang="sr-Latn-RS" b="1" dirty="0" smtClean="0"/>
              <a:t>4,3</a:t>
            </a:r>
            <a:r>
              <a:rPr lang="sr-Cyrl-RS" b="1" dirty="0" smtClean="0"/>
              <a:t>,</a:t>
            </a:r>
            <a:r>
              <a:rPr lang="sr-Latn-RS" b="1" dirty="0" smtClean="0"/>
              <a:t>5</a:t>
            </a:r>
            <a:r>
              <a:rPr lang="sr-Cyrl-RS" b="1" dirty="0" smtClean="0"/>
              <a:t>) =</a:t>
            </a:r>
            <a:r>
              <a:rPr lang="sr-Latn-RS" b="1" dirty="0" smtClean="0"/>
              <a:t>1</a:t>
            </a:r>
          </a:p>
          <a:p>
            <a:r>
              <a:rPr lang="sr-Cyrl-RS" b="1" dirty="0" smtClean="0"/>
              <a:t>Највећа заједничка мјера за дужи</a:t>
            </a:r>
            <a:r>
              <a:rPr lang="sr-Latn-RS" b="1" dirty="0" smtClean="0"/>
              <a:t> </a:t>
            </a:r>
            <a:r>
              <a:rPr lang="sr-Cyrl-RS" b="1" dirty="0" smtClean="0"/>
              <a:t> </a:t>
            </a:r>
            <a:r>
              <a:rPr lang="sr-Cyrl-RS" b="1" i="1" dirty="0" smtClean="0"/>
              <a:t>а</a:t>
            </a:r>
            <a:r>
              <a:rPr lang="sr-Latn-RS" b="1" i="1" dirty="0" smtClean="0"/>
              <a:t>, b</a:t>
            </a:r>
            <a:r>
              <a:rPr lang="sr-Cyrl-RS" b="1" dirty="0" smtClean="0"/>
              <a:t> и </a:t>
            </a:r>
            <a:r>
              <a:rPr lang="sr-Latn-RS" b="1" i="1" dirty="0" smtClean="0"/>
              <a:t>d </a:t>
            </a:r>
            <a:r>
              <a:rPr lang="sr-Cyrl-RS" b="1" dirty="0" smtClean="0"/>
              <a:t> је дуж дужине </a:t>
            </a:r>
            <a:r>
              <a:rPr lang="sr-Latn-RS" b="1" dirty="0" smtClean="0"/>
              <a:t>1</a:t>
            </a:r>
            <a:r>
              <a:rPr lang="sr-Latn-RS" b="1" i="1" dirty="0" smtClean="0"/>
              <a:t> cm.</a:t>
            </a:r>
          </a:p>
          <a:p>
            <a:endParaRPr lang="sr-Cyrl-CS" b="1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4" y="2143122"/>
            <a:ext cx="1343025" cy="26670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428874"/>
            <a:ext cx="1447800" cy="266700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4" y="2714626"/>
            <a:ext cx="1114425" cy="514350"/>
          </a:xfrm>
          <a:prstGeom prst="rect">
            <a:avLst/>
          </a:prstGeom>
          <a:noFill/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4" y="3286130"/>
            <a:ext cx="981075" cy="266700"/>
          </a:xfrm>
          <a:prstGeom prst="rect">
            <a:avLst/>
          </a:prstGeom>
          <a:noFill/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571882"/>
            <a:ext cx="952500" cy="266700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8" y="2143124"/>
            <a:ext cx="1323975" cy="276225"/>
          </a:xfrm>
          <a:prstGeom prst="rect">
            <a:avLst/>
          </a:prstGeom>
          <a:noFill/>
        </p:spPr>
      </p:pic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8" y="2428874"/>
            <a:ext cx="1381125" cy="342900"/>
          </a:xfrm>
          <a:prstGeom prst="rect">
            <a:avLst/>
          </a:prstGeom>
          <a:noFill/>
        </p:spPr>
      </p:pic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857502"/>
            <a:ext cx="1276350" cy="304800"/>
          </a:xfrm>
          <a:prstGeom prst="rect">
            <a:avLst/>
          </a:prstGeom>
          <a:noFill/>
        </p:spPr>
      </p:pic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8" y="3214694"/>
            <a:ext cx="866775" cy="314325"/>
          </a:xfrm>
          <a:prstGeom prst="rect">
            <a:avLst/>
          </a:prstGeom>
          <a:noFill/>
        </p:spPr>
      </p:pic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80" y="3500444"/>
            <a:ext cx="904875" cy="266700"/>
          </a:xfrm>
          <a:prstGeom prst="rect">
            <a:avLst/>
          </a:prstGeom>
          <a:noFill/>
        </p:spPr>
      </p:pic>
      <p:pic>
        <p:nvPicPr>
          <p:cNvPr id="9240" name="Picture 2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29392" y="2000248"/>
            <a:ext cx="2100267" cy="11530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САМЈЕРЉИВЕ И НЕСАМЈЕРЉИВЕ ДУЖИ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14348" y="928678"/>
            <a:ext cx="7572428" cy="2031325"/>
          </a:xfrm>
          <a:prstGeom prst="rect">
            <a:avLst/>
          </a:prstGeom>
          <a:solidFill>
            <a:srgbClr val="DDDDDD"/>
          </a:solidFill>
        </p:spPr>
        <p:txBody>
          <a:bodyPr wrap="square">
            <a:spAutoFit/>
          </a:bodyPr>
          <a:lstStyle/>
          <a:p>
            <a:r>
              <a:rPr lang="sr-Cyrl-RS" b="1" dirty="0" smtClean="0"/>
              <a:t>Примјер</a:t>
            </a:r>
            <a:r>
              <a:rPr lang="sr-Latn-RS" b="1" dirty="0" smtClean="0"/>
              <a:t> 2.</a:t>
            </a:r>
            <a:r>
              <a:rPr lang="sr-Cyrl-RS" sz="1400" b="1" dirty="0" smtClean="0"/>
              <a:t/>
            </a:r>
            <a:br>
              <a:rPr lang="sr-Cyrl-RS" sz="1400" b="1" dirty="0" smtClean="0"/>
            </a:br>
            <a:r>
              <a:rPr lang="sr-Cyrl-RS" b="1" dirty="0" smtClean="0"/>
              <a:t>Од  дужи                                                                         ,  пронађи парове:</a:t>
            </a:r>
            <a:br>
              <a:rPr lang="sr-Cyrl-RS" b="1" dirty="0" smtClean="0"/>
            </a:br>
            <a:r>
              <a:rPr lang="sr-Cyrl-RS" b="1" dirty="0" smtClean="0"/>
              <a:t>а) самјерљивих</a:t>
            </a:r>
            <a:br>
              <a:rPr lang="sr-Cyrl-RS" b="1" dirty="0" smtClean="0"/>
            </a:br>
            <a:r>
              <a:rPr lang="sr-Cyrl-RS" b="1" dirty="0" smtClean="0"/>
              <a:t>б) несамјерљивих дужи.</a:t>
            </a:r>
          </a:p>
          <a:p>
            <a:endParaRPr lang="sr-Cyrl-RS" b="1" dirty="0" smtClean="0"/>
          </a:p>
          <a:p>
            <a:r>
              <a:rPr lang="sr-Cyrl-RS" b="1" dirty="0" smtClean="0">
                <a:solidFill>
                  <a:srgbClr val="FF0000"/>
                </a:solidFill>
              </a:rPr>
              <a:t>Рјешење:</a:t>
            </a:r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8" y="1214428"/>
            <a:ext cx="3571875" cy="30480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714626"/>
            <a:ext cx="2876550" cy="6286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071938" y="2857502"/>
            <a:ext cx="3309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b="1" i="1" dirty="0" smtClean="0"/>
              <a:t>Д</a:t>
            </a:r>
            <a:r>
              <a:rPr lang="sr-Cyrl-RS" b="1" i="1" dirty="0" smtClean="0"/>
              <a:t>ужи а и </a:t>
            </a:r>
            <a:r>
              <a:rPr lang="sr-Latn-RS" b="1" i="1" dirty="0" smtClean="0"/>
              <a:t>b</a:t>
            </a:r>
            <a:r>
              <a:rPr lang="sr-Cyrl-RS" b="1" i="1" dirty="0" smtClean="0"/>
              <a:t> су несамјерљиве</a:t>
            </a:r>
            <a:endParaRPr lang="en-US" b="1" i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500444"/>
            <a:ext cx="476250" cy="47625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90" y="4071950"/>
            <a:ext cx="466725" cy="523875"/>
          </a:xfrm>
          <a:prstGeom prst="rect">
            <a:avLst/>
          </a:prstGeom>
          <a:noFill/>
        </p:spPr>
      </p:pic>
      <p:sp>
        <p:nvSpPr>
          <p:cNvPr id="12" name="Right Brace 11"/>
          <p:cNvSpPr/>
          <p:nvPr/>
        </p:nvSpPr>
        <p:spPr>
          <a:xfrm>
            <a:off x="1357290" y="3429006"/>
            <a:ext cx="214314" cy="1214446"/>
          </a:xfrm>
          <a:prstGeom prst="rightBrac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57360" y="385763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задаћа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 smtClean="0"/>
              <a:t>РАЗМЈЕРА ДУЖИ. ПРОПОРЦИОНАЛНЕ ДУЖИ</a:t>
            </a:r>
            <a:endParaRPr lang="en-US" sz="24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14612" y="13573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857884" y="1857372"/>
            <a:ext cx="26431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472" y="100011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i="1" dirty="0" smtClean="0"/>
              <a:t>Примјер 3.</a:t>
            </a:r>
          </a:p>
          <a:p>
            <a:r>
              <a:rPr lang="sr-Cyrl-RS" b="1" dirty="0" smtClean="0"/>
              <a:t>Одреди  размјеру дужи чије су дужине  8</a:t>
            </a:r>
            <a:r>
              <a:rPr lang="sr-Latn-RS" b="1" i="1" dirty="0" smtClean="0"/>
              <a:t> cm </a:t>
            </a:r>
            <a:r>
              <a:rPr lang="sr-Cyrl-RS" b="1" dirty="0" smtClean="0"/>
              <a:t>и</a:t>
            </a:r>
            <a:r>
              <a:rPr lang="sr-Latn-RS" b="1" i="1" dirty="0" smtClean="0"/>
              <a:t> 6cm</a:t>
            </a:r>
            <a:r>
              <a:rPr lang="sr-Cyrl-RS" b="1" dirty="0" smtClean="0"/>
              <a:t> .</a:t>
            </a:r>
            <a:endParaRPr lang="en-US" b="1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785932"/>
            <a:ext cx="3143250" cy="51435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42910" y="1571618"/>
            <a:ext cx="113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Рјешење</a:t>
            </a:r>
            <a:r>
              <a:rPr lang="sr-Latn-RS" b="1" dirty="0" smtClean="0">
                <a:solidFill>
                  <a:srgbClr val="FF0000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2910" y="2500312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i="1" dirty="0" smtClean="0"/>
              <a:t>Примјер 4.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2910" y="2714626"/>
            <a:ext cx="7751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Одреди четврту геометријску пропорционалу за дужи </a:t>
            </a:r>
            <a:r>
              <a:rPr lang="sr-Latn-RS" b="1" i="1" dirty="0" smtClean="0"/>
              <a:t>a = 2,5 cm, b = 1,5 cm</a:t>
            </a:r>
          </a:p>
          <a:p>
            <a:r>
              <a:rPr lang="en-US" b="1" i="1" dirty="0" smtClean="0"/>
              <a:t>c</a:t>
            </a:r>
            <a:r>
              <a:rPr lang="sr-Latn-RS" b="1" i="1" dirty="0" smtClean="0"/>
              <a:t> = 0,5 cm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714348" y="3286130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Рјешење</a:t>
            </a:r>
            <a:r>
              <a:rPr lang="sr-Latn-RS" b="1" dirty="0" smtClean="0">
                <a:solidFill>
                  <a:srgbClr val="FF0000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71670" y="3286130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i="1" dirty="0" smtClean="0"/>
              <a:t>  a : b = c: x</a:t>
            </a:r>
            <a:endParaRPr lang="en-US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071670" y="3571882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i="1" dirty="0" smtClean="0"/>
              <a:t>  2,5 : 1,5 = 0,5 : x </a:t>
            </a:r>
            <a:endParaRPr lang="en-US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2143108" y="3857634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i="1" dirty="0" smtClean="0"/>
              <a:t> 2,5x  = 1,5·0,5</a:t>
            </a:r>
            <a:endParaRPr lang="en-US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143108" y="4143386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i="1" dirty="0" smtClean="0"/>
              <a:t> 2,5x = 0,75</a:t>
            </a:r>
            <a:endParaRPr lang="en-US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14546" y="4429138"/>
            <a:ext cx="98296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i="1" dirty="0" smtClean="0"/>
              <a:t>x</a:t>
            </a:r>
            <a:r>
              <a:rPr lang="sr-Latn-RS" b="1" i="1" dirty="0" smtClean="0"/>
              <a:t> = 3 cm</a:t>
            </a:r>
            <a:endParaRPr lang="en-US" b="1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1" y="205979"/>
            <a:ext cx="8229600" cy="5083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ТАЛЕСОВА ТЕОРЕМА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70"/>
            <a:ext cx="3643338" cy="288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714494"/>
            <a:ext cx="3228975" cy="619125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357436"/>
            <a:ext cx="3143272" cy="619125"/>
          </a:xfrm>
          <a:prstGeom prst="rect">
            <a:avLst/>
          </a:prstGeom>
          <a:noFill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143254"/>
            <a:ext cx="3133725" cy="619125"/>
          </a:xfrm>
          <a:prstGeom prst="rect">
            <a:avLst/>
          </a:prstGeom>
          <a:noFill/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000510"/>
            <a:ext cx="3143250" cy="6191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00034" y="857238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Талесова теорема: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Ако се двије праве пресијеку паралелним правама, 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онда је размјера било </a:t>
            </a:r>
            <a:endParaRPr lang="sr-Cyrl-RS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којих двију дужи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једне праве једнака размјери</a:t>
            </a:r>
            <a:r>
              <a:rPr lang="sr-Cyrl-R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одговарајућих дужи друге праве.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643188"/>
            <a:ext cx="457200" cy="2381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1800" b="1" dirty="0" smtClean="0"/>
              <a:t>Примјер</a:t>
            </a:r>
            <a:r>
              <a:rPr lang="sr-Latn-RS" sz="1800" b="1" dirty="0" smtClean="0"/>
              <a:t>  5. </a:t>
            </a:r>
            <a:r>
              <a:rPr lang="sr-Cyrl-RS" sz="1800" b="1" dirty="0" smtClean="0"/>
              <a:t> Дату дуж </a:t>
            </a:r>
            <a:r>
              <a:rPr lang="sr-Latn-RS" sz="1800" b="1" dirty="0" smtClean="0"/>
              <a:t>AB </a:t>
            </a:r>
            <a:r>
              <a:rPr lang="sr-Cyrl-RS" sz="1800" b="1" dirty="0" smtClean="0"/>
              <a:t> подијели на пет једнаких дијелова</a:t>
            </a:r>
            <a:r>
              <a:rPr lang="sr-Cyrl-RS" sz="1800" dirty="0" smtClean="0"/>
              <a:t>.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85786" y="2071684"/>
            <a:ext cx="42148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765155" y="2035171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5786" y="2071684"/>
            <a:ext cx="4643470" cy="214314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965703" y="2035171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608117" y="2035171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1322365" y="2392361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1965307" y="2678113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2608249" y="2963865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215472" y="328533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3965571" y="3606807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2393935" y="2035171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3251191" y="2035171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4108447" y="2035171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286116" y="2000246"/>
            <a:ext cx="2571768" cy="157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2643174" y="1571618"/>
            <a:ext cx="2571768" cy="1571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785918" y="1571618"/>
            <a:ext cx="2571768" cy="1571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142976" y="1285866"/>
            <a:ext cx="2571768" cy="1571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392877" y="1107271"/>
            <a:ext cx="2643206" cy="1571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000496" y="3714758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86116" y="3357568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643174" y="3071816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000232" y="2786064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285852" y="2500312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42910" y="1714494"/>
            <a:ext cx="5000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714876" y="1714494"/>
            <a:ext cx="5715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357290" y="1714494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it-IT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214546" y="1714494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it-IT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928926" y="1714494"/>
            <a:ext cx="5000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it-IT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929058" y="1714494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it-IT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143504" y="4214824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 smtClean="0"/>
              <a:t>p</a:t>
            </a:r>
            <a:endParaRPr lang="en-US" i="1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429256" y="1285866"/>
            <a:ext cx="32146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</a:t>
            </a:r>
            <a:r>
              <a:rPr kumimoji="0" lang="it-IT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  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⃦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it-IT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  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⃦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it-IT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   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⃦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it-IT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⃦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it-IT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it-IT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Down Arrow 104"/>
          <p:cNvSpPr/>
          <p:nvPr/>
        </p:nvSpPr>
        <p:spPr>
          <a:xfrm>
            <a:off x="6786578" y="1857370"/>
            <a:ext cx="484632" cy="7143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000378"/>
            <a:ext cx="46482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928676"/>
            <a:ext cx="4000500" cy="238125"/>
          </a:xfrm>
          <a:prstGeom prst="rect">
            <a:avLst/>
          </a:prstGeom>
          <a:noFill/>
        </p:spPr>
      </p:pic>
      <p:sp>
        <p:nvSpPr>
          <p:cNvPr id="39" name="Rectangle 38"/>
          <p:cNvSpPr/>
          <p:nvPr/>
        </p:nvSpPr>
        <p:spPr>
          <a:xfrm>
            <a:off x="500034" y="857238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Рјешење: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8" grpId="0"/>
      <p:bldP spid="1029" grpId="0"/>
      <p:bldP spid="1030" grpId="0"/>
      <p:bldP spid="1031" grpId="0"/>
      <p:bldP spid="1033" grpId="0"/>
      <p:bldP spid="1035" grpId="0"/>
      <p:bldP spid="1036" grpId="0"/>
      <p:bldP spid="1038" grpId="0"/>
      <p:bldP spid="1039" grpId="0"/>
      <p:bldP spid="1040" grpId="0"/>
      <p:bldP spid="1041" grpId="0"/>
      <p:bldP spid="103" grpId="0"/>
      <p:bldP spid="1042" grpId="0"/>
      <p:bldP spid="105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1800" b="1" dirty="0" smtClean="0"/>
              <a:t>Примјер</a:t>
            </a:r>
            <a:r>
              <a:rPr lang="sr-Latn-RS" sz="1800" b="1" dirty="0" smtClean="0"/>
              <a:t> 6. </a:t>
            </a:r>
            <a:r>
              <a:rPr lang="sr-Cyrl-RS" sz="1800" b="1" dirty="0" smtClean="0"/>
              <a:t> </a:t>
            </a:r>
            <a:br>
              <a:rPr lang="sr-Cyrl-RS" sz="1800" b="1" dirty="0" smtClean="0"/>
            </a:br>
            <a:r>
              <a:rPr lang="sr-Cyrl-RS" sz="1800" b="1" dirty="0" smtClean="0"/>
              <a:t>Дату дуж </a:t>
            </a:r>
            <a:r>
              <a:rPr lang="sr-Latn-RS" sz="1800" b="1" dirty="0" smtClean="0"/>
              <a:t>AB </a:t>
            </a:r>
            <a:r>
              <a:rPr lang="sr-Cyrl-RS" sz="1800" b="1" dirty="0" smtClean="0"/>
              <a:t> подијели</a:t>
            </a:r>
            <a:r>
              <a:rPr lang="sr-Latn-RS" sz="1800" b="1" dirty="0" smtClean="0"/>
              <a:t> </a:t>
            </a:r>
            <a:r>
              <a:rPr lang="sr-Cyrl-RS" sz="1800" b="1" dirty="0" smtClean="0"/>
              <a:t> у размјери  2:5.</a:t>
            </a:r>
            <a:endParaRPr lang="en-US" sz="1800" b="1" dirty="0"/>
          </a:p>
        </p:txBody>
      </p:sp>
      <p:pic>
        <p:nvPicPr>
          <p:cNvPr id="3" name="Picture 2" descr="Sličnost trokuta, Talesov poučak o proporcionalnim dužinama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94"/>
            <a:ext cx="342902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0034" y="1214428"/>
            <a:ext cx="3121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Рјешење:</a:t>
            </a:r>
            <a:r>
              <a:rPr lang="sr-Cyrl-RS" b="1" dirty="0" smtClean="0"/>
              <a:t>  2:5           (2+5 =7)</a:t>
            </a:r>
            <a:endParaRPr lang="en-US" b="1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000246"/>
            <a:ext cx="1657350" cy="266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722697"/>
          </a:xfrm>
        </p:spPr>
        <p:txBody>
          <a:bodyPr>
            <a:normAutofit/>
          </a:bodyPr>
          <a:lstStyle/>
          <a:p>
            <a:pPr algn="l"/>
            <a:r>
              <a:rPr lang="sr-Cyrl-RS" sz="1800" b="1" dirty="0" smtClean="0"/>
              <a:t>Примјер  </a:t>
            </a:r>
            <a:r>
              <a:rPr lang="sr-Latn-RS" sz="1800" b="1" dirty="0" smtClean="0"/>
              <a:t>7.</a:t>
            </a:r>
            <a:r>
              <a:rPr lang="sr-Cyrl-RS" sz="1800" b="1" dirty="0" smtClean="0"/>
              <a:t/>
            </a:r>
            <a:br>
              <a:rPr lang="sr-Cyrl-RS" sz="1800" b="1" dirty="0" smtClean="0"/>
            </a:br>
            <a:r>
              <a:rPr lang="sr-Cyrl-RS" sz="1800" b="1" dirty="0" smtClean="0"/>
              <a:t>За дужи  </a:t>
            </a:r>
            <a:r>
              <a:rPr lang="sr-Latn-RS" sz="1800" b="1" i="1" dirty="0" smtClean="0"/>
              <a:t>a,</a:t>
            </a:r>
            <a:r>
              <a:rPr lang="sr-Cyrl-RS" sz="1800" b="1" i="1" dirty="0" smtClean="0"/>
              <a:t> </a:t>
            </a:r>
            <a:r>
              <a:rPr lang="sr-Latn-RS" sz="1800" b="1" i="1" dirty="0" smtClean="0"/>
              <a:t>b</a:t>
            </a:r>
            <a:r>
              <a:rPr lang="sr-Cyrl-RS" sz="1800" b="1" i="1" dirty="0" smtClean="0"/>
              <a:t> </a:t>
            </a:r>
            <a:r>
              <a:rPr lang="sr-Cyrl-RS" sz="1800" b="1" dirty="0" smtClean="0"/>
              <a:t>и</a:t>
            </a:r>
            <a:r>
              <a:rPr lang="sr-Cyrl-RS" sz="1800" b="1" i="1" dirty="0" smtClean="0"/>
              <a:t> </a:t>
            </a:r>
            <a:r>
              <a:rPr lang="sr-Latn-RS" sz="1800" b="1" i="1" dirty="0" smtClean="0"/>
              <a:t>c</a:t>
            </a:r>
            <a:r>
              <a:rPr lang="sr-Cyrl-RS" sz="1800" b="1" i="1" dirty="0" smtClean="0"/>
              <a:t> </a:t>
            </a:r>
            <a:r>
              <a:rPr lang="sr-Cyrl-RS" sz="1800" b="1" dirty="0" smtClean="0"/>
              <a:t>конструиши чртврту геометријску пропорционалу.</a:t>
            </a:r>
            <a:endParaRPr lang="en-US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85723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Рјешење: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1285866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a</a:t>
            </a:r>
            <a:r>
              <a:rPr lang="sr-Latn-RS" sz="2800" b="1" i="1" dirty="0" smtClean="0"/>
              <a:t> : b = c : x</a:t>
            </a:r>
            <a:endParaRPr lang="en-US" sz="28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786066"/>
            <a:ext cx="2643206" cy="1524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85866"/>
            <a:ext cx="1219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0" y="2786066"/>
            <a:ext cx="2486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786066"/>
            <a:ext cx="2286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357554" y="3000378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i="1" dirty="0" smtClean="0"/>
              <a:t>k</a:t>
            </a:r>
            <a:endParaRPr lang="en-US" sz="1600" i="1" dirty="0"/>
          </a:p>
        </p:txBody>
      </p:sp>
      <p:sp>
        <p:nvSpPr>
          <p:cNvPr id="12" name="Rectangle 11"/>
          <p:cNvSpPr/>
          <p:nvPr/>
        </p:nvSpPr>
        <p:spPr>
          <a:xfrm>
            <a:off x="6000760" y="2928940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i="1" dirty="0" smtClean="0"/>
              <a:t>k</a:t>
            </a:r>
            <a:endParaRPr lang="en-US" i="1" dirty="0"/>
          </a:p>
        </p:txBody>
      </p:sp>
      <p:sp>
        <p:nvSpPr>
          <p:cNvPr id="13" name="Rectangle 12"/>
          <p:cNvSpPr/>
          <p:nvPr/>
        </p:nvSpPr>
        <p:spPr>
          <a:xfrm>
            <a:off x="6858016" y="271462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i="1" dirty="0" smtClean="0"/>
              <a:t>l</a:t>
            </a:r>
            <a:endParaRPr lang="en-US" i="1" dirty="0"/>
          </a:p>
        </p:txBody>
      </p:sp>
      <p:sp>
        <p:nvSpPr>
          <p:cNvPr id="14" name="Rectangle 13"/>
          <p:cNvSpPr/>
          <p:nvPr/>
        </p:nvSpPr>
        <p:spPr>
          <a:xfrm>
            <a:off x="6357950" y="2285998"/>
            <a:ext cx="68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i="1" dirty="0" smtClean="0">
                <a:latin typeface="Cambria Math"/>
                <a:ea typeface="Cambria Math"/>
              </a:rPr>
              <a:t>k  </a:t>
            </a:r>
            <a:r>
              <a:rPr lang="en-US" dirty="0" smtClean="0">
                <a:latin typeface="Cambria Math"/>
                <a:ea typeface="Cambria Math"/>
              </a:rPr>
              <a:t>∥</a:t>
            </a:r>
            <a:r>
              <a:rPr lang="sr-Latn-RS" dirty="0" smtClean="0">
                <a:latin typeface="Cambria Math"/>
                <a:ea typeface="Cambria Math"/>
              </a:rPr>
              <a:t> </a:t>
            </a:r>
            <a:r>
              <a:rPr lang="sr-Latn-RS" i="1" dirty="0" smtClean="0">
                <a:latin typeface="Cambria Math"/>
                <a:ea typeface="Cambria Math"/>
              </a:rPr>
              <a:t>l</a:t>
            </a:r>
            <a:r>
              <a:rPr lang="sr-Latn-RS" i="1" dirty="0" smtClean="0"/>
              <a:t> </a:t>
            </a:r>
            <a:endParaRPr lang="en-US" i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928808"/>
            <a:ext cx="685800" cy="5238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9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1800" b="1" dirty="0" smtClean="0"/>
              <a:t>Примјер</a:t>
            </a:r>
            <a:r>
              <a:rPr lang="sr-Latn-RS" sz="1800" b="1" dirty="0" smtClean="0"/>
              <a:t>  8.</a:t>
            </a:r>
            <a:r>
              <a:rPr lang="sr-Cyrl-RS" sz="1800" b="1" dirty="0" smtClean="0"/>
              <a:t> </a:t>
            </a:r>
            <a:r>
              <a:rPr lang="sr-Latn-RS" sz="1800" b="1" dirty="0" smtClean="0"/>
              <a:t> </a:t>
            </a:r>
            <a:r>
              <a:rPr lang="sr-Cyrl-RS" sz="1800" b="1" dirty="0" smtClean="0"/>
              <a:t>Израчунај  дужину дужи </a:t>
            </a:r>
            <a:r>
              <a:rPr lang="sr-Latn-RS" sz="1800" b="1" dirty="0" smtClean="0"/>
              <a:t>BD</a:t>
            </a:r>
            <a:r>
              <a:rPr lang="sr-Cyrl-RS" sz="1800" b="1" dirty="0" smtClean="0"/>
              <a:t> са слике</a:t>
            </a:r>
            <a:r>
              <a:rPr lang="sr-Latn-RS" sz="1800" b="1" dirty="0" smtClean="0"/>
              <a:t> ako je AB </a:t>
            </a:r>
            <a:r>
              <a:rPr lang="sr-Latn-RS" sz="1800" dirty="0" smtClean="0">
                <a:latin typeface="Cambria Math"/>
                <a:ea typeface="Cambria Math"/>
              </a:rPr>
              <a:t>∥ </a:t>
            </a:r>
            <a:r>
              <a:rPr lang="sr-Latn-RS" sz="1800" b="1" dirty="0" smtClean="0">
                <a:latin typeface="Cambria Math"/>
                <a:ea typeface="Cambria Math"/>
              </a:rPr>
              <a:t>CD:</a:t>
            </a:r>
            <a:r>
              <a:rPr lang="sr-Latn-RS" sz="1800" b="1" dirty="0" smtClean="0"/>
              <a:t/>
            </a:r>
            <a:br>
              <a:rPr lang="sr-Latn-RS" sz="1800" b="1" dirty="0" smtClean="0"/>
            </a:br>
            <a:endParaRPr lang="en-US" sz="1800" b="1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306"/>
            <a:ext cx="37147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14876" y="64292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Рјешење: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643188"/>
            <a:ext cx="2276475" cy="2667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2" y="2928940"/>
            <a:ext cx="1628775" cy="2667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214692"/>
            <a:ext cx="1524000" cy="2667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500444"/>
            <a:ext cx="1352550" cy="2667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2" y="3714758"/>
            <a:ext cx="1057275" cy="51435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214824"/>
            <a:ext cx="1295400" cy="2667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4786314" y="2214560"/>
            <a:ext cx="326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dirty="0" smtClean="0"/>
              <a:t>Примјеном Талесове теореме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071552"/>
            <a:ext cx="1238250" cy="266700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6" y="1357304"/>
            <a:ext cx="1247775" cy="266700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6" y="1571618"/>
            <a:ext cx="1247775" cy="266700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6" y="1857370"/>
            <a:ext cx="809625" cy="266700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4857752" y="1857370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2862</TotalTime>
  <Words>362</Words>
  <Application>Microsoft Office PowerPoint</Application>
  <PresentationFormat>On-screen Show (16:9)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НАСТАВНА ТЕМА: СЛИЧНОСТ</vt:lpstr>
      <vt:lpstr>ЗАЈЕДНИЧКА МЈЕРА ДУЖИ</vt:lpstr>
      <vt:lpstr>САМЈЕРЉИВЕ И НЕСАМЈЕРЉИВЕ ДУЖИ</vt:lpstr>
      <vt:lpstr>РАЗМЈЕРА ДУЖИ. ПРОПОРЦИОНАЛНЕ ДУЖИ</vt:lpstr>
      <vt:lpstr>Slide 5</vt:lpstr>
      <vt:lpstr>Примјер  5.  Дату дуж AB  подијели на пет једнаких дијелова.</vt:lpstr>
      <vt:lpstr>Примјер 6.   Дату дуж AB  подијели  у размјери  2:5.</vt:lpstr>
      <vt:lpstr>Примјер  7. За дужи  a, b и c конструиши чртврту геометријску пропорционалу.</vt:lpstr>
      <vt:lpstr>Примјер  8.  Израчунај  дужину дужи BD са слике ako je AB ∥ CD: </vt:lpstr>
      <vt:lpstr>Примјер  9.  Израчунај  дужину дужи DE са слике ( AB ∥ DE) :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Snzana</dc:creator>
  <cp:lastModifiedBy>Snzana</cp:lastModifiedBy>
  <cp:revision>427</cp:revision>
  <dcterms:created xsi:type="dcterms:W3CDTF">2020-05-09T11:47:06Z</dcterms:created>
  <dcterms:modified xsi:type="dcterms:W3CDTF">2020-05-18T09:35:15Z</dcterms:modified>
</cp:coreProperties>
</file>