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5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00150"/>
            <a:ext cx="7772400" cy="1335081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1"/>
            <a:ext cx="6400800" cy="11049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4575-F174-4193-9BB7-75A9D776B782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E387-65E1-4D7F-9F13-A4632B19B5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4575-F174-4193-9BB7-75A9D776B782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E387-65E1-4D7F-9F13-A4632B19B5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4575-F174-4193-9BB7-75A9D776B782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E387-65E1-4D7F-9F13-A4632B19B5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8685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85850"/>
            <a:ext cx="2057400" cy="3365500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5850"/>
            <a:ext cx="6019800" cy="3365501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4575-F174-4193-9BB7-75A9D776B782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E387-65E1-4D7F-9F13-A4632B19B5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355244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9" y="3152694"/>
            <a:ext cx="2876429" cy="535520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3056467"/>
            <a:ext cx="5544515" cy="637604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3065672"/>
            <a:ext cx="5467980" cy="580704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3055631"/>
            <a:ext cx="3308000" cy="48866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3043916"/>
            <a:ext cx="8723376" cy="997406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1847670"/>
            <a:ext cx="7772400" cy="1143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078086"/>
            <a:ext cx="6417734" cy="70485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4575-F174-4193-9BB7-75A9D776B782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E387-65E1-4D7F-9F13-A4632B19B5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4575-F174-4193-9BB7-75A9D776B782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E387-65E1-4D7F-9F13-A4632B19B5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009394"/>
            <a:ext cx="3822192" cy="25854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09394"/>
            <a:ext cx="3822192" cy="25854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3" y="2571751"/>
            <a:ext cx="3820055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71751"/>
            <a:ext cx="3822192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4575-F174-4193-9BB7-75A9D776B782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E387-65E1-4D7F-9F13-A4632B19B5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4575-F174-4193-9BB7-75A9D776B782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E387-65E1-4D7F-9F13-A4632B19B5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7406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4575-F174-4193-9BB7-75A9D776B782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E387-65E1-4D7F-9F13-A4632B19B5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4575-F174-4193-9BB7-75A9D776B782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E387-65E1-4D7F-9F13-A4632B19B5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686050"/>
            <a:ext cx="3352800" cy="142875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8685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1714500"/>
            <a:ext cx="3352800" cy="939546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371600"/>
            <a:ext cx="3904076" cy="28575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254000"/>
            <a:ext cx="3812645" cy="1822451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4" y="2089150"/>
            <a:ext cx="3818467" cy="18161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4575-F174-4193-9BB7-75A9D776B782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E387-65E1-4D7F-9F13-A4632B19B5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028700"/>
            <a:ext cx="3566160" cy="219456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185166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259572"/>
            <a:ext cx="8723376" cy="997406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939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4687623"/>
            <a:ext cx="378669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6324575-F174-4193-9BB7-75A9D776B782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9" y="4687623"/>
            <a:ext cx="378669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4687623"/>
            <a:ext cx="116182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1BBE387-65E1-4D7F-9F13-A4632B19B5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006600"/>
            <a:ext cx="7408333" cy="2588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962150"/>
            <a:ext cx="7772400" cy="133508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  <a:latin typeface="Arial Narrow" pitchFamily="34" charset="0"/>
                <a:ea typeface="Calibri"/>
                <a:cs typeface="Times New Roman"/>
              </a:rPr>
              <a:t>Креирање почетне странице, додавање и уклањање страница </a:t>
            </a:r>
            <a:endParaRPr lang="en-US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61950"/>
            <a:ext cx="6400800" cy="1447800"/>
          </a:xfrm>
        </p:spPr>
        <p:txBody>
          <a:bodyPr/>
          <a:lstStyle/>
          <a:p>
            <a:pPr lvl="0" algn="l">
              <a:buClr>
                <a:srgbClr val="31B6FD"/>
              </a:buClr>
            </a:pPr>
            <a:r>
              <a:rPr lang="x-none" sz="2400" b="1" dirty="0">
                <a:solidFill>
                  <a:prstClr val="black"/>
                </a:solidFill>
                <a:latin typeface="Arial Narrow" pitchFamily="34" charset="0"/>
              </a:rPr>
              <a:t>Разред: </a:t>
            </a:r>
            <a:r>
              <a:rPr lang="x-none" sz="2400" b="1" dirty="0" smtClean="0">
                <a:solidFill>
                  <a:prstClr val="black"/>
                </a:solidFill>
                <a:latin typeface="Arial Narrow" pitchFamily="34" charset="0"/>
              </a:rPr>
              <a:t>IX</a:t>
            </a:r>
            <a:endParaRPr lang="x-none" sz="2400" b="1" dirty="0">
              <a:solidFill>
                <a:prstClr val="black"/>
              </a:solidFill>
              <a:latin typeface="Arial Narrow" pitchFamily="34" charset="0"/>
            </a:endParaRPr>
          </a:p>
          <a:p>
            <a:pPr lvl="0" algn="l">
              <a:buClr>
                <a:srgbClr val="31B6FD"/>
              </a:buClr>
            </a:pPr>
            <a:r>
              <a:rPr lang="x-none" sz="2400" b="1" dirty="0">
                <a:solidFill>
                  <a:prstClr val="black"/>
                </a:solidFill>
                <a:latin typeface="Arial Narrow" pitchFamily="34" charset="0"/>
              </a:rPr>
              <a:t>Предмет: Основи информатике</a:t>
            </a:r>
          </a:p>
          <a:p>
            <a:pPr lvl="0" algn="l">
              <a:buClr>
                <a:srgbClr val="31B6FD"/>
              </a:buClr>
            </a:pPr>
            <a:r>
              <a:rPr lang="x-none" sz="2400" b="1" dirty="0" smtClean="0">
                <a:solidFill>
                  <a:prstClr val="black"/>
                </a:solidFill>
                <a:latin typeface="Arial Narrow" pitchFamily="34" charset="0"/>
              </a:rPr>
              <a:t>Тема:Израда веб сајта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144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00150"/>
            <a:ext cx="8382000" cy="3394472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Arial Narrow" pitchFamily="34" charset="0"/>
              </a:rPr>
              <a:t>Microsoft Office </a:t>
            </a:r>
            <a:r>
              <a:rPr lang="en-US" b="1" dirty="0" smtClean="0">
                <a:solidFill>
                  <a:schemeClr val="tx1"/>
                </a:solidFill>
                <a:latin typeface="Arial Narrow" pitchFamily="34" charset="0"/>
              </a:rPr>
              <a:t>Publisher </a:t>
            </a:r>
            <a:r>
              <a:rPr lang="x-none" dirty="0" smtClean="0">
                <a:solidFill>
                  <a:schemeClr val="tx1"/>
                </a:solidFill>
                <a:latin typeface="Arial Narrow" pitchFamily="34" charset="0"/>
              </a:rPr>
              <a:t>је програм који садржи једноставне алате, разноврсне стилове, графичке елементе и шаблоне за израду разних публикација као и интернет страница</a:t>
            </a:r>
          </a:p>
          <a:p>
            <a:endParaRPr lang="en-US" dirty="0">
              <a:latin typeface="Arial Narrow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Arial Narrow" pitchFamily="34" charset="0"/>
              </a:rPr>
              <a:t>Microsoft Office Publisher</a:t>
            </a:r>
            <a:endParaRPr lang="en-US" sz="40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2479720"/>
            <a:ext cx="2428875" cy="2171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76600" y="2676537"/>
            <a:ext cx="4865884" cy="90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x-none" sz="2400" b="1" dirty="0">
                <a:latin typeface="Arial Narrow" pitchFamily="34" charset="0"/>
              </a:rPr>
              <a:t>М</a:t>
            </a:r>
            <a:r>
              <a:rPr lang="en-US" sz="2400" b="1" dirty="0">
                <a:latin typeface="Arial Narrow" pitchFamily="34" charset="0"/>
              </a:rPr>
              <a:t>S Publisher</a:t>
            </a:r>
            <a:r>
              <a:rPr lang="x-none" sz="2400" b="1" dirty="0">
                <a:latin typeface="Arial Narrow" pitchFamily="34" charset="0"/>
              </a:rPr>
              <a:t> </a:t>
            </a:r>
            <a:r>
              <a:rPr lang="x-none" sz="2400" dirty="0">
                <a:latin typeface="Arial Narrow" pitchFamily="34" charset="0"/>
              </a:rPr>
              <a:t>покрећемо: </a:t>
            </a:r>
            <a:endParaRPr lang="en-US" sz="2400" dirty="0" smtClean="0">
              <a:latin typeface="Arial Narrow" pitchFamily="34" charset="0"/>
            </a:endParaRPr>
          </a:p>
          <a:p>
            <a:pPr lvl="0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en-US" sz="2400" dirty="0" smtClean="0">
                <a:latin typeface="Arial Narrow" pitchFamily="34" charset="0"/>
              </a:rPr>
              <a:t>Start&gt;Programs&gt;MS </a:t>
            </a:r>
            <a:r>
              <a:rPr lang="en-US" sz="2400" dirty="0">
                <a:latin typeface="Arial Narrow" pitchFamily="34" charset="0"/>
              </a:rPr>
              <a:t>Office&gt;MS Publisher</a:t>
            </a:r>
          </a:p>
        </p:txBody>
      </p:sp>
    </p:spTree>
    <p:extLst>
      <p:ext uri="{BB962C8B-B14F-4D97-AF65-F5344CB8AC3E}">
        <p14:creationId xmlns:p14="http://schemas.microsoft.com/office/powerpoint/2010/main" xmlns="" val="4149895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666750"/>
            <a:ext cx="7899401" cy="3927872"/>
          </a:xfrm>
        </p:spPr>
        <p:txBody>
          <a:bodyPr/>
          <a:lstStyle/>
          <a:p>
            <a:r>
              <a:rPr lang="x-none" dirty="0" smtClean="0">
                <a:solidFill>
                  <a:schemeClr val="tx1"/>
                </a:solidFill>
                <a:latin typeface="Arial Narrow" pitchFamily="34" charset="0"/>
              </a:rPr>
              <a:t>Зависно од верзије програмског пакета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MS Office </a:t>
            </a:r>
            <a:r>
              <a:rPr lang="x-none" dirty="0" smtClean="0">
                <a:solidFill>
                  <a:schemeClr val="tx1"/>
                </a:solidFill>
                <a:latin typeface="Arial Narrow" pitchFamily="34" charset="0"/>
              </a:rPr>
              <a:t>постоје неке разлике у креирању Интернет страница.</a:t>
            </a:r>
          </a:p>
          <a:p>
            <a:r>
              <a:rPr lang="x-none" dirty="0" smtClean="0">
                <a:solidFill>
                  <a:schemeClr val="tx1"/>
                </a:solidFill>
                <a:latin typeface="Arial Narrow" pitchFamily="34" charset="0"/>
              </a:rPr>
              <a:t>За потребе ове презентације користим верзију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MS Publisher 2007</a:t>
            </a:r>
            <a:endParaRPr lang="en-US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33680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Picture 3" descr="slika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885950"/>
            <a:ext cx="5943600" cy="29756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95800" y="4095750"/>
            <a:ext cx="311495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sz="2500" smtClean="0">
                <a:latin typeface="Arial Narrow" pitchFamily="34" charset="0"/>
              </a:rPr>
              <a:t>Изглед почетног екрана</a:t>
            </a:r>
            <a:endParaRPr lang="en-US" sz="25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770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ka 2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428750"/>
            <a:ext cx="3986212" cy="2826266"/>
          </a:xfrm>
          <a:prstGeom prst="rect">
            <a:avLst/>
          </a:prstGeom>
        </p:spPr>
      </p:pic>
      <p:pic>
        <p:nvPicPr>
          <p:cNvPr id="6" name="Picture 5" descr="slika 2-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819150"/>
            <a:ext cx="3984964" cy="35119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95400" y="3943350"/>
            <a:ext cx="745428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sz="2400" dirty="0" smtClean="0">
                <a:latin typeface="Arial Narrow" pitchFamily="34" charset="0"/>
              </a:rPr>
              <a:t>Од понуђених шаблона</a:t>
            </a:r>
            <a:endParaRPr lang="en-US" sz="2400" dirty="0" smtClean="0">
              <a:latin typeface="Arial Narrow" pitchFamily="34" charset="0"/>
            </a:endParaRPr>
          </a:p>
          <a:p>
            <a:r>
              <a:rPr lang="sr-Cyrl-CS" sz="2400" dirty="0" smtClean="0">
                <a:latin typeface="Arial Narrow" pitchFamily="34" charset="0"/>
              </a:rPr>
              <a:t>изаберемо један</a:t>
            </a:r>
            <a:r>
              <a:rPr lang="sr-Latn-RS" sz="2400" dirty="0" smtClean="0">
                <a:latin typeface="Arial Narrow" pitchFamily="34" charset="0"/>
              </a:rPr>
              <a:t>,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sr-Cyrl-CS" sz="2400" dirty="0" smtClean="0">
                <a:latin typeface="Arial Narrow" pitchFamily="34" charset="0"/>
              </a:rPr>
              <a:t>нпр. школа (</a:t>
            </a:r>
            <a:r>
              <a:rPr lang="en-US" sz="2400" dirty="0" smtClean="0">
                <a:latin typeface="Arial Narrow" pitchFamily="34" charset="0"/>
              </a:rPr>
              <a:t>School</a:t>
            </a:r>
            <a:r>
              <a:rPr lang="sr-Cyrl-CS" sz="2400" dirty="0" smtClean="0">
                <a:latin typeface="Arial Narrow" pitchFamily="34" charset="0"/>
              </a:rPr>
              <a:t>)</a:t>
            </a:r>
            <a:r>
              <a:rPr lang="en-US" sz="2400" dirty="0" smtClean="0">
                <a:latin typeface="Arial Narrow" pitchFamily="34" charset="0"/>
              </a:rPr>
              <a:t> 2, </a:t>
            </a:r>
            <a:r>
              <a:rPr lang="sr-Cyrl-CS" sz="2400" dirty="0" smtClean="0">
                <a:latin typeface="Arial Narrow" pitchFamily="34" charset="0"/>
              </a:rPr>
              <a:t>подесимо параметре</a:t>
            </a:r>
            <a:r>
              <a:rPr lang="en-US" sz="2400" dirty="0" smtClean="0">
                <a:latin typeface="Arial Narrow" pitchFamily="34" charset="0"/>
              </a:rPr>
              <a:t> </a:t>
            </a:r>
            <a:endParaRPr lang="sr-Cyrl-CS" sz="2400" dirty="0" smtClean="0">
              <a:latin typeface="Arial Narrow" pitchFamily="34" charset="0"/>
            </a:endParaRPr>
          </a:p>
          <a:p>
            <a:r>
              <a:rPr lang="sr-Cyrl-CS" sz="2400" dirty="0" smtClean="0">
                <a:latin typeface="Arial Narrow" pitchFamily="34" charset="0"/>
              </a:rPr>
              <a:t>(</a:t>
            </a:r>
            <a:r>
              <a:rPr lang="en-US" sz="2400" dirty="0" smtClean="0">
                <a:latin typeface="Arial Narrow" pitchFamily="34" charset="0"/>
              </a:rPr>
              <a:t>Customize</a:t>
            </a:r>
            <a:r>
              <a:rPr lang="sr-Cyrl-CS" sz="2400" dirty="0" smtClean="0">
                <a:latin typeface="Arial Narrow" pitchFamily="34" charset="0"/>
              </a:rPr>
              <a:t>)</a:t>
            </a:r>
            <a:r>
              <a:rPr lang="en-US" sz="2400" dirty="0" smtClean="0">
                <a:latin typeface="Arial Narrow" pitchFamily="34" charset="0"/>
              </a:rPr>
              <a:t> 3 </a:t>
            </a:r>
            <a:r>
              <a:rPr lang="sr-Cyrl-CS" sz="2400" dirty="0" smtClean="0">
                <a:latin typeface="Arial Narrow" pitchFamily="34" charset="0"/>
              </a:rPr>
              <a:t>и потврдимо избор наредбом креирај (</a:t>
            </a:r>
            <a:r>
              <a:rPr lang="en-US" sz="2400" dirty="0" smtClean="0">
                <a:latin typeface="Arial Narrow" pitchFamily="34" charset="0"/>
              </a:rPr>
              <a:t>Create) 4.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361950"/>
            <a:ext cx="80073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sz="2400" dirty="0" smtClean="0">
                <a:latin typeface="Arial Narrow" pitchFamily="34" charset="0"/>
              </a:rPr>
              <a:t>Из менија </a:t>
            </a:r>
            <a:r>
              <a:rPr lang="en-US" sz="2400" dirty="0" smtClean="0">
                <a:latin typeface="Arial Narrow" pitchFamily="34" charset="0"/>
              </a:rPr>
              <a:t>File </a:t>
            </a:r>
            <a:r>
              <a:rPr lang="sr-Latn-CS" sz="2400" dirty="0" smtClean="0">
                <a:latin typeface="Arial Narrow" pitchFamily="34" charset="0"/>
              </a:rPr>
              <a:t>biramo novo (</a:t>
            </a:r>
            <a:r>
              <a:rPr lang="en-US" sz="2400" dirty="0" smtClean="0">
                <a:latin typeface="Arial Narrow" pitchFamily="34" charset="0"/>
              </a:rPr>
              <a:t>New)</a:t>
            </a:r>
            <a:r>
              <a:rPr lang="sr-Cyrl-CS" sz="2400" dirty="0" smtClean="0">
                <a:latin typeface="Arial Narrow" pitchFamily="34" charset="0"/>
              </a:rPr>
              <a:t>. У отвореном менију изаберемо </a:t>
            </a:r>
            <a:endParaRPr lang="en-US" sz="2400" dirty="0" smtClean="0">
              <a:latin typeface="Arial Narrow" pitchFamily="34" charset="0"/>
            </a:endParaRPr>
          </a:p>
          <a:p>
            <a:r>
              <a:rPr lang="sr-Cyrl-CS" sz="2400" dirty="0" smtClean="0">
                <a:latin typeface="Arial Narrow" pitchFamily="34" charset="0"/>
              </a:rPr>
              <a:t>тип публикације: </a:t>
            </a:r>
            <a:r>
              <a:rPr lang="en-US" sz="2400" b="1" dirty="0" smtClean="0">
                <a:latin typeface="Arial Narrow" pitchFamily="34" charset="0"/>
              </a:rPr>
              <a:t>Web Sites </a:t>
            </a:r>
            <a:r>
              <a:rPr lang="en-US" sz="2400" dirty="0" smtClean="0">
                <a:latin typeface="Arial Narrow" pitchFamily="34" charset="0"/>
              </a:rPr>
              <a:t>1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15000" y="2952750"/>
            <a:ext cx="39466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Narrow" pitchFamily="34" charset="0"/>
              </a:rPr>
              <a:t>2</a:t>
            </a:r>
            <a:endParaRPr lang="en-US" sz="36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91400" y="2190750"/>
            <a:ext cx="3946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Narrow" pitchFamily="34" charset="0"/>
              </a:rPr>
              <a:t>3</a:t>
            </a:r>
            <a:endParaRPr lang="en-US" sz="36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610600" y="3867150"/>
            <a:ext cx="3946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Narrow" pitchFamily="34" charset="0"/>
              </a:rPr>
              <a:t>4</a:t>
            </a:r>
            <a:endParaRPr lang="en-US" sz="36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33600" y="2495550"/>
            <a:ext cx="39466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Narrow" pitchFamily="34" charset="0"/>
              </a:rPr>
              <a:t>1</a:t>
            </a:r>
            <a:endParaRPr lang="en-US" sz="36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ka 2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85750"/>
            <a:ext cx="5877113" cy="3867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43600" y="1123950"/>
            <a:ext cx="309732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sz="2400" dirty="0" smtClean="0">
                <a:latin typeface="Arial Narrow" pitchFamily="34" charset="0"/>
              </a:rPr>
              <a:t>Отвара се нови прозор </a:t>
            </a:r>
          </a:p>
          <a:p>
            <a:r>
              <a:rPr lang="sr-Cyrl-CS" sz="2400" dirty="0" smtClean="0">
                <a:latin typeface="Arial Narrow" pitchFamily="34" charset="0"/>
              </a:rPr>
              <a:t>радне површине и на </a:t>
            </a:r>
          </a:p>
          <a:p>
            <a:r>
              <a:rPr lang="sr-Cyrl-RS" sz="2400" dirty="0" smtClean="0">
                <a:latin typeface="Arial Narrow" pitchFamily="34" charset="0"/>
              </a:rPr>
              <a:t>њ</a:t>
            </a:r>
            <a:r>
              <a:rPr lang="sr-Cyrl-CS" sz="2400" dirty="0" smtClean="0">
                <a:latin typeface="Arial Narrow" pitchFamily="34" charset="0"/>
              </a:rPr>
              <a:t>ему нови прозор за </a:t>
            </a:r>
          </a:p>
          <a:p>
            <a:r>
              <a:rPr lang="sr-Cyrl-CS" sz="2400" dirty="0" smtClean="0">
                <a:latin typeface="Arial Narrow" pitchFamily="34" charset="0"/>
              </a:rPr>
              <a:t>означавање страница </a:t>
            </a:r>
          </a:p>
          <a:p>
            <a:r>
              <a:rPr lang="sr-Cyrl-CS" sz="2400" dirty="0" smtClean="0">
                <a:latin typeface="Arial Narrow" pitchFamily="34" charset="0"/>
              </a:rPr>
              <a:t>које ће бити повезане са</a:t>
            </a:r>
          </a:p>
          <a:p>
            <a:r>
              <a:rPr lang="sr-Cyrl-CS" sz="2400" dirty="0" smtClean="0">
                <a:latin typeface="Arial Narrow" pitchFamily="34" charset="0"/>
              </a:rPr>
              <a:t>страницом </a:t>
            </a:r>
            <a:r>
              <a:rPr lang="en-US" sz="2400" b="1" dirty="0" smtClean="0">
                <a:latin typeface="Arial Narrow" pitchFamily="34" charset="0"/>
              </a:rPr>
              <a:t>Home </a:t>
            </a:r>
            <a:r>
              <a:rPr lang="en-US" sz="2400" dirty="0" smtClean="0">
                <a:latin typeface="Arial Narrow" pitchFamily="34" charset="0"/>
              </a:rPr>
              <a:t>1 </a:t>
            </a:r>
            <a:endParaRPr lang="sr-Cyrl-CS" sz="2400" dirty="0" smtClean="0">
              <a:latin typeface="Arial Narrow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0" y="1962150"/>
            <a:ext cx="39466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Narrow" pitchFamily="34" charset="0"/>
              </a:rPr>
              <a:t>1</a:t>
            </a:r>
            <a:endParaRPr lang="en-US" sz="36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4171950"/>
            <a:ext cx="81483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sz="2400" dirty="0" smtClean="0">
                <a:latin typeface="Arial Narrow" pitchFamily="34" charset="0"/>
              </a:rPr>
              <a:t>Потврдимо избор на </a:t>
            </a:r>
            <a:r>
              <a:rPr lang="sr-Cyrl-CS" sz="2400" b="1" dirty="0" smtClean="0">
                <a:latin typeface="Arial Narrow" pitchFamily="34" charset="0"/>
              </a:rPr>
              <a:t>ОК-</a:t>
            </a:r>
            <a:r>
              <a:rPr lang="sr-Cyrl-CS" sz="2400" dirty="0" smtClean="0">
                <a:latin typeface="Arial Narrow" pitchFamily="34" charset="0"/>
              </a:rPr>
              <a:t>2</a:t>
            </a:r>
            <a:r>
              <a:rPr lang="sr-Cyrl-CS" sz="2400" b="1" dirty="0" smtClean="0">
                <a:latin typeface="Arial Narrow" pitchFamily="34" charset="0"/>
              </a:rPr>
              <a:t> </a:t>
            </a:r>
            <a:r>
              <a:rPr lang="sr-Cyrl-CS" sz="2400" dirty="0" smtClean="0">
                <a:latin typeface="Arial Narrow" pitchFamily="34" charset="0"/>
              </a:rPr>
              <a:t>и прелазимо на прозор радне површине</a:t>
            </a:r>
          </a:p>
          <a:p>
            <a:r>
              <a:rPr lang="sr-Cyrl-CS" sz="2400" dirty="0" smtClean="0">
                <a:latin typeface="Arial Narrow" pitchFamily="34" charset="0"/>
              </a:rPr>
              <a:t>сајта сачињен од текстуалних оквира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24200" y="2724150"/>
            <a:ext cx="39466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36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Narrow" pitchFamily="34" charset="0"/>
              </a:rPr>
              <a:t>2</a:t>
            </a:r>
            <a:endParaRPr lang="en-US" sz="36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ka 2-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895350"/>
            <a:ext cx="5653021" cy="386715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641604"/>
          </a:xfrm>
        </p:spPr>
        <p:txBody>
          <a:bodyPr>
            <a:normAutofit/>
          </a:bodyPr>
          <a:lstStyle/>
          <a:p>
            <a:pPr algn="l"/>
            <a:r>
              <a:rPr lang="sr-Cyrl-CS" sz="3200" smtClean="0">
                <a:solidFill>
                  <a:schemeClr val="tx1"/>
                </a:solidFill>
                <a:latin typeface="Arial Narrow" pitchFamily="34" charset="0"/>
              </a:rPr>
              <a:t>Изглед програмског прозора</a:t>
            </a:r>
            <a:endParaRPr lang="en-US" sz="32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895350"/>
            <a:ext cx="27366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sz="2400" smtClean="0">
                <a:latin typeface="Arial Narrow" pitchFamily="34" charset="0"/>
              </a:rPr>
              <a:t>1. Хоризонтални и </a:t>
            </a:r>
          </a:p>
          <a:p>
            <a:r>
              <a:rPr lang="sr-Cyrl-CS" sz="2400" smtClean="0">
                <a:latin typeface="Arial Narrow" pitchFamily="34" charset="0"/>
              </a:rPr>
              <a:t>   вертикални лењири</a:t>
            </a:r>
            <a:endParaRPr lang="en-US" sz="2400"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3600" y="1733550"/>
            <a:ext cx="3280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sz="2400" smtClean="0">
                <a:latin typeface="Arial Narrow" pitchFamily="34" charset="0"/>
              </a:rPr>
              <a:t>2. Радна површина (</a:t>
            </a:r>
            <a:r>
              <a:rPr lang="en-US" sz="2400" smtClean="0">
                <a:latin typeface="Arial Narrow" pitchFamily="34" charset="0"/>
              </a:rPr>
              <a:t>Page</a:t>
            </a:r>
            <a:r>
              <a:rPr lang="sr-Cyrl-CS" sz="2400" smtClean="0">
                <a:latin typeface="Arial Narrow" pitchFamily="34" charset="0"/>
              </a:rPr>
              <a:t>)</a:t>
            </a:r>
            <a:endParaRPr lang="en-US" sz="2400"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2190750"/>
            <a:ext cx="30748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sz="2400" smtClean="0">
                <a:latin typeface="Arial Narrow" pitchFamily="34" charset="0"/>
              </a:rPr>
              <a:t>3. Статусна трака са </a:t>
            </a:r>
          </a:p>
          <a:p>
            <a:r>
              <a:rPr lang="sr-Cyrl-CS" sz="2400" smtClean="0">
                <a:latin typeface="Arial Narrow" pitchFamily="34" charset="0"/>
              </a:rPr>
              <a:t>    бројем страница сајта</a:t>
            </a:r>
          </a:p>
          <a:p>
            <a:endParaRPr lang="en-US" sz="2400"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7800" y="2419350"/>
            <a:ext cx="39466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36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Narrow" pitchFamily="34" charset="0"/>
              </a:rPr>
              <a:t>1</a:t>
            </a:r>
            <a:endParaRPr lang="en-US" sz="36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43200" y="1123950"/>
            <a:ext cx="39466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36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Narrow" pitchFamily="34" charset="0"/>
              </a:rPr>
              <a:t>1</a:t>
            </a:r>
            <a:endParaRPr lang="en-US" sz="36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95800" y="3181350"/>
            <a:ext cx="3946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36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Narrow" pitchFamily="34" charset="0"/>
              </a:rPr>
              <a:t>2</a:t>
            </a:r>
            <a:endParaRPr lang="en-US" sz="36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5600" y="4400550"/>
            <a:ext cx="3946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36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Narrow" pitchFamily="34" charset="0"/>
              </a:rPr>
              <a:t>3</a:t>
            </a:r>
            <a:endParaRPr lang="en-US" sz="36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19800" y="3028950"/>
            <a:ext cx="26340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sz="2400" smtClean="0">
                <a:latin typeface="Arial Narrow" pitchFamily="34" charset="0"/>
              </a:rPr>
              <a:t>4. Трака са алатима </a:t>
            </a:r>
          </a:p>
          <a:p>
            <a:r>
              <a:rPr lang="en-US" sz="2400" smtClean="0">
                <a:latin typeface="Arial Narrow" pitchFamily="34" charset="0"/>
              </a:rPr>
              <a:t>    </a:t>
            </a:r>
            <a:r>
              <a:rPr lang="sr-Cyrl-CS" sz="2400" smtClean="0">
                <a:latin typeface="Arial Narrow" pitchFamily="34" charset="0"/>
              </a:rPr>
              <a:t>(</a:t>
            </a:r>
            <a:r>
              <a:rPr lang="en-US" sz="2400" smtClean="0">
                <a:latin typeface="Arial Narrow" pitchFamily="34" charset="0"/>
              </a:rPr>
              <a:t>Ribbon</a:t>
            </a:r>
            <a:r>
              <a:rPr lang="sr-Cyrl-CS" sz="2400" smtClean="0">
                <a:latin typeface="Arial Narrow" pitchFamily="34" charset="0"/>
              </a:rPr>
              <a:t>)</a:t>
            </a:r>
            <a:endParaRPr lang="en-US" sz="2400">
              <a:latin typeface="Arial Narrow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66800" y="819150"/>
            <a:ext cx="39466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Narrow" pitchFamily="34" charset="0"/>
              </a:rPr>
              <a:t>4</a:t>
            </a:r>
            <a:endParaRPr lang="en-US" sz="36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895350"/>
            <a:ext cx="7899401" cy="3394472"/>
          </a:xfrm>
        </p:spPr>
        <p:txBody>
          <a:bodyPr/>
          <a:lstStyle/>
          <a:p>
            <a:pPr>
              <a:buNone/>
            </a:pPr>
            <a:r>
              <a:rPr lang="sr-Cyrl-CS" smtClean="0">
                <a:solidFill>
                  <a:schemeClr val="tx1"/>
                </a:solidFill>
                <a:latin typeface="Arial Narrow" pitchFamily="34" charset="0"/>
              </a:rPr>
              <a:t>Често је потребно додати још страница сајту.</a:t>
            </a:r>
          </a:p>
          <a:p>
            <a:pPr>
              <a:buNone/>
            </a:pPr>
            <a:r>
              <a:rPr lang="sr-Cyrl-CS" smtClean="0">
                <a:solidFill>
                  <a:schemeClr val="tx1"/>
                </a:solidFill>
                <a:latin typeface="Arial Narrow" pitchFamily="34" charset="0"/>
              </a:rPr>
              <a:t>Поступак додавања нових страница је следећи.</a:t>
            </a:r>
          </a:p>
          <a:p>
            <a:pPr>
              <a:buNone/>
            </a:pPr>
            <a:r>
              <a:rPr lang="sr-Cyrl-CS" smtClean="0">
                <a:solidFill>
                  <a:schemeClr val="tx1"/>
                </a:solidFill>
                <a:latin typeface="Arial Narrow" pitchFamily="34" charset="0"/>
              </a:rPr>
              <a:t>Отворимо палету </a:t>
            </a:r>
            <a:r>
              <a:rPr lang="en-US" b="1" smtClean="0">
                <a:solidFill>
                  <a:schemeClr val="tx1"/>
                </a:solidFill>
                <a:latin typeface="Arial Narrow" pitchFamily="34" charset="0"/>
              </a:rPr>
              <a:t>Insert&gt;Page</a:t>
            </a:r>
            <a:r>
              <a:rPr lang="en-US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Cyrl-CS" smtClean="0">
                <a:solidFill>
                  <a:schemeClr val="tx1"/>
                </a:solidFill>
                <a:latin typeface="Arial Narrow" pitchFamily="34" charset="0"/>
              </a:rPr>
              <a:t>и </a:t>
            </a:r>
          </a:p>
          <a:p>
            <a:pPr>
              <a:buNone/>
            </a:pPr>
            <a:r>
              <a:rPr lang="sr-Cyrl-CS" smtClean="0">
                <a:solidFill>
                  <a:schemeClr val="tx1"/>
                </a:solidFill>
                <a:latin typeface="Arial Narrow" pitchFamily="34" charset="0"/>
              </a:rPr>
              <a:t>бирамо</a:t>
            </a:r>
            <a:r>
              <a:rPr lang="en-US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Cyrl-CS" smtClean="0">
                <a:solidFill>
                  <a:schemeClr val="tx1"/>
                </a:solidFill>
                <a:latin typeface="Arial Narrow" pitchFamily="34" charset="0"/>
              </a:rPr>
              <a:t>између понуђених страница.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641604"/>
          </a:xfrm>
        </p:spPr>
        <p:txBody>
          <a:bodyPr>
            <a:normAutofit/>
          </a:bodyPr>
          <a:lstStyle/>
          <a:p>
            <a:pPr algn="l"/>
            <a:r>
              <a:rPr lang="sr-Cyrl-CS" sz="3200" smtClean="0">
                <a:solidFill>
                  <a:schemeClr val="tx1"/>
                </a:solidFill>
                <a:latin typeface="Arial Narrow" pitchFamily="34" charset="0"/>
              </a:rPr>
              <a:t>Додавање и уклањање страница</a:t>
            </a:r>
            <a:endParaRPr lang="en-US" sz="320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5" name="Picture 4" descr="slika 2-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1809750"/>
            <a:ext cx="2845542" cy="30956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ka 2-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0" y="133350"/>
            <a:ext cx="5235343" cy="4156075"/>
          </a:xfrm>
        </p:spPr>
      </p:pic>
      <p:sp>
        <p:nvSpPr>
          <p:cNvPr id="5" name="TextBox 4"/>
          <p:cNvSpPr txBox="1"/>
          <p:nvPr/>
        </p:nvSpPr>
        <p:spPr>
          <a:xfrm>
            <a:off x="152400" y="514350"/>
            <a:ext cx="3833101" cy="2569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sz="2300" dirty="0" smtClean="0">
                <a:latin typeface="Arial Narrow" pitchFamily="34" charset="0"/>
              </a:rPr>
              <a:t>Пребацивањем између </a:t>
            </a:r>
          </a:p>
          <a:p>
            <a:r>
              <a:rPr lang="sr-Cyrl-CS" sz="2300" dirty="0" smtClean="0">
                <a:latin typeface="Arial Narrow" pitchFamily="34" charset="0"/>
              </a:rPr>
              <a:t>бројева -1 приступамо доданим </a:t>
            </a:r>
          </a:p>
          <a:p>
            <a:r>
              <a:rPr lang="sr-Cyrl-CS" sz="2300" dirty="0" smtClean="0">
                <a:latin typeface="Arial Narrow" pitchFamily="34" charset="0"/>
              </a:rPr>
              <a:t>страницама, а десним кликом </a:t>
            </a:r>
          </a:p>
          <a:p>
            <a:r>
              <a:rPr lang="sr-Cyrl-CS" sz="2300" dirty="0" smtClean="0">
                <a:latin typeface="Arial Narrow" pitchFamily="34" charset="0"/>
              </a:rPr>
              <a:t>миша из падајуће листе </a:t>
            </a:r>
          </a:p>
          <a:p>
            <a:r>
              <a:rPr lang="sr-Cyrl-CS" sz="2300" dirty="0" smtClean="0">
                <a:latin typeface="Arial Narrow" pitchFamily="34" charset="0"/>
              </a:rPr>
              <a:t>можемо изабрати: уметање,</a:t>
            </a:r>
          </a:p>
          <a:p>
            <a:r>
              <a:rPr lang="sr-Cyrl-CS" sz="2300" dirty="0" smtClean="0">
                <a:latin typeface="Arial Narrow" pitchFamily="34" charset="0"/>
              </a:rPr>
              <a:t>брисање, помијерање, промјена</a:t>
            </a:r>
          </a:p>
          <a:p>
            <a:r>
              <a:rPr lang="sr-Cyrl-CS" sz="2300" dirty="0" smtClean="0">
                <a:latin typeface="Arial Narrow" pitchFamily="34" charset="0"/>
              </a:rPr>
              <a:t>имена основне странице</a:t>
            </a:r>
            <a:endParaRPr lang="en-US" sz="2300" dirty="0">
              <a:latin typeface="Arial Narrow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00600" y="3867150"/>
            <a:ext cx="39466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36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Narrow" pitchFamily="34" charset="0"/>
              </a:rPr>
              <a:t>1</a:t>
            </a:r>
            <a:endParaRPr lang="en-US" sz="36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3105150"/>
            <a:ext cx="3443571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sz="2300" smtClean="0">
                <a:latin typeface="Arial Narrow" pitchFamily="34" charset="0"/>
              </a:rPr>
              <a:t>Свака додана страница се </a:t>
            </a:r>
          </a:p>
          <a:p>
            <a:r>
              <a:rPr lang="sr-Cyrl-CS" sz="2300" smtClean="0">
                <a:latin typeface="Arial Narrow" pitchFamily="34" charset="0"/>
              </a:rPr>
              <a:t>такође појави и у простору </a:t>
            </a:r>
          </a:p>
          <a:p>
            <a:r>
              <a:rPr lang="sr-Cyrl-CS" sz="2300" smtClean="0">
                <a:latin typeface="Arial Narrow" pitchFamily="34" charset="0"/>
              </a:rPr>
              <a:t>за управљање страницама 2</a:t>
            </a:r>
            <a:endParaRPr lang="en-US" sz="2300"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76800" y="1809750"/>
            <a:ext cx="3946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36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Narrow" pitchFamily="34" charset="0"/>
              </a:rPr>
              <a:t>2</a:t>
            </a:r>
            <a:endParaRPr lang="en-US" sz="36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Narrow" pitchFamily="34" charset="0"/>
            </a:endParaRPr>
          </a:p>
        </p:txBody>
      </p:sp>
      <p:pic>
        <p:nvPicPr>
          <p:cNvPr id="9" name="Picture 8" descr="slika 2-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3790950"/>
            <a:ext cx="1003742" cy="10572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00150"/>
            <a:ext cx="7823201" cy="3394472"/>
          </a:xfrm>
        </p:spPr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Одговорите на </a:t>
            </a:r>
            <a:r>
              <a:rPr lang="sr-Cyrl-RS" smtClean="0">
                <a:solidFill>
                  <a:schemeClr val="tx1"/>
                </a:solidFill>
                <a:latin typeface="Arial Narrow" pitchFamily="34" charset="0"/>
              </a:rPr>
              <a:t>питања </a:t>
            </a:r>
            <a:r>
              <a:rPr lang="sr-Cyrl-RS">
                <a:solidFill>
                  <a:schemeClr val="tx1"/>
                </a:solidFill>
                <a:latin typeface="Arial Narrow" pitchFamily="34" charset="0"/>
              </a:rPr>
              <a:t>у уџбенику на </a:t>
            </a:r>
            <a:r>
              <a:rPr lang="sr-Cyrl-RS" smtClean="0">
                <a:solidFill>
                  <a:schemeClr val="tx1"/>
                </a:solidFill>
                <a:latin typeface="Arial Narrow" pitchFamily="34" charset="0"/>
              </a:rPr>
              <a:t>страни 66.</a:t>
            </a:r>
            <a:endParaRPr lang="en-US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3600" dirty="0" smtClean="0">
                <a:solidFill>
                  <a:schemeClr val="tx1"/>
                </a:solidFill>
                <a:latin typeface="Arial Narrow" pitchFamily="34" charset="0"/>
              </a:rPr>
              <a:t>Задаћа</a:t>
            </a:r>
            <a:endParaRPr lang="en-US" sz="36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273</TotalTime>
  <Words>296</Words>
  <Application>Microsoft Office PowerPoint</Application>
  <PresentationFormat>On-screen Show (16:9)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Креирање почетне странице, додавање и уклањање страница </vt:lpstr>
      <vt:lpstr>Microsoft Office Publisher</vt:lpstr>
      <vt:lpstr>Slide 3</vt:lpstr>
      <vt:lpstr>Slide 4</vt:lpstr>
      <vt:lpstr>Slide 5</vt:lpstr>
      <vt:lpstr>Изглед програмског прозора</vt:lpstr>
      <vt:lpstr>Додавање и уклањање страница</vt:lpstr>
      <vt:lpstr>Slide 8</vt:lpstr>
      <vt:lpstr>Задаћа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Креирање почетне странице, додавање и уклањање страница</dc:title>
  <dc:creator>ZMAJ</dc:creator>
  <cp:lastModifiedBy>Aleksandra Stankovic</cp:lastModifiedBy>
  <cp:revision>23</cp:revision>
  <dcterms:created xsi:type="dcterms:W3CDTF">2020-04-26T12:41:16Z</dcterms:created>
  <dcterms:modified xsi:type="dcterms:W3CDTF">2020-04-27T07:02:07Z</dcterms:modified>
</cp:coreProperties>
</file>