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5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5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5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5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7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8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4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4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7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F998-410E-4DF8-B8A7-94048410C3B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DF4B-B2F7-463B-9B9B-FA58543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2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1481"/>
            <a:ext cx="7772400" cy="54006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chemeClr val="bg1"/>
                </a:solidFill>
              </a:rPr>
              <a:t>Present Simple Passive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897564"/>
            <a:ext cx="6192688" cy="540060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>
                <a:solidFill>
                  <a:schemeClr val="bg1"/>
                </a:solidFill>
              </a:rPr>
              <a:t>Many people</a:t>
            </a:r>
            <a:r>
              <a:rPr lang="bs-Latn-BA" b="1" dirty="0" smtClean="0">
                <a:solidFill>
                  <a:srgbClr val="0070C0"/>
                </a:solidFill>
              </a:rPr>
              <a:t> </a:t>
            </a:r>
            <a:r>
              <a:rPr lang="bs-Latn-BA" b="1" dirty="0" smtClean="0">
                <a:solidFill>
                  <a:srgbClr val="FF0000"/>
                </a:solidFill>
              </a:rPr>
              <a:t>use</a:t>
            </a:r>
            <a:r>
              <a:rPr lang="bs-Latn-BA" b="1" dirty="0" smtClean="0"/>
              <a:t> </a:t>
            </a:r>
            <a:r>
              <a:rPr lang="bs-Latn-BA" b="1" dirty="0" smtClean="0">
                <a:solidFill>
                  <a:schemeClr val="bg1"/>
                </a:solidFill>
              </a:rPr>
              <a:t>cell phones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03378" y="1575910"/>
            <a:ext cx="5948943" cy="5400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>
                <a:solidFill>
                  <a:schemeClr val="bg1"/>
                </a:solidFill>
              </a:rPr>
              <a:t>C</a:t>
            </a:r>
            <a:r>
              <a:rPr lang="bs-Latn-BA" b="1" dirty="0" smtClean="0">
                <a:solidFill>
                  <a:schemeClr val="bg1"/>
                </a:solidFill>
              </a:rPr>
              <a:t>ell phones </a:t>
            </a:r>
            <a:r>
              <a:rPr lang="bs-Latn-BA" b="1" dirty="0" smtClean="0">
                <a:solidFill>
                  <a:srgbClr val="0070C0"/>
                </a:solidFill>
              </a:rPr>
              <a:t> </a:t>
            </a:r>
            <a:r>
              <a:rPr lang="bs-Latn-BA" b="1" dirty="0" smtClean="0">
                <a:solidFill>
                  <a:schemeClr val="accent4">
                    <a:lumMod val="75000"/>
                  </a:schemeClr>
                </a:solidFill>
              </a:rPr>
              <a:t>are</a:t>
            </a:r>
            <a:r>
              <a:rPr lang="bs-Latn-BA" b="1" dirty="0" smtClean="0">
                <a:solidFill>
                  <a:srgbClr val="0070C0"/>
                </a:solidFill>
              </a:rPr>
              <a:t> </a:t>
            </a:r>
            <a:r>
              <a:rPr lang="bs-Latn-BA" b="1" dirty="0" smtClean="0">
                <a:solidFill>
                  <a:srgbClr val="FF0000"/>
                </a:solidFill>
              </a:rPr>
              <a:t>used </a:t>
            </a:r>
            <a:r>
              <a:rPr lang="bs-Latn-BA" b="1" dirty="0" smtClean="0">
                <a:solidFill>
                  <a:schemeClr val="bg1"/>
                </a:solidFill>
              </a:rPr>
              <a:t>by many people 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123412">
            <a:off x="7047432" y="786746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solidFill>
                  <a:srgbClr val="FFFF00"/>
                </a:solidFill>
              </a:rPr>
              <a:t>а</a:t>
            </a:r>
            <a:r>
              <a:rPr lang="sr-Cyrl-BA" dirty="0" smtClean="0">
                <a:solidFill>
                  <a:srgbClr val="FFFF00"/>
                </a:solidFill>
              </a:rPr>
              <a:t>ктивна реченица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629870">
            <a:off x="7138589" y="1474683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solidFill>
                  <a:srgbClr val="FFFF00"/>
                </a:solidFill>
              </a:rPr>
              <a:t>п</a:t>
            </a:r>
            <a:r>
              <a:rPr lang="sr-Cyrl-BA" dirty="0" smtClean="0">
                <a:solidFill>
                  <a:srgbClr val="FFFF00"/>
                </a:solidFill>
              </a:rPr>
              <a:t>асивна реченица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27342" y="2094447"/>
            <a:ext cx="6192688" cy="540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s-Latn-BA" sz="2000" dirty="0" smtClean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2596" y="4155926"/>
            <a:ext cx="6192688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>
                <a:solidFill>
                  <a:schemeClr val="bg1"/>
                </a:solidFill>
              </a:rPr>
              <a:t>S +  BE +  past participle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0" y="915566"/>
            <a:ext cx="2088232" cy="520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70048" y="1491630"/>
            <a:ext cx="2088232" cy="520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385305" y="2364477"/>
            <a:ext cx="6192688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 smtClean="0">
                <a:solidFill>
                  <a:schemeClr val="bg1"/>
                </a:solidFill>
              </a:rPr>
              <a:t>We </a:t>
            </a:r>
            <a:r>
              <a:rPr lang="bs-Latn-BA" b="1" dirty="0" smtClean="0">
                <a:solidFill>
                  <a:srgbClr val="FF0000"/>
                </a:solidFill>
              </a:rPr>
              <a:t>make</a:t>
            </a:r>
            <a:r>
              <a:rPr lang="bs-Latn-BA" b="1" dirty="0" smtClean="0"/>
              <a:t> </a:t>
            </a:r>
            <a:r>
              <a:rPr lang="bs-Latn-BA" b="1" dirty="0" smtClean="0">
                <a:solidFill>
                  <a:schemeClr val="bg1"/>
                </a:solidFill>
              </a:rPr>
              <a:t>cheese from milk.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07904" y="2364477"/>
            <a:ext cx="1296144" cy="520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537705" y="3147814"/>
            <a:ext cx="6192688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 smtClean="0">
                <a:solidFill>
                  <a:schemeClr val="bg1"/>
                </a:solidFill>
              </a:rPr>
              <a:t>Cheese </a:t>
            </a:r>
            <a:r>
              <a:rPr lang="bs-Latn-BA" b="1" dirty="0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bs-Latn-BA" b="1" dirty="0" smtClean="0">
                <a:solidFill>
                  <a:srgbClr val="FF0000"/>
                </a:solidFill>
              </a:rPr>
              <a:t> made</a:t>
            </a:r>
            <a:r>
              <a:rPr lang="bs-Latn-BA" b="1" dirty="0" smtClean="0"/>
              <a:t> </a:t>
            </a:r>
            <a:r>
              <a:rPr lang="bs-Latn-BA" b="1" dirty="0" smtClean="0">
                <a:solidFill>
                  <a:schemeClr val="bg1"/>
                </a:solidFill>
              </a:rPr>
              <a:t>from milk.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39752" y="3147814"/>
            <a:ext cx="1296144" cy="520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49547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Present Simple </a:t>
            </a:r>
            <a:r>
              <a:rPr lang="bs-Latn-BA" dirty="0" smtClean="0">
                <a:solidFill>
                  <a:schemeClr val="bg1"/>
                </a:solidFill>
              </a:rPr>
              <a:t>Passive – page 67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0"/>
            <a:ext cx="3888432" cy="3394472"/>
          </a:xfrm>
        </p:spPr>
        <p:txBody>
          <a:bodyPr>
            <a:normAutofit/>
          </a:bodyPr>
          <a:lstStyle/>
          <a:p>
            <a:r>
              <a:rPr lang="bs-Latn-BA" sz="2800" dirty="0" smtClean="0">
                <a:solidFill>
                  <a:schemeClr val="bg1"/>
                </a:solidFill>
              </a:rPr>
              <a:t>Past Participle</a:t>
            </a:r>
          </a:p>
          <a:p>
            <a:pPr lvl="1"/>
            <a:r>
              <a:rPr lang="bs-Latn-BA" sz="2000" dirty="0" smtClean="0">
                <a:solidFill>
                  <a:schemeClr val="bg1"/>
                </a:solidFill>
              </a:rPr>
              <a:t>Regular verbs form past participle by adding –ED to the verb.</a:t>
            </a:r>
          </a:p>
          <a:p>
            <a:pPr lvl="1"/>
            <a:r>
              <a:rPr lang="bs-Latn-BA" sz="2000" dirty="0" smtClean="0">
                <a:solidFill>
                  <a:schemeClr val="bg1"/>
                </a:solidFill>
              </a:rPr>
              <a:t>Irregular verbs have different forms for past simple and past </a:t>
            </a:r>
            <a:r>
              <a:rPr lang="bs-Latn-BA" sz="2000" dirty="0" smtClean="0">
                <a:solidFill>
                  <a:schemeClr val="bg1"/>
                </a:solidFill>
              </a:rPr>
              <a:t>participle.</a:t>
            </a:r>
            <a:endParaRPr lang="bs-Latn-BA" sz="2000" dirty="0" smtClean="0">
              <a:solidFill>
                <a:schemeClr val="bg1"/>
              </a:solidFill>
            </a:endParaRPr>
          </a:p>
          <a:p>
            <a:pPr lvl="1"/>
            <a:endParaRPr lang="bs-Latn-BA" sz="16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71231"/>
              </p:ext>
            </p:extLst>
          </p:nvPr>
        </p:nvGraphicFramePr>
        <p:xfrm>
          <a:off x="4716016" y="1131590"/>
          <a:ext cx="4128120" cy="356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6040"/>
                <a:gridCol w="1376040"/>
                <a:gridCol w="1376040"/>
              </a:tblGrid>
              <a:tr h="341865">
                <a:tc>
                  <a:txBody>
                    <a:bodyPr/>
                    <a:lstStyle/>
                    <a:p>
                      <a:r>
                        <a:rPr lang="bs-Latn-BA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past simple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past participle</a:t>
                      </a:r>
                      <a:endParaRPr lang="en-US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see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saw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b="1" dirty="0" smtClean="0">
                          <a:solidFill>
                            <a:srgbClr val="FF0000"/>
                          </a:solidFill>
                        </a:rPr>
                        <a:t>seen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bs-Latn-BA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love</a:t>
                      </a:r>
                      <a:endParaRPr lang="en-US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sell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used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Buy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knew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spend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played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46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PRESENT SIMPLE PASSIVE – page 67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00151"/>
            <a:ext cx="8435280" cy="3394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Exercise 1 – put the verbs in brackets into the </a:t>
            </a:r>
            <a:r>
              <a:rPr lang="bs-Latn-BA" dirty="0" smtClean="0">
                <a:solidFill>
                  <a:schemeClr val="bg1"/>
                </a:solidFill>
              </a:rPr>
              <a:t>Passive </a:t>
            </a:r>
            <a:r>
              <a:rPr lang="bs-Latn-BA" dirty="0" smtClean="0">
                <a:solidFill>
                  <a:schemeClr val="bg1"/>
                </a:solidFill>
              </a:rPr>
              <a:t>Voice:</a:t>
            </a:r>
          </a:p>
          <a:p>
            <a:pPr marL="0" indent="0"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1. Pencils </a:t>
            </a:r>
            <a:r>
              <a:rPr lang="bs-Latn-BA" dirty="0">
                <a:solidFill>
                  <a:schemeClr val="bg1"/>
                </a:solidFill>
              </a:rPr>
              <a:t>are </a:t>
            </a:r>
            <a:r>
              <a:rPr lang="bs-Latn-BA" dirty="0" smtClean="0">
                <a:solidFill>
                  <a:schemeClr val="bg1"/>
                </a:solidFill>
              </a:rPr>
              <a:t>__________ </a:t>
            </a:r>
            <a:r>
              <a:rPr lang="bs-Latn-BA" dirty="0">
                <a:solidFill>
                  <a:schemeClr val="bg1"/>
                </a:solidFill>
              </a:rPr>
              <a:t>for writing. ( use</a:t>
            </a:r>
            <a:r>
              <a:rPr lang="bs-Latn-BA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2. Apples </a:t>
            </a:r>
            <a:r>
              <a:rPr lang="bs-Latn-BA" dirty="0">
                <a:solidFill>
                  <a:schemeClr val="bg1"/>
                </a:solidFill>
              </a:rPr>
              <a:t>are </a:t>
            </a:r>
            <a:r>
              <a:rPr lang="bs-Latn-BA" dirty="0" smtClean="0">
                <a:solidFill>
                  <a:schemeClr val="bg1"/>
                </a:solidFill>
              </a:rPr>
              <a:t>__________ </a:t>
            </a:r>
            <a:r>
              <a:rPr lang="bs-Latn-BA" dirty="0">
                <a:solidFill>
                  <a:schemeClr val="bg1"/>
                </a:solidFill>
              </a:rPr>
              <a:t>in every supermarket. ( sell)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3. This </a:t>
            </a:r>
            <a:r>
              <a:rPr lang="bs-Latn-BA" dirty="0">
                <a:solidFill>
                  <a:schemeClr val="bg1"/>
                </a:solidFill>
              </a:rPr>
              <a:t>class is </a:t>
            </a:r>
            <a:r>
              <a:rPr lang="bs-Latn-BA" dirty="0" smtClean="0">
                <a:solidFill>
                  <a:schemeClr val="bg1"/>
                </a:solidFill>
              </a:rPr>
              <a:t>___________ </a:t>
            </a:r>
            <a:r>
              <a:rPr lang="bs-Latn-BA" dirty="0">
                <a:solidFill>
                  <a:schemeClr val="bg1"/>
                </a:solidFill>
              </a:rPr>
              <a:t>by Mr. Smith. ( teach)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4. English </a:t>
            </a:r>
            <a:r>
              <a:rPr lang="bs-Latn-BA" dirty="0">
                <a:solidFill>
                  <a:schemeClr val="bg1"/>
                </a:solidFill>
              </a:rPr>
              <a:t>is </a:t>
            </a:r>
            <a:r>
              <a:rPr lang="bs-Latn-BA" dirty="0" smtClean="0">
                <a:solidFill>
                  <a:schemeClr val="bg1"/>
                </a:solidFill>
              </a:rPr>
              <a:t>___________ </a:t>
            </a:r>
            <a:r>
              <a:rPr lang="bs-Latn-BA" dirty="0">
                <a:solidFill>
                  <a:schemeClr val="bg1"/>
                </a:solidFill>
              </a:rPr>
              <a:t>in many countries. ( speak)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5. This </a:t>
            </a:r>
            <a:r>
              <a:rPr lang="bs-Latn-BA" dirty="0">
                <a:solidFill>
                  <a:schemeClr val="bg1"/>
                </a:solidFill>
              </a:rPr>
              <a:t>jacket is </a:t>
            </a:r>
            <a:r>
              <a:rPr lang="bs-Latn-BA" dirty="0" smtClean="0">
                <a:solidFill>
                  <a:schemeClr val="bg1"/>
                </a:solidFill>
              </a:rPr>
              <a:t>_________ </a:t>
            </a:r>
            <a:r>
              <a:rPr lang="bs-Latn-BA" dirty="0">
                <a:solidFill>
                  <a:schemeClr val="bg1"/>
                </a:solidFill>
              </a:rPr>
              <a:t>in Italy. (make)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6. The </a:t>
            </a:r>
            <a:r>
              <a:rPr lang="bs-Latn-BA" dirty="0">
                <a:solidFill>
                  <a:schemeClr val="bg1"/>
                </a:solidFill>
              </a:rPr>
              <a:t>Queen of England is </a:t>
            </a:r>
            <a:r>
              <a:rPr lang="bs-Latn-BA" dirty="0" smtClean="0">
                <a:solidFill>
                  <a:schemeClr val="bg1"/>
                </a:solidFill>
              </a:rPr>
              <a:t>__________ </a:t>
            </a:r>
            <a:r>
              <a:rPr lang="bs-Latn-BA" dirty="0">
                <a:solidFill>
                  <a:schemeClr val="bg1"/>
                </a:solidFill>
              </a:rPr>
              <a:t>by many people. ( love)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7. Computers </a:t>
            </a:r>
            <a:r>
              <a:rPr lang="bs-Latn-BA" dirty="0">
                <a:solidFill>
                  <a:schemeClr val="bg1"/>
                </a:solidFill>
              </a:rPr>
              <a:t>are </a:t>
            </a:r>
            <a:r>
              <a:rPr lang="bs-Latn-BA" dirty="0" smtClean="0">
                <a:solidFill>
                  <a:schemeClr val="bg1"/>
                </a:solidFill>
              </a:rPr>
              <a:t>________ </a:t>
            </a:r>
            <a:r>
              <a:rPr lang="bs-Latn-BA" dirty="0">
                <a:solidFill>
                  <a:schemeClr val="bg1"/>
                </a:solidFill>
              </a:rPr>
              <a:t>in every school. ( use)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8. Cell </a:t>
            </a:r>
            <a:r>
              <a:rPr lang="bs-Latn-BA" dirty="0">
                <a:solidFill>
                  <a:schemeClr val="bg1"/>
                </a:solidFill>
              </a:rPr>
              <a:t>phones are </a:t>
            </a:r>
            <a:r>
              <a:rPr lang="bs-Latn-BA" dirty="0" smtClean="0">
                <a:solidFill>
                  <a:schemeClr val="bg1"/>
                </a:solidFill>
              </a:rPr>
              <a:t>_________as </a:t>
            </a:r>
            <a:r>
              <a:rPr lang="bs-Latn-BA" dirty="0">
                <a:solidFill>
                  <a:schemeClr val="bg1"/>
                </a:solidFill>
              </a:rPr>
              <a:t>a status symbol. ( use)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9. Basketball </a:t>
            </a:r>
            <a:r>
              <a:rPr lang="bs-Latn-BA" dirty="0">
                <a:solidFill>
                  <a:schemeClr val="bg1"/>
                </a:solidFill>
              </a:rPr>
              <a:t>is </a:t>
            </a:r>
            <a:r>
              <a:rPr lang="bs-Latn-BA" dirty="0" smtClean="0">
                <a:solidFill>
                  <a:schemeClr val="bg1"/>
                </a:solidFill>
              </a:rPr>
              <a:t>_________ </a:t>
            </a:r>
            <a:r>
              <a:rPr lang="bs-Latn-BA" dirty="0">
                <a:solidFill>
                  <a:schemeClr val="bg1"/>
                </a:solidFill>
              </a:rPr>
              <a:t>by many people all over the world. ( play)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10. Each </a:t>
            </a:r>
            <a:r>
              <a:rPr lang="bs-Latn-BA" dirty="0">
                <a:solidFill>
                  <a:schemeClr val="bg1"/>
                </a:solidFill>
              </a:rPr>
              <a:t>year the best student is </a:t>
            </a:r>
            <a:r>
              <a:rPr lang="bs-Latn-BA" dirty="0" smtClean="0">
                <a:solidFill>
                  <a:schemeClr val="bg1"/>
                </a:solidFill>
              </a:rPr>
              <a:t>______ </a:t>
            </a:r>
            <a:r>
              <a:rPr lang="bs-Latn-BA" dirty="0">
                <a:solidFill>
                  <a:schemeClr val="bg1"/>
                </a:solidFill>
              </a:rPr>
              <a:t>a book by the principal. ( give)</a:t>
            </a:r>
            <a:endParaRPr lang="bs-Latn-B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4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PRESENT SIMPLE PASSIVE – page 67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00151"/>
            <a:ext cx="8435280" cy="3394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Exercise 1 – put the verbs in brackets into the Paaive Voice:</a:t>
            </a:r>
          </a:p>
          <a:p>
            <a:pPr marL="0" indent="0"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1. Pencils </a:t>
            </a:r>
            <a:r>
              <a:rPr lang="bs-Latn-BA" dirty="0">
                <a:solidFill>
                  <a:schemeClr val="bg1"/>
                </a:solidFill>
              </a:rPr>
              <a:t>are </a:t>
            </a:r>
            <a:r>
              <a:rPr lang="bs-Latn-BA" b="1" u="sng" dirty="0" smtClean="0">
                <a:solidFill>
                  <a:schemeClr val="bg1"/>
                </a:solidFill>
              </a:rPr>
              <a:t>__used____</a:t>
            </a:r>
            <a:r>
              <a:rPr lang="bs-Latn-BA" dirty="0" smtClean="0">
                <a:solidFill>
                  <a:schemeClr val="bg1"/>
                </a:solidFill>
              </a:rPr>
              <a:t> </a:t>
            </a:r>
            <a:r>
              <a:rPr lang="bs-Latn-BA" dirty="0">
                <a:solidFill>
                  <a:schemeClr val="bg1"/>
                </a:solidFill>
              </a:rPr>
              <a:t>for writing. ( use</a:t>
            </a:r>
            <a:r>
              <a:rPr lang="bs-Latn-BA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2. Apples </a:t>
            </a:r>
            <a:r>
              <a:rPr lang="bs-Latn-BA" dirty="0">
                <a:solidFill>
                  <a:schemeClr val="bg1"/>
                </a:solidFill>
              </a:rPr>
              <a:t>are </a:t>
            </a:r>
            <a:r>
              <a:rPr lang="bs-Latn-BA" dirty="0" smtClean="0">
                <a:solidFill>
                  <a:schemeClr val="bg1"/>
                </a:solidFill>
              </a:rPr>
              <a:t>__</a:t>
            </a:r>
            <a:r>
              <a:rPr lang="bs-Latn-BA" b="1" u="sng" dirty="0" smtClean="0">
                <a:solidFill>
                  <a:schemeClr val="bg1"/>
                </a:solidFill>
              </a:rPr>
              <a:t>sold</a:t>
            </a:r>
            <a:r>
              <a:rPr lang="bs-Latn-BA" dirty="0" smtClean="0">
                <a:solidFill>
                  <a:schemeClr val="bg1"/>
                </a:solidFill>
              </a:rPr>
              <a:t>____ </a:t>
            </a:r>
            <a:r>
              <a:rPr lang="bs-Latn-BA" dirty="0">
                <a:solidFill>
                  <a:schemeClr val="bg1"/>
                </a:solidFill>
              </a:rPr>
              <a:t>in every supermarket. ( sell)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3. This </a:t>
            </a:r>
            <a:r>
              <a:rPr lang="bs-Latn-BA" dirty="0">
                <a:solidFill>
                  <a:schemeClr val="bg1"/>
                </a:solidFill>
              </a:rPr>
              <a:t>class is </a:t>
            </a:r>
            <a:r>
              <a:rPr lang="bs-Latn-BA" dirty="0" smtClean="0">
                <a:solidFill>
                  <a:schemeClr val="bg1"/>
                </a:solidFill>
              </a:rPr>
              <a:t>__</a:t>
            </a:r>
            <a:r>
              <a:rPr lang="bs-Latn-BA" b="1" u="sng" dirty="0" smtClean="0">
                <a:solidFill>
                  <a:schemeClr val="bg1"/>
                </a:solidFill>
              </a:rPr>
              <a:t>taught</a:t>
            </a:r>
            <a:r>
              <a:rPr lang="bs-Latn-BA" dirty="0" smtClean="0">
                <a:solidFill>
                  <a:schemeClr val="bg1"/>
                </a:solidFill>
              </a:rPr>
              <a:t>___ </a:t>
            </a:r>
            <a:r>
              <a:rPr lang="bs-Latn-BA" dirty="0">
                <a:solidFill>
                  <a:schemeClr val="bg1"/>
                </a:solidFill>
              </a:rPr>
              <a:t>by Mr. Smith. ( teach)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4. English </a:t>
            </a:r>
            <a:r>
              <a:rPr lang="bs-Latn-BA" dirty="0">
                <a:solidFill>
                  <a:schemeClr val="bg1"/>
                </a:solidFill>
              </a:rPr>
              <a:t>is </a:t>
            </a:r>
            <a:r>
              <a:rPr lang="bs-Latn-BA" dirty="0" smtClean="0">
                <a:solidFill>
                  <a:schemeClr val="bg1"/>
                </a:solidFill>
              </a:rPr>
              <a:t>__</a:t>
            </a:r>
            <a:r>
              <a:rPr lang="bs-Latn-BA" b="1" u="sng" dirty="0" smtClean="0">
                <a:solidFill>
                  <a:schemeClr val="bg1"/>
                </a:solidFill>
              </a:rPr>
              <a:t>spoken</a:t>
            </a:r>
            <a:r>
              <a:rPr lang="bs-Latn-BA" dirty="0" smtClean="0">
                <a:solidFill>
                  <a:schemeClr val="bg1"/>
                </a:solidFill>
              </a:rPr>
              <a:t>___ </a:t>
            </a:r>
            <a:r>
              <a:rPr lang="bs-Latn-BA" dirty="0">
                <a:solidFill>
                  <a:schemeClr val="bg1"/>
                </a:solidFill>
              </a:rPr>
              <a:t>in many countries. ( speak)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5. This </a:t>
            </a:r>
            <a:r>
              <a:rPr lang="bs-Latn-BA" dirty="0">
                <a:solidFill>
                  <a:schemeClr val="bg1"/>
                </a:solidFill>
              </a:rPr>
              <a:t>jacket is </a:t>
            </a:r>
            <a:r>
              <a:rPr lang="bs-Latn-BA" dirty="0" smtClean="0">
                <a:solidFill>
                  <a:schemeClr val="bg1"/>
                </a:solidFill>
              </a:rPr>
              <a:t>_</a:t>
            </a:r>
            <a:r>
              <a:rPr lang="bs-Latn-BA" b="1" u="sng" dirty="0" smtClean="0">
                <a:solidFill>
                  <a:schemeClr val="bg1"/>
                </a:solidFill>
              </a:rPr>
              <a:t>made</a:t>
            </a:r>
            <a:r>
              <a:rPr lang="bs-Latn-BA" dirty="0" smtClean="0">
                <a:solidFill>
                  <a:schemeClr val="bg1"/>
                </a:solidFill>
              </a:rPr>
              <a:t>___ </a:t>
            </a:r>
            <a:r>
              <a:rPr lang="bs-Latn-BA" dirty="0">
                <a:solidFill>
                  <a:schemeClr val="bg1"/>
                </a:solidFill>
              </a:rPr>
              <a:t>in Italy. (make)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6. The </a:t>
            </a:r>
            <a:r>
              <a:rPr lang="bs-Latn-BA" dirty="0">
                <a:solidFill>
                  <a:schemeClr val="bg1"/>
                </a:solidFill>
              </a:rPr>
              <a:t>Queen of England is </a:t>
            </a:r>
            <a:r>
              <a:rPr lang="bs-Latn-BA" dirty="0" smtClean="0">
                <a:solidFill>
                  <a:schemeClr val="bg1"/>
                </a:solidFill>
              </a:rPr>
              <a:t>___</a:t>
            </a:r>
            <a:r>
              <a:rPr lang="bs-Latn-BA" b="1" u="sng" dirty="0" smtClean="0">
                <a:solidFill>
                  <a:schemeClr val="bg1"/>
                </a:solidFill>
              </a:rPr>
              <a:t>loved</a:t>
            </a:r>
            <a:r>
              <a:rPr lang="bs-Latn-BA" dirty="0" smtClean="0">
                <a:solidFill>
                  <a:schemeClr val="bg1"/>
                </a:solidFill>
              </a:rPr>
              <a:t>____ </a:t>
            </a:r>
            <a:r>
              <a:rPr lang="bs-Latn-BA" dirty="0">
                <a:solidFill>
                  <a:schemeClr val="bg1"/>
                </a:solidFill>
              </a:rPr>
              <a:t>by many people. ( love)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7. Computers </a:t>
            </a:r>
            <a:r>
              <a:rPr lang="bs-Latn-BA" dirty="0">
                <a:solidFill>
                  <a:schemeClr val="bg1"/>
                </a:solidFill>
              </a:rPr>
              <a:t>are </a:t>
            </a:r>
            <a:r>
              <a:rPr lang="bs-Latn-BA" dirty="0" smtClean="0">
                <a:solidFill>
                  <a:schemeClr val="bg1"/>
                </a:solidFill>
              </a:rPr>
              <a:t>_</a:t>
            </a:r>
            <a:r>
              <a:rPr lang="bs-Latn-BA" b="1" u="sng" dirty="0" smtClean="0">
                <a:solidFill>
                  <a:schemeClr val="bg1"/>
                </a:solidFill>
              </a:rPr>
              <a:t>used_</a:t>
            </a:r>
            <a:r>
              <a:rPr lang="bs-Latn-BA" dirty="0" smtClean="0">
                <a:solidFill>
                  <a:schemeClr val="bg1"/>
                </a:solidFill>
              </a:rPr>
              <a:t>__ </a:t>
            </a:r>
            <a:r>
              <a:rPr lang="bs-Latn-BA" dirty="0">
                <a:solidFill>
                  <a:schemeClr val="bg1"/>
                </a:solidFill>
              </a:rPr>
              <a:t>in every school. ( use)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8. Cell </a:t>
            </a:r>
            <a:r>
              <a:rPr lang="bs-Latn-BA" dirty="0">
                <a:solidFill>
                  <a:schemeClr val="bg1"/>
                </a:solidFill>
              </a:rPr>
              <a:t>phones are </a:t>
            </a:r>
            <a:r>
              <a:rPr lang="bs-Latn-BA" dirty="0" smtClean="0">
                <a:solidFill>
                  <a:schemeClr val="bg1"/>
                </a:solidFill>
              </a:rPr>
              <a:t>_</a:t>
            </a:r>
            <a:r>
              <a:rPr lang="bs-Latn-BA" b="1" u="sng" dirty="0" smtClean="0">
                <a:solidFill>
                  <a:schemeClr val="bg1"/>
                </a:solidFill>
              </a:rPr>
              <a:t>used</a:t>
            </a:r>
            <a:r>
              <a:rPr lang="bs-Latn-BA" dirty="0" smtClean="0">
                <a:solidFill>
                  <a:schemeClr val="bg1"/>
                </a:solidFill>
              </a:rPr>
              <a:t>____as </a:t>
            </a:r>
            <a:r>
              <a:rPr lang="bs-Latn-BA" dirty="0">
                <a:solidFill>
                  <a:schemeClr val="bg1"/>
                </a:solidFill>
              </a:rPr>
              <a:t>a status symbol. ( use)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9. Basketball </a:t>
            </a:r>
            <a:r>
              <a:rPr lang="bs-Latn-BA" dirty="0">
                <a:solidFill>
                  <a:schemeClr val="bg1"/>
                </a:solidFill>
              </a:rPr>
              <a:t>is </a:t>
            </a:r>
            <a:r>
              <a:rPr lang="bs-Latn-BA" dirty="0" smtClean="0">
                <a:solidFill>
                  <a:schemeClr val="bg1"/>
                </a:solidFill>
              </a:rPr>
              <a:t>_</a:t>
            </a:r>
            <a:r>
              <a:rPr lang="bs-Latn-BA" b="1" u="sng" dirty="0" smtClean="0">
                <a:solidFill>
                  <a:schemeClr val="bg1"/>
                </a:solidFill>
              </a:rPr>
              <a:t>played_</a:t>
            </a:r>
            <a:r>
              <a:rPr lang="bs-Latn-BA" dirty="0" smtClean="0">
                <a:solidFill>
                  <a:schemeClr val="bg1"/>
                </a:solidFill>
              </a:rPr>
              <a:t>_ </a:t>
            </a:r>
            <a:r>
              <a:rPr lang="bs-Latn-BA" dirty="0">
                <a:solidFill>
                  <a:schemeClr val="bg1"/>
                </a:solidFill>
              </a:rPr>
              <a:t>by many people all over the world. ( play)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10. Each </a:t>
            </a:r>
            <a:r>
              <a:rPr lang="bs-Latn-BA" dirty="0">
                <a:solidFill>
                  <a:schemeClr val="bg1"/>
                </a:solidFill>
              </a:rPr>
              <a:t>year the best student is </a:t>
            </a:r>
            <a:r>
              <a:rPr lang="bs-Latn-BA" dirty="0" smtClean="0">
                <a:solidFill>
                  <a:schemeClr val="bg1"/>
                </a:solidFill>
              </a:rPr>
              <a:t>__</a:t>
            </a:r>
            <a:r>
              <a:rPr lang="bs-Latn-BA" b="1" u="sng" dirty="0" smtClean="0">
                <a:solidFill>
                  <a:schemeClr val="bg1"/>
                </a:solidFill>
              </a:rPr>
              <a:t>given</a:t>
            </a:r>
            <a:r>
              <a:rPr lang="bs-Latn-BA" dirty="0" smtClean="0">
                <a:solidFill>
                  <a:schemeClr val="bg1"/>
                </a:solidFill>
              </a:rPr>
              <a:t>_ </a:t>
            </a:r>
            <a:r>
              <a:rPr lang="bs-Latn-BA" dirty="0">
                <a:solidFill>
                  <a:schemeClr val="bg1"/>
                </a:solidFill>
              </a:rPr>
              <a:t>a book by the principal. ( give)</a:t>
            </a:r>
            <a:endParaRPr lang="bs-Latn-B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0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1471"/>
            <a:ext cx="7797552" cy="288032"/>
          </a:xfrm>
        </p:spPr>
        <p:txBody>
          <a:bodyPr>
            <a:noAutofit/>
          </a:bodyPr>
          <a:lstStyle/>
          <a:p>
            <a:r>
              <a:rPr lang="bs-Latn-BA" sz="3600" dirty="0" smtClean="0">
                <a:solidFill>
                  <a:schemeClr val="bg1"/>
                </a:solidFill>
              </a:rPr>
              <a:t>PRESENT SIMPLE PASSIVE – page 68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11510"/>
            <a:ext cx="8229600" cy="42484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sz="1600" dirty="0">
                <a:solidFill>
                  <a:schemeClr val="bg1"/>
                </a:solidFill>
              </a:rPr>
              <a:t>2  Put the following sentences into Passive Voice</a:t>
            </a:r>
            <a:r>
              <a:rPr lang="bs-Latn-BA" sz="900" dirty="0">
                <a:solidFill>
                  <a:schemeClr val="bg1"/>
                </a:solidFill>
              </a:rPr>
              <a:t>:</a:t>
            </a:r>
            <a:endParaRPr lang="en-US" sz="9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900" dirty="0" smtClean="0">
                <a:solidFill>
                  <a:schemeClr val="bg1"/>
                </a:solidFill>
              </a:rPr>
              <a:t>	</a:t>
            </a:r>
            <a:r>
              <a:rPr lang="bs-Latn-BA" sz="1200" dirty="0" smtClean="0">
                <a:solidFill>
                  <a:schemeClr val="bg1"/>
                </a:solidFill>
              </a:rPr>
              <a:t>1 Many </a:t>
            </a:r>
            <a:r>
              <a:rPr lang="bs-Latn-BA" sz="1200" dirty="0">
                <a:solidFill>
                  <a:schemeClr val="bg1"/>
                </a:solidFill>
              </a:rPr>
              <a:t>people use smarphones.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Smartphones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2 Mr</a:t>
            </a:r>
            <a:r>
              <a:rPr lang="bs-Latn-BA" sz="1200" dirty="0">
                <a:solidFill>
                  <a:schemeClr val="bg1"/>
                </a:solidFill>
              </a:rPr>
              <a:t>. Smith takes us to school every day.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We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3 An </a:t>
            </a:r>
            <a:r>
              <a:rPr lang="bs-Latn-BA" sz="1200" dirty="0">
                <a:solidFill>
                  <a:schemeClr val="bg1"/>
                </a:solidFill>
              </a:rPr>
              <a:t>American company produces these cell phones.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These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4 Millions </a:t>
            </a:r>
            <a:r>
              <a:rPr lang="bs-Latn-BA" sz="1200" dirty="0">
                <a:solidFill>
                  <a:schemeClr val="bg1"/>
                </a:solidFill>
              </a:rPr>
              <a:t>of people watch the Olympic Games.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The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5 My </a:t>
            </a:r>
            <a:r>
              <a:rPr lang="bs-Latn-BA" sz="1200" dirty="0">
                <a:solidFill>
                  <a:schemeClr val="bg1"/>
                </a:solidFill>
              </a:rPr>
              <a:t>mother waters these flowers. 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These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6 Our </a:t>
            </a:r>
            <a:r>
              <a:rPr lang="bs-Latn-BA" sz="1200" dirty="0">
                <a:solidFill>
                  <a:schemeClr val="bg1"/>
                </a:solidFill>
              </a:rPr>
              <a:t>gardener cuts the grass.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The </a:t>
            </a:r>
            <a:r>
              <a:rPr lang="bs-Latn-BA" sz="1200" dirty="0">
                <a:solidFill>
                  <a:schemeClr val="bg1"/>
                </a:solidFill>
              </a:rPr>
              <a:t>grass 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7 Mr</a:t>
            </a:r>
            <a:r>
              <a:rPr lang="bs-Latn-BA" sz="1200" dirty="0">
                <a:solidFill>
                  <a:schemeClr val="bg1"/>
                </a:solidFill>
              </a:rPr>
              <a:t>. Jones teaches English.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English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8 A </a:t>
            </a:r>
            <a:r>
              <a:rPr lang="bs-Latn-BA" sz="1200" dirty="0">
                <a:solidFill>
                  <a:schemeClr val="bg1"/>
                </a:solidFill>
              </a:rPr>
              <a:t>Chinese company makes these computers.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These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9 My </a:t>
            </a:r>
            <a:r>
              <a:rPr lang="bs-Latn-BA" sz="1200" dirty="0">
                <a:solidFill>
                  <a:schemeClr val="bg1"/>
                </a:solidFill>
              </a:rPr>
              <a:t>brother washes the dishes. 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The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10 Cats </a:t>
            </a:r>
            <a:r>
              <a:rPr lang="bs-Latn-BA" sz="1200" dirty="0">
                <a:solidFill>
                  <a:schemeClr val="bg1"/>
                </a:solidFill>
              </a:rPr>
              <a:t>catch mice.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Mice </a:t>
            </a:r>
            <a:r>
              <a:rPr lang="bs-Latn-BA" sz="1200" dirty="0">
                <a:solidFill>
                  <a:schemeClr val="bg1"/>
                </a:solidFill>
              </a:rPr>
              <a:t>________________________________________________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9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1471"/>
            <a:ext cx="7797552" cy="288032"/>
          </a:xfrm>
        </p:spPr>
        <p:txBody>
          <a:bodyPr>
            <a:noAutofit/>
          </a:bodyPr>
          <a:lstStyle/>
          <a:p>
            <a:r>
              <a:rPr lang="bs-Latn-BA" sz="3600" dirty="0" smtClean="0">
                <a:solidFill>
                  <a:schemeClr val="bg1"/>
                </a:solidFill>
              </a:rPr>
              <a:t>PRESENT SIMPLE PASSIVE – page 68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11510"/>
            <a:ext cx="8229600" cy="42484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sz="1600" dirty="0">
                <a:solidFill>
                  <a:schemeClr val="bg1"/>
                </a:solidFill>
              </a:rPr>
              <a:t>2  Put the following sentences into Passive Voice</a:t>
            </a:r>
            <a:r>
              <a:rPr lang="bs-Latn-BA" sz="900" dirty="0">
                <a:solidFill>
                  <a:schemeClr val="bg1"/>
                </a:solidFill>
              </a:rPr>
              <a:t>:</a:t>
            </a:r>
            <a:endParaRPr lang="en-US" sz="9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900" dirty="0" smtClean="0">
                <a:solidFill>
                  <a:schemeClr val="bg1"/>
                </a:solidFill>
              </a:rPr>
              <a:t>	</a:t>
            </a:r>
            <a:r>
              <a:rPr lang="bs-Latn-BA" sz="1200" dirty="0" smtClean="0">
                <a:solidFill>
                  <a:schemeClr val="bg1"/>
                </a:solidFill>
              </a:rPr>
              <a:t>1 Many </a:t>
            </a:r>
            <a:r>
              <a:rPr lang="bs-Latn-BA" sz="1200" dirty="0">
                <a:solidFill>
                  <a:schemeClr val="bg1"/>
                </a:solidFill>
              </a:rPr>
              <a:t>people use smarphones.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err="1" smtClean="0">
                <a:solidFill>
                  <a:schemeClr val="bg1"/>
                </a:solidFill>
              </a:rPr>
              <a:t>Smar</a:t>
            </a:r>
            <a:r>
              <a:rPr lang="bs-Latn-BA" sz="1200" dirty="0" smtClean="0">
                <a:solidFill>
                  <a:schemeClr val="bg1"/>
                </a:solidFill>
              </a:rPr>
              <a:t>t</a:t>
            </a:r>
            <a:r>
              <a:rPr lang="en-US" sz="1200" dirty="0" smtClean="0">
                <a:solidFill>
                  <a:schemeClr val="bg1"/>
                </a:solidFill>
              </a:rPr>
              <a:t>phones </a:t>
            </a:r>
            <a:r>
              <a:rPr lang="en-US" sz="1200" b="1" dirty="0" smtClean="0">
                <a:solidFill>
                  <a:srgbClr val="FF0000"/>
                </a:solidFill>
              </a:rPr>
              <a:t>are used </a:t>
            </a:r>
            <a:r>
              <a:rPr lang="en-US" sz="1200" dirty="0" smtClean="0">
                <a:solidFill>
                  <a:schemeClr val="bg1"/>
                </a:solidFill>
              </a:rPr>
              <a:t>by many </a:t>
            </a:r>
            <a:r>
              <a:rPr lang="en-US" sz="1200" dirty="0" err="1" smtClean="0">
                <a:solidFill>
                  <a:schemeClr val="bg1"/>
                </a:solidFill>
              </a:rPr>
              <a:t>peopl</a:t>
            </a:r>
            <a:r>
              <a:rPr lang="bs-Latn-BA" sz="1200" dirty="0" smtClean="0">
                <a:solidFill>
                  <a:schemeClr val="bg1"/>
                </a:solidFill>
              </a:rPr>
              <a:t>e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2 Mr</a:t>
            </a:r>
            <a:r>
              <a:rPr lang="bs-Latn-BA" sz="1200" dirty="0">
                <a:solidFill>
                  <a:schemeClr val="bg1"/>
                </a:solidFill>
              </a:rPr>
              <a:t>. Smith takes us to school every day.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We </a:t>
            </a:r>
            <a:r>
              <a:rPr lang="en-US" sz="1200" b="1" dirty="0" smtClean="0">
                <a:solidFill>
                  <a:srgbClr val="FF0000"/>
                </a:solidFill>
              </a:rPr>
              <a:t>are taken </a:t>
            </a:r>
            <a:r>
              <a:rPr lang="en-US" sz="1200" dirty="0" smtClean="0">
                <a:solidFill>
                  <a:schemeClr val="bg1"/>
                </a:solidFill>
              </a:rPr>
              <a:t>to school every day</a:t>
            </a:r>
            <a:r>
              <a:rPr lang="bs-Latn-BA" sz="1200" dirty="0" smtClean="0">
                <a:solidFill>
                  <a:schemeClr val="bg1"/>
                </a:solidFill>
              </a:rPr>
              <a:t>.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3 An </a:t>
            </a:r>
            <a:r>
              <a:rPr lang="bs-Latn-BA" sz="1200" dirty="0">
                <a:solidFill>
                  <a:schemeClr val="bg1"/>
                </a:solidFill>
              </a:rPr>
              <a:t>American company produces these cell phones.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These cell phones </a:t>
            </a:r>
            <a:r>
              <a:rPr lang="en-US" sz="1200" b="1" dirty="0" smtClean="0">
                <a:solidFill>
                  <a:srgbClr val="FF0000"/>
                </a:solidFill>
              </a:rPr>
              <a:t>are produced </a:t>
            </a:r>
            <a:r>
              <a:rPr lang="en-US" sz="1200" dirty="0" smtClean="0">
                <a:solidFill>
                  <a:schemeClr val="bg1"/>
                </a:solidFill>
              </a:rPr>
              <a:t>by an American company.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4 Millions </a:t>
            </a:r>
            <a:r>
              <a:rPr lang="bs-Latn-BA" sz="1200" dirty="0">
                <a:solidFill>
                  <a:schemeClr val="bg1"/>
                </a:solidFill>
              </a:rPr>
              <a:t>of people watch the Olympic Games.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The Olympic Games </a:t>
            </a:r>
            <a:r>
              <a:rPr lang="en-US" sz="1200" b="1" dirty="0" smtClean="0">
                <a:solidFill>
                  <a:srgbClr val="FF0000"/>
                </a:solidFill>
              </a:rPr>
              <a:t>are watched </a:t>
            </a:r>
            <a:r>
              <a:rPr lang="en-US" sz="1200" dirty="0" smtClean="0">
                <a:solidFill>
                  <a:schemeClr val="bg1"/>
                </a:solidFill>
              </a:rPr>
              <a:t>by millions of people.</a:t>
            </a: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5 My mother waters these flowers. 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These flowers </a:t>
            </a:r>
            <a:r>
              <a:rPr lang="en-US" sz="1200" b="1" dirty="0" smtClean="0">
                <a:solidFill>
                  <a:srgbClr val="FF0000"/>
                </a:solidFill>
              </a:rPr>
              <a:t>are watered </a:t>
            </a:r>
            <a:r>
              <a:rPr lang="en-US" sz="1200" dirty="0" smtClean="0">
                <a:solidFill>
                  <a:schemeClr val="bg1"/>
                </a:solidFill>
              </a:rPr>
              <a:t>by my mother.</a:t>
            </a: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6 Our </a:t>
            </a:r>
            <a:r>
              <a:rPr lang="bs-Latn-BA" sz="1200" dirty="0">
                <a:solidFill>
                  <a:schemeClr val="bg1"/>
                </a:solidFill>
              </a:rPr>
              <a:t>gardener cuts the grass.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The grass </a:t>
            </a:r>
            <a:r>
              <a:rPr lang="en-US" sz="1200" b="1" dirty="0" smtClean="0">
                <a:solidFill>
                  <a:srgbClr val="FF0000"/>
                </a:solidFill>
              </a:rPr>
              <a:t>is cut </a:t>
            </a:r>
            <a:r>
              <a:rPr lang="en-US" sz="1200" dirty="0" smtClean="0">
                <a:solidFill>
                  <a:schemeClr val="bg1"/>
                </a:solidFill>
              </a:rPr>
              <a:t>by our gardener.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7 Mr</a:t>
            </a:r>
            <a:r>
              <a:rPr lang="bs-Latn-BA" sz="1200" dirty="0">
                <a:solidFill>
                  <a:schemeClr val="bg1"/>
                </a:solidFill>
              </a:rPr>
              <a:t>. Jones teaches English.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English </a:t>
            </a:r>
            <a:r>
              <a:rPr lang="en-US" sz="1200" b="1" dirty="0" smtClean="0">
                <a:solidFill>
                  <a:srgbClr val="FF0000"/>
                </a:solidFill>
              </a:rPr>
              <a:t>is taught </a:t>
            </a:r>
            <a:r>
              <a:rPr lang="en-US" sz="1200" dirty="0" smtClean="0">
                <a:solidFill>
                  <a:schemeClr val="bg1"/>
                </a:solidFill>
              </a:rPr>
              <a:t>by Mr. Jones.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8 A </a:t>
            </a:r>
            <a:r>
              <a:rPr lang="bs-Latn-BA" sz="1200" dirty="0">
                <a:solidFill>
                  <a:schemeClr val="bg1"/>
                </a:solidFill>
              </a:rPr>
              <a:t>Chinese company makes these computers.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These computers </a:t>
            </a:r>
            <a:r>
              <a:rPr lang="en-US" sz="1200" b="1" dirty="0" smtClean="0">
                <a:solidFill>
                  <a:srgbClr val="FF0000"/>
                </a:solidFill>
              </a:rPr>
              <a:t>are made </a:t>
            </a:r>
            <a:r>
              <a:rPr lang="en-US" sz="1200" dirty="0" smtClean="0">
                <a:solidFill>
                  <a:schemeClr val="bg1"/>
                </a:solidFill>
              </a:rPr>
              <a:t>by a Chinese company.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9 My </a:t>
            </a:r>
            <a:r>
              <a:rPr lang="bs-Latn-BA" sz="1200" dirty="0">
                <a:solidFill>
                  <a:schemeClr val="bg1"/>
                </a:solidFill>
              </a:rPr>
              <a:t>brother washes the dishes. 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The dishes </a:t>
            </a:r>
            <a:r>
              <a:rPr lang="en-US" sz="1200" b="1" dirty="0" smtClean="0">
                <a:solidFill>
                  <a:srgbClr val="FF0000"/>
                </a:solidFill>
              </a:rPr>
              <a:t>are washed </a:t>
            </a:r>
            <a:r>
              <a:rPr lang="en-US" sz="1200" dirty="0" smtClean="0">
                <a:solidFill>
                  <a:schemeClr val="bg1"/>
                </a:solidFill>
              </a:rPr>
              <a:t>by my brother.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10 Cats </a:t>
            </a:r>
            <a:r>
              <a:rPr lang="bs-Latn-BA" sz="1200" dirty="0">
                <a:solidFill>
                  <a:schemeClr val="bg1"/>
                </a:solidFill>
              </a:rPr>
              <a:t>catch mice.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Mice </a:t>
            </a:r>
            <a:r>
              <a:rPr lang="en-US" sz="1200" b="1" dirty="0" smtClean="0">
                <a:solidFill>
                  <a:srgbClr val="FF0000"/>
                </a:solidFill>
              </a:rPr>
              <a:t>are caught </a:t>
            </a:r>
            <a:r>
              <a:rPr lang="en-US" sz="1200" dirty="0" smtClean="0">
                <a:solidFill>
                  <a:schemeClr val="bg1"/>
                </a:solidFill>
              </a:rPr>
              <a:t>by cats.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0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7574"/>
            <a:ext cx="8229600" cy="33944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bs-Latn-BA" dirty="0">
                <a:solidFill>
                  <a:schemeClr val="bg1"/>
                </a:solidFill>
              </a:rPr>
              <a:t>3 Study the examples and make </a:t>
            </a:r>
            <a:r>
              <a:rPr lang="bs-Latn-BA" dirty="0" smtClean="0">
                <a:solidFill>
                  <a:schemeClr val="bg1"/>
                </a:solidFill>
              </a:rPr>
              <a:t>questions</a:t>
            </a:r>
          </a:p>
          <a:p>
            <a:pPr marL="0" indent="0">
              <a:buNone/>
            </a:pPr>
            <a:r>
              <a:rPr lang="bs-Latn-BA" dirty="0">
                <a:solidFill>
                  <a:schemeClr val="bg1"/>
                </a:solidFill>
              </a:rPr>
              <a:t>	</a:t>
            </a:r>
            <a:r>
              <a:rPr lang="bs-Latn-BA" b="1" dirty="0" smtClean="0">
                <a:solidFill>
                  <a:schemeClr val="bg1"/>
                </a:solidFill>
              </a:rPr>
              <a:t>Cell </a:t>
            </a:r>
            <a:r>
              <a:rPr lang="bs-Latn-BA" b="1" dirty="0">
                <a:solidFill>
                  <a:schemeClr val="bg1"/>
                </a:solidFill>
              </a:rPr>
              <a:t>phones </a:t>
            </a:r>
            <a:r>
              <a:rPr lang="bs-Latn-BA" b="1" dirty="0" smtClean="0">
                <a:solidFill>
                  <a:srgbClr val="FF0000"/>
                </a:solidFill>
              </a:rPr>
              <a:t>are used </a:t>
            </a:r>
            <a:r>
              <a:rPr lang="bs-Latn-BA" b="1" dirty="0" smtClean="0">
                <a:solidFill>
                  <a:schemeClr val="bg1"/>
                </a:solidFill>
              </a:rPr>
              <a:t>by many people.</a:t>
            </a:r>
            <a:r>
              <a:rPr lang="bs-Latn-BA" b="1" dirty="0" smtClean="0">
                <a:solidFill>
                  <a:srgbClr val="0070C0"/>
                </a:solidFill>
              </a:rPr>
              <a:t> </a:t>
            </a:r>
            <a:endParaRPr lang="bs-Latn-BA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</a:t>
            </a:r>
            <a:r>
              <a:rPr lang="bs-Latn-BA" b="1" dirty="0">
                <a:solidFill>
                  <a:schemeClr val="bg1"/>
                </a:solidFill>
              </a:rPr>
              <a:t> </a:t>
            </a:r>
            <a:r>
              <a:rPr lang="bs-Latn-BA" b="1" dirty="0" smtClean="0">
                <a:solidFill>
                  <a:srgbClr val="FF0000"/>
                </a:solidFill>
              </a:rPr>
              <a:t>Are  </a:t>
            </a:r>
            <a:r>
              <a:rPr lang="bs-Latn-BA" b="1" dirty="0">
                <a:solidFill>
                  <a:schemeClr val="bg1"/>
                </a:solidFill>
              </a:rPr>
              <a:t>c</a:t>
            </a:r>
            <a:r>
              <a:rPr lang="bs-Latn-BA" b="1" dirty="0" smtClean="0">
                <a:solidFill>
                  <a:schemeClr val="bg1"/>
                </a:solidFill>
              </a:rPr>
              <a:t>ell </a:t>
            </a:r>
            <a:r>
              <a:rPr lang="bs-Latn-BA" b="1" dirty="0">
                <a:solidFill>
                  <a:schemeClr val="bg1"/>
                </a:solidFill>
              </a:rPr>
              <a:t>phones </a:t>
            </a:r>
            <a:r>
              <a:rPr lang="bs-Latn-BA" b="1" dirty="0" smtClean="0">
                <a:solidFill>
                  <a:srgbClr val="FF0000"/>
                </a:solidFill>
              </a:rPr>
              <a:t>used </a:t>
            </a:r>
            <a:r>
              <a:rPr lang="bs-Latn-BA" b="1" dirty="0">
                <a:solidFill>
                  <a:schemeClr val="bg1"/>
                </a:solidFill>
              </a:rPr>
              <a:t>by many </a:t>
            </a:r>
            <a:r>
              <a:rPr lang="bs-Latn-BA" b="1" dirty="0" smtClean="0">
                <a:solidFill>
                  <a:schemeClr val="bg1"/>
                </a:solidFill>
              </a:rPr>
              <a:t>people?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1 This </a:t>
            </a:r>
            <a:r>
              <a:rPr lang="bs-Latn-BA" dirty="0">
                <a:solidFill>
                  <a:schemeClr val="bg1"/>
                </a:solidFill>
              </a:rPr>
              <a:t>book is written in English.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__________________________________________________________?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2 His </a:t>
            </a:r>
            <a:r>
              <a:rPr lang="bs-Latn-BA" dirty="0">
                <a:solidFill>
                  <a:schemeClr val="bg1"/>
                </a:solidFill>
              </a:rPr>
              <a:t>clothes are washed every Friday.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__________________________________________________________?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3 These </a:t>
            </a:r>
            <a:r>
              <a:rPr lang="bs-Latn-BA" dirty="0">
                <a:solidFill>
                  <a:schemeClr val="bg1"/>
                </a:solidFill>
              </a:rPr>
              <a:t>cars are made in Germany.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__________________________________________________________?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4 Italian </a:t>
            </a:r>
            <a:r>
              <a:rPr lang="bs-Latn-BA" dirty="0">
                <a:solidFill>
                  <a:schemeClr val="bg1"/>
                </a:solidFill>
              </a:rPr>
              <a:t>shoes are sold all over the world.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__________________________________________________________?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5 These </a:t>
            </a:r>
            <a:r>
              <a:rPr lang="bs-Latn-BA" dirty="0">
                <a:solidFill>
                  <a:schemeClr val="bg1"/>
                </a:solidFill>
              </a:rPr>
              <a:t>cell phones are produced in China.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	__________________________________________________________?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229600" cy="493563"/>
          </a:xfrm>
        </p:spPr>
        <p:txBody>
          <a:bodyPr>
            <a:noAutofit/>
          </a:bodyPr>
          <a:lstStyle/>
          <a:p>
            <a:r>
              <a:rPr lang="bs-Latn-BA" sz="3600" dirty="0" smtClean="0">
                <a:solidFill>
                  <a:schemeClr val="bg1"/>
                </a:solidFill>
              </a:rPr>
              <a:t>PRESENT SIMPLE PASSIVE – page 68</a:t>
            </a:r>
            <a:endParaRPr lang="en-US" sz="3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29129" y="483518"/>
            <a:ext cx="6192688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0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bg1"/>
                </a:solidFill>
              </a:rPr>
              <a:t>Homework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bg1"/>
                </a:solidFill>
              </a:rPr>
              <a:t>Activity book p54-55</a:t>
            </a:r>
          </a:p>
          <a:p>
            <a:pPr lvl="1"/>
            <a:r>
              <a:rPr lang="bs-Latn-BA" dirty="0" smtClean="0">
                <a:solidFill>
                  <a:schemeClr val="bg1"/>
                </a:solidFill>
              </a:rPr>
              <a:t>Exercise  4</a:t>
            </a:r>
          </a:p>
          <a:p>
            <a:pPr lvl="1"/>
            <a:r>
              <a:rPr lang="bs-Latn-BA" dirty="0" smtClean="0">
                <a:solidFill>
                  <a:schemeClr val="bg1"/>
                </a:solidFill>
              </a:rPr>
              <a:t>For those who want </a:t>
            </a:r>
            <a:r>
              <a:rPr lang="bs-Latn-BA" dirty="0" smtClean="0">
                <a:solidFill>
                  <a:schemeClr val="bg1"/>
                </a:solidFill>
              </a:rPr>
              <a:t>to do more</a:t>
            </a:r>
            <a:r>
              <a:rPr lang="bs-Latn-BA" dirty="0" smtClean="0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bs-Latn-BA" dirty="0" smtClean="0">
                <a:solidFill>
                  <a:schemeClr val="bg1"/>
                </a:solidFill>
              </a:rPr>
              <a:t>Exercises 3 and 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476</Words>
  <Application>Microsoft Office PowerPoint</Application>
  <PresentationFormat>On-screen Show (16:9)</PresentationFormat>
  <Paragraphs>115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Present Simple Passive</vt:lpstr>
      <vt:lpstr>Present Simple Passive – page 67</vt:lpstr>
      <vt:lpstr>PRESENT SIMPLE PASSIVE – page 67</vt:lpstr>
      <vt:lpstr>PRESENT SIMPLE PASSIVE – page 67</vt:lpstr>
      <vt:lpstr>PRESENT SIMPLE PASSIVE – page 68</vt:lpstr>
      <vt:lpstr>PRESENT SIMPLE PASSIVE – page 68</vt:lpstr>
      <vt:lpstr>PRESENT SIMPLE PASSIVE – page 68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Passive</dc:title>
  <dc:creator>DELL</dc:creator>
  <cp:lastModifiedBy>DELL</cp:lastModifiedBy>
  <cp:revision>21</cp:revision>
  <dcterms:created xsi:type="dcterms:W3CDTF">2020-04-23T15:20:51Z</dcterms:created>
  <dcterms:modified xsi:type="dcterms:W3CDTF">2020-04-27T07:27:46Z</dcterms:modified>
</cp:coreProperties>
</file>