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1" clrIdx="0">
    <p:extLst>
      <p:ext uri="{19B8F6BF-5375-455C-9EA6-DF929625EA0E}">
        <p15:presenceInfo xmlns:p15="http://schemas.microsoft.com/office/powerpoint/2012/main" xmlns="" userId="Koris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70" d="100"/>
          <a:sy n="70" d="100"/>
        </p:scale>
        <p:origin x="-66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8T21:45:10.882" idx="1">
    <p:pos x="10" y="10"/>
    <p:text/>
    <p:extLst>
      <p:ext uri="{C676402C-5697-4E1C-873F-D02D1690AC5C}">
        <p15:threadingInfo xmlns:p15="http://schemas.microsoft.com/office/powerpoint/2012/main" xmlns="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033DF3-7E7C-4007-91AB-A4B78C5B0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386840"/>
            <a:ext cx="5962018" cy="869472"/>
          </a:xfrm>
        </p:spPr>
        <p:txBody>
          <a:bodyPr/>
          <a:lstStyle/>
          <a:p>
            <a:pPr algn="l"/>
            <a:r>
              <a:rPr lang="sr-Cyrl-RS" dirty="0"/>
              <a:t>ХРИСТОС ВАСКРСЕ!</a:t>
            </a: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FCC21BCE-3285-46AB-B632-9E23EB91BAA0}"/>
              </a:ext>
            </a:extLst>
          </p:cNvPr>
          <p:cNvSpPr txBox="1">
            <a:spLocks/>
          </p:cNvSpPr>
          <p:nvPr/>
        </p:nvSpPr>
        <p:spPr>
          <a:xfrm>
            <a:off x="913794" y="2360294"/>
            <a:ext cx="6057021" cy="12573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i="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sr-Cyrl-RS" sz="4200" dirty="0">
                <a:effectLst/>
              </a:rPr>
              <a:t>ВАИСТИНУ ВАСКРСЕ</a:t>
            </a:r>
            <a:r>
              <a:rPr lang="sr-Cyrl-RS" dirty="0">
                <a:effectLst/>
              </a:rPr>
              <a:t>!</a:t>
            </a:r>
            <a:endParaRPr lang="en-GB" dirty="0"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F190345-62D9-4B01-99D5-277C8B69F7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3123" y="2015490"/>
            <a:ext cx="6195060" cy="4646295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xmlns="" val="266329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1871975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rgbClr val="C00000"/>
                </a:solidFill>
              </a:rPr>
              <a:t>Понашање осталих апостола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9610" y="3836019"/>
            <a:ext cx="5408342" cy="26985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221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704" y="1319283"/>
            <a:ext cx="9106469" cy="3798628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</a:rPr>
              <a:t>- Господ Исус Христос је сам изабрао своје ученике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sr-Cyrl-RS" sz="2400" b="1" dirty="0" smtClean="0">
                <a:solidFill>
                  <a:srgbClr val="C00000"/>
                </a:solidFill>
              </a:rPr>
              <a:t/>
            </a:r>
            <a:br>
              <a:rPr lang="sr-Cyrl-RS" sz="2400" b="1" dirty="0" smtClean="0">
                <a:solidFill>
                  <a:srgbClr val="C00000"/>
                </a:solidFill>
              </a:rPr>
            </a:br>
            <a:r>
              <a:rPr lang="sr-Cyrl-RS" sz="2400" b="1" dirty="0" smtClean="0">
                <a:solidFill>
                  <a:srgbClr val="C00000"/>
                </a:solidFill>
              </a:rPr>
              <a:t>-Они су били очевидци многих Христових чуда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  <a:r>
              <a:rPr lang="sr-Cyrl-RS" sz="2400" b="1" dirty="0" smtClean="0">
                <a:solidFill>
                  <a:srgbClr val="C00000"/>
                </a:solidFill>
              </a:rPr>
              <a:t/>
            </a:r>
            <a:br>
              <a:rPr lang="sr-Cyrl-RS" sz="2400" b="1" dirty="0" smtClean="0">
                <a:solidFill>
                  <a:srgbClr val="C00000"/>
                </a:solidFill>
              </a:rPr>
            </a:br>
            <a:r>
              <a:rPr lang="sr-Cyrl-RS" sz="2400" b="1" dirty="0" smtClean="0">
                <a:solidFill>
                  <a:srgbClr val="C00000"/>
                </a:solidFill>
              </a:rPr>
              <a:t/>
            </a:r>
            <a:br>
              <a:rPr lang="sr-Cyrl-RS" sz="2400" b="1" dirty="0" smtClean="0">
                <a:solidFill>
                  <a:srgbClr val="C00000"/>
                </a:solidFill>
              </a:rPr>
            </a:br>
            <a:r>
              <a:rPr lang="sr-Cyrl-RS" sz="2400" b="1" dirty="0" smtClean="0">
                <a:solidFill>
                  <a:srgbClr val="C00000"/>
                </a:solidFill>
              </a:rPr>
              <a:t>- И поред тога, ученици су често показивали своје слабости</a:t>
            </a:r>
            <a:r>
              <a:rPr lang="en-US" sz="2400" b="1" dirty="0" smtClean="0">
                <a:solidFill>
                  <a:srgbClr val="C00000"/>
                </a:solidFill>
              </a:rPr>
              <a:t>.</a:t>
            </a:r>
            <a:r>
              <a:rPr lang="sr-Cyrl-RS" sz="2400" b="1" dirty="0" smtClean="0">
                <a:solidFill>
                  <a:srgbClr val="C00000"/>
                </a:solidFill>
              </a:rPr>
              <a:t/>
            </a:r>
            <a:br>
              <a:rPr lang="sr-Cyrl-RS" sz="2400" b="1" dirty="0" smtClean="0">
                <a:solidFill>
                  <a:srgbClr val="C00000"/>
                </a:solidFill>
              </a:rPr>
            </a:br>
            <a:r>
              <a:rPr lang="sr-Cyrl-RS" sz="2400" b="1" dirty="0" smtClean="0">
                <a:solidFill>
                  <a:srgbClr val="C00000"/>
                </a:solidFill>
              </a:rPr>
              <a:t/>
            </a:r>
            <a:br>
              <a:rPr lang="sr-Cyrl-RS" sz="2400" b="1" dirty="0" smtClean="0">
                <a:solidFill>
                  <a:srgbClr val="C00000"/>
                </a:solidFill>
              </a:rPr>
            </a:br>
            <a:r>
              <a:rPr lang="sr-Cyrl-RS" sz="2400" b="1" dirty="0" smtClean="0">
                <a:solidFill>
                  <a:srgbClr val="C00000"/>
                </a:solidFill>
              </a:rPr>
              <a:t>- Видјевши шта се дешава са Христом приликом хватања у врту, </a:t>
            </a:r>
            <a:r>
              <a:rPr lang="en-US" sz="2400" b="1" dirty="0" smtClean="0">
                <a:solidFill>
                  <a:srgbClr val="C00000"/>
                </a:solidFill>
              </a:rPr>
              <a:t>   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  </a:t>
            </a:r>
            <a:r>
              <a:rPr lang="sr-Cyrl-RS" sz="2400" b="1" dirty="0" smtClean="0">
                <a:solidFill>
                  <a:srgbClr val="C00000"/>
                </a:solidFill>
              </a:rPr>
              <a:t>они </a:t>
            </a:r>
            <a:r>
              <a:rPr lang="sr-Cyrl-RS" sz="2400" b="1" dirty="0" smtClean="0">
                <a:solidFill>
                  <a:srgbClr val="C00000"/>
                </a:solidFill>
              </a:rPr>
              <a:t>су </a:t>
            </a:r>
            <a:r>
              <a:rPr lang="sr-Cyrl-RS" sz="2400" b="1" dirty="0" smtClean="0">
                <a:solidFill>
                  <a:srgbClr val="C00000"/>
                </a:solidFill>
              </a:rPr>
              <a:t>се веома уплашили.</a:t>
            </a:r>
            <a:br>
              <a:rPr lang="sr-Cyrl-RS" sz="2400" b="1" dirty="0" smtClean="0">
                <a:solidFill>
                  <a:srgbClr val="C00000"/>
                </a:solidFill>
              </a:rPr>
            </a:b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94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536" y="1075011"/>
            <a:ext cx="6852424" cy="467979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Cyrl-RS" sz="2400" b="1" dirty="0" smtClean="0">
                <a:solidFill>
                  <a:srgbClr val="C00000"/>
                </a:solidFill>
              </a:rPr>
              <a:t>- У ноћи страдања неки људи су препознали Петра као једног од ученика. Он се толико уплаши те се одрекну Христа. </a:t>
            </a:r>
          </a:p>
          <a:p>
            <a:pPr marL="45720" indent="0">
              <a:buNone/>
            </a:pPr>
            <a:r>
              <a:rPr lang="sr-Cyrl-RS" sz="2400" b="1" dirty="0" smtClean="0">
                <a:solidFill>
                  <a:srgbClr val="C00000"/>
                </a:solidFill>
              </a:rPr>
              <a:t>- „ Три пута ћеш ме се одрећи, прије него што пијетао закукуриче“, рекао му је Спаситељ и тако се и десило.</a:t>
            </a:r>
          </a:p>
          <a:p>
            <a:pPr marL="45720" indent="0">
              <a:buNone/>
            </a:pPr>
            <a:r>
              <a:rPr lang="sr-Cyrl-RS" sz="2400" b="1" dirty="0" smtClean="0">
                <a:solidFill>
                  <a:srgbClr val="C00000"/>
                </a:solidFill>
              </a:rPr>
              <a:t>- Од свих ученика, најмлађи Јован је показао највећу храброст. Он је све вр</a:t>
            </a:r>
            <a:r>
              <a:rPr lang="sr-Cyrl-BA" sz="2400" b="1" dirty="0" smtClean="0">
                <a:solidFill>
                  <a:srgbClr val="C00000"/>
                </a:solidFill>
              </a:rPr>
              <a:t>иј</a:t>
            </a:r>
            <a:r>
              <a:rPr lang="sr-Cyrl-RS" sz="2400" b="1" dirty="0" smtClean="0">
                <a:solidFill>
                  <a:srgbClr val="C00000"/>
                </a:solidFill>
              </a:rPr>
              <a:t>еме био са својим Учитељем, чак и у тренуцима крсног страдања.</a:t>
            </a:r>
          </a:p>
          <a:p>
            <a:pPr marL="45720" indent="0">
              <a:buNone/>
            </a:pPr>
            <a:r>
              <a:rPr lang="sr-Cyrl-RS" sz="2400" b="1" dirty="0" smtClean="0">
                <a:solidFill>
                  <a:srgbClr val="C00000"/>
                </a:solidFill>
              </a:rPr>
              <a:t>- Издајник Јуда, схвативши шта је учинио, вратио је новац у храм, а затим се објесио.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7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740" y="2057400"/>
            <a:ext cx="9222059" cy="1600200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rgbClr val="C00000"/>
                </a:solidFill>
              </a:rPr>
              <a:t>Прочитај  текст у уџбенику и </a:t>
            </a:r>
            <a:r>
              <a:rPr lang="sr-Cyrl-BA" sz="2800" b="1" dirty="0" smtClean="0">
                <a:solidFill>
                  <a:srgbClr val="C00000"/>
                </a:solidFill>
              </a:rPr>
              <a:t>означи</a:t>
            </a:r>
            <a:r>
              <a:rPr lang="sr-Cyrl-RS" sz="2800" b="1" dirty="0" smtClean="0">
                <a:solidFill>
                  <a:srgbClr val="C00000"/>
                </a:solidFill>
              </a:rPr>
              <a:t> тачан/нетачан одговор на страни 54!</a:t>
            </a:r>
          </a:p>
          <a:p>
            <a:r>
              <a:rPr lang="sr-Cyrl-RS" sz="2800" b="1" dirty="0" smtClean="0">
                <a:solidFill>
                  <a:srgbClr val="C00000"/>
                </a:solidFill>
              </a:rPr>
              <a:t>Допуни реченице на страни 55!</a:t>
            </a:r>
          </a:p>
          <a:p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307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198</TotalTime>
  <Words>135</Words>
  <Application>Microsoft Office PowerPoint</Application>
  <PresentationFormat>Custom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Basis</vt:lpstr>
      <vt:lpstr>ХРИСТОС ВАСКРСЕ!</vt:lpstr>
      <vt:lpstr>Понашање осталих апостола</vt:lpstr>
      <vt:lpstr>- Господ Исус Христос је сам изабрао своје ученике.  -Они су били очевидци многих Христових чуда.  - И поред тога, ученици су често показивали своје слабости.  - Видјевши шта се дешава са Христом приликом хватања у врту,       они су се веома уплашили. 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ТАЈНА  ВЕЧЕРА</dc:title>
  <dc:creator>Korisnik</dc:creator>
  <cp:lastModifiedBy>Slavoljub Lukic</cp:lastModifiedBy>
  <cp:revision>18</cp:revision>
  <dcterms:created xsi:type="dcterms:W3CDTF">2020-03-28T20:29:33Z</dcterms:created>
  <dcterms:modified xsi:type="dcterms:W3CDTF">2020-04-27T10:56:01Z</dcterms:modified>
</cp:coreProperties>
</file>