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2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0FF8-06EE-4EDD-A82C-3F0B3F1B14FE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C04-1A70-42AD-ABE9-1FA3D2CCF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28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0FF8-06EE-4EDD-A82C-3F0B3F1B14FE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C04-1A70-42AD-ABE9-1FA3D2CCF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180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0FF8-06EE-4EDD-A82C-3F0B3F1B14FE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C04-1A70-42AD-ABE9-1FA3D2CCF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108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0FF8-06EE-4EDD-A82C-3F0B3F1B14FE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C04-1A70-42AD-ABE9-1FA3D2CCF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389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0FF8-06EE-4EDD-A82C-3F0B3F1B14FE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C04-1A70-42AD-ABE9-1FA3D2CCF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4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0FF8-06EE-4EDD-A82C-3F0B3F1B14FE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C04-1A70-42AD-ABE9-1FA3D2CCF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982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0FF8-06EE-4EDD-A82C-3F0B3F1B14FE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C04-1A70-42AD-ABE9-1FA3D2CCF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941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0FF8-06EE-4EDD-A82C-3F0B3F1B14FE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C04-1A70-42AD-ABE9-1FA3D2CCF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366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0FF8-06EE-4EDD-A82C-3F0B3F1B14FE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C04-1A70-42AD-ABE9-1FA3D2CCF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347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0FF8-06EE-4EDD-A82C-3F0B3F1B14FE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C04-1A70-42AD-ABE9-1FA3D2CCF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68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0FF8-06EE-4EDD-A82C-3F0B3F1B14FE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C04-1A70-42AD-ABE9-1FA3D2CCF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53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B0FF8-06EE-4EDD-A82C-3F0B3F1B14FE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C6C04-1A70-42AD-ABE9-1FA3D2CCF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958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49-R.%20Suman-Divlji%20Jahac%20(1)%20(1).mp3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C\Downloads\49-R.%20Suman-Divlji%20Jahac%20(1)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9497" y="2795451"/>
            <a:ext cx="9144000" cy="988832"/>
          </a:xfrm>
          <a:solidFill>
            <a:srgbClr val="99F22E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r>
              <a:rPr lang="sr-Cyrl-BA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ЛИКОВНА КУЛТУРА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18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34451_1200_1200px_w.jpg"/>
          <p:cNvPicPr>
            <a:picLocks noChangeAspect="1"/>
          </p:cNvPicPr>
          <p:nvPr/>
        </p:nvPicPr>
        <p:blipFill>
          <a:blip r:embed="rId2" cstate="print"/>
          <a:srcRect r="413" b="4762"/>
          <a:stretch>
            <a:fillRect/>
          </a:stretch>
        </p:blipFill>
        <p:spPr>
          <a:xfrm>
            <a:off x="-300446" y="0"/>
            <a:ext cx="6818811" cy="6531429"/>
          </a:xfrm>
          <a:prstGeom prst="rect">
            <a:avLst/>
          </a:prstGeom>
        </p:spPr>
      </p:pic>
      <p:pic>
        <p:nvPicPr>
          <p:cNvPr id="7" name="Picture 6" descr="334451_1200_1200px_w.jpg"/>
          <p:cNvPicPr/>
          <p:nvPr/>
        </p:nvPicPr>
        <p:blipFill>
          <a:blip r:embed="rId2" cstate="print"/>
          <a:srcRect l="6224" t="15800" r="83402" b="23395"/>
          <a:stretch>
            <a:fillRect/>
          </a:stretch>
        </p:blipFill>
        <p:spPr>
          <a:xfrm>
            <a:off x="561706" y="3396343"/>
            <a:ext cx="4284616" cy="3108959"/>
          </a:xfrm>
          <a:prstGeom prst="rect">
            <a:avLst/>
          </a:prstGeom>
        </p:spPr>
      </p:pic>
      <p:pic>
        <p:nvPicPr>
          <p:cNvPr id="8" name="Picture 7" descr="334451_1200_1200px_w.jpg"/>
          <p:cNvPicPr/>
          <p:nvPr/>
        </p:nvPicPr>
        <p:blipFill>
          <a:blip r:embed="rId2" cstate="print"/>
          <a:srcRect l="6224" t="15800" r="83402" b="23395"/>
          <a:stretch>
            <a:fillRect/>
          </a:stretch>
        </p:blipFill>
        <p:spPr>
          <a:xfrm>
            <a:off x="4480560" y="3918857"/>
            <a:ext cx="1075917" cy="24349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07473" y="836023"/>
            <a:ext cx="3169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400" b="1" dirty="0" smtClean="0"/>
              <a:t>Ја сам дјецо шумска кума, </a:t>
            </a:r>
            <a:endParaRPr lang="en-US" sz="2400" dirty="0" smtClean="0"/>
          </a:p>
          <a:p>
            <a:r>
              <a:rPr lang="sr-Cyrl-BA" sz="2400" b="1" dirty="0" smtClean="0"/>
              <a:t>хитрих ногу, бистра ума. </a:t>
            </a:r>
            <a:endParaRPr lang="en-US" sz="2400" dirty="0" smtClean="0"/>
          </a:p>
          <a:p>
            <a:r>
              <a:rPr lang="sr-Cyrl-BA" sz="2400" b="1" dirty="0" smtClean="0"/>
              <a:t>Кабаница моја риђа, </a:t>
            </a:r>
            <a:endParaRPr lang="en-US" sz="2400" dirty="0" smtClean="0"/>
          </a:p>
          <a:p>
            <a:r>
              <a:rPr lang="sr-Cyrl-BA" sz="2400" b="1" dirty="0" smtClean="0"/>
              <a:t>свакоме се ловцу свиђа</a:t>
            </a:r>
            <a:r>
              <a:rPr lang="en-US" sz="2400" b="1" dirty="0" smtClean="0"/>
              <a:t>.</a:t>
            </a:r>
            <a:endParaRPr lang="en-US" sz="2400" dirty="0"/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46660" y="947057"/>
            <a:ext cx="2143125" cy="21431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88655" y="4125439"/>
            <a:ext cx="63345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b="1" dirty="0" smtClean="0"/>
              <a:t> </a:t>
            </a:r>
            <a:r>
              <a:rPr lang="en-US" b="1" dirty="0" smtClean="0"/>
              <a:t>                                                 </a:t>
            </a:r>
            <a:r>
              <a:rPr lang="sr-Cyrl-BA" sz="2400" b="1" dirty="0" smtClean="0"/>
              <a:t>Шап, шап, шапоња</a:t>
            </a:r>
            <a:endParaRPr lang="en-US" sz="2400" dirty="0" smtClean="0"/>
          </a:p>
          <a:p>
            <a:r>
              <a:rPr lang="sr-Cyrl-BA" sz="2400" b="1" dirty="0" smtClean="0"/>
              <a:t>                                      </a:t>
            </a:r>
            <a:r>
              <a:rPr lang="sr-Cyrl-BA" sz="2400" b="1" dirty="0" smtClean="0"/>
              <a:t>зуб</a:t>
            </a:r>
            <a:r>
              <a:rPr lang="sr-Cyrl-BA" sz="2400" b="1" dirty="0" smtClean="0"/>
              <a:t>, зуб, зубоња,</a:t>
            </a:r>
            <a:endParaRPr lang="en-US" sz="2400" dirty="0" smtClean="0"/>
          </a:p>
          <a:p>
            <a:r>
              <a:rPr lang="sr-Cyrl-BA" sz="2400" b="1" dirty="0" smtClean="0"/>
              <a:t>                                      трб, трб, трбоња,</a:t>
            </a:r>
            <a:endParaRPr lang="en-US" sz="2400" dirty="0" smtClean="0"/>
          </a:p>
          <a:p>
            <a:r>
              <a:rPr lang="sr-Cyrl-BA" sz="2400" b="1" dirty="0" smtClean="0"/>
              <a:t>                                      </a:t>
            </a:r>
            <a:r>
              <a:rPr lang="sr-Cyrl-BA" sz="2400" b="1" dirty="0" smtClean="0"/>
              <a:t>брунд</a:t>
            </a:r>
            <a:r>
              <a:rPr lang="sr-Cyrl-BA" sz="2400" b="1" dirty="0" smtClean="0"/>
              <a:t>, брунд, брундоња. </a:t>
            </a:r>
            <a:endParaRPr lang="en-US" sz="2400" dirty="0" smtClean="0"/>
          </a:p>
          <a:p>
            <a:r>
              <a:rPr lang="sr-Cyrl-BA" sz="2400" b="1" dirty="0" smtClean="0"/>
              <a:t>                                     </a:t>
            </a:r>
            <a:r>
              <a:rPr lang="en-US" sz="2400" b="1" dirty="0" smtClean="0"/>
              <a:t> </a:t>
            </a:r>
            <a:r>
              <a:rPr lang="sr-Cyrl-BA" sz="2400" b="1" dirty="0" smtClean="0"/>
              <a:t>Иде шумом, њуши, гледа,</a:t>
            </a:r>
            <a:endParaRPr lang="en-US" sz="2400" dirty="0" smtClean="0"/>
          </a:p>
          <a:p>
            <a:r>
              <a:rPr lang="sr-Cyrl-BA" sz="2400" b="1" dirty="0" smtClean="0"/>
              <a:t>                                      </a:t>
            </a:r>
            <a:r>
              <a:rPr lang="sr-Cyrl-BA" sz="2400" b="1" dirty="0" smtClean="0"/>
              <a:t>има </a:t>
            </a:r>
            <a:r>
              <a:rPr lang="sr-Cyrl-BA" sz="2400" b="1" dirty="0" smtClean="0"/>
              <a:t>ли негдје меда. </a:t>
            </a:r>
            <a:endParaRPr lang="en-US" sz="2400" dirty="0"/>
          </a:p>
        </p:txBody>
      </p:sp>
      <p:pic>
        <p:nvPicPr>
          <p:cNvPr id="13" name="Picture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79899" y="4340134"/>
            <a:ext cx="2112101" cy="131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556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godi-ko-sam-3-000074244208173.jpg"/>
          <p:cNvPicPr>
            <a:picLocks noChangeAspect="1"/>
          </p:cNvPicPr>
          <p:nvPr/>
        </p:nvPicPr>
        <p:blipFill>
          <a:blip r:embed="rId2" cstate="print"/>
          <a:srcRect r="1461" b="5429"/>
          <a:stretch>
            <a:fillRect/>
          </a:stretch>
        </p:blipFill>
        <p:spPr>
          <a:xfrm>
            <a:off x="0" y="0"/>
            <a:ext cx="5837997" cy="6305550"/>
          </a:xfrm>
          <a:prstGeom prst="rect">
            <a:avLst/>
          </a:prstGeom>
        </p:spPr>
      </p:pic>
      <p:pic>
        <p:nvPicPr>
          <p:cNvPr id="8" name="Picture 7" descr="Pogodi-ko-sam-3-000074244208173.jpg"/>
          <p:cNvPicPr>
            <a:picLocks noChangeAspect="1"/>
          </p:cNvPicPr>
          <p:nvPr/>
        </p:nvPicPr>
        <p:blipFill>
          <a:blip r:embed="rId2" cstate="print"/>
          <a:srcRect t="15901" r="88474" b="37789"/>
          <a:stretch>
            <a:fillRect/>
          </a:stretch>
        </p:blipFill>
        <p:spPr>
          <a:xfrm>
            <a:off x="169024" y="3432690"/>
            <a:ext cx="4742609" cy="2835965"/>
          </a:xfrm>
          <a:prstGeom prst="rect">
            <a:avLst/>
          </a:prstGeom>
        </p:spPr>
      </p:pic>
      <p:pic>
        <p:nvPicPr>
          <p:cNvPr id="9" name="Picture 8" descr="Pogodi-ko-sam-3-000074244208173.jpg"/>
          <p:cNvPicPr>
            <a:picLocks noChangeAspect="1"/>
          </p:cNvPicPr>
          <p:nvPr/>
        </p:nvPicPr>
        <p:blipFill>
          <a:blip r:embed="rId2" cstate="print"/>
          <a:srcRect t="15901" r="88474" b="37789"/>
          <a:stretch>
            <a:fillRect/>
          </a:stretch>
        </p:blipFill>
        <p:spPr>
          <a:xfrm>
            <a:off x="4723986" y="5049078"/>
            <a:ext cx="682901" cy="914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03706" y="996043"/>
            <a:ext cx="43486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400" b="1" dirty="0" smtClean="0"/>
              <a:t>Има </a:t>
            </a:r>
            <a:endParaRPr lang="en-US" sz="2400" dirty="0" smtClean="0"/>
          </a:p>
          <a:p>
            <a:r>
              <a:rPr lang="sr-Cyrl-BA" sz="2400" b="1" dirty="0" smtClean="0"/>
              <a:t>снажно витко тијело</a:t>
            </a:r>
            <a:endParaRPr lang="en-US" sz="2400" dirty="0" smtClean="0"/>
          </a:p>
          <a:p>
            <a:r>
              <a:rPr lang="sr-Cyrl-BA" sz="2400" b="1" dirty="0" smtClean="0"/>
              <a:t>рогови му красе чело.</a:t>
            </a:r>
            <a:endParaRPr lang="en-US" sz="2400" dirty="0" smtClean="0"/>
          </a:p>
          <a:p>
            <a:r>
              <a:rPr lang="sr-Cyrl-BA" sz="2400" b="1" dirty="0" smtClean="0"/>
              <a:t>У шуми је њему дом,	</a:t>
            </a:r>
            <a:endParaRPr lang="en-US" sz="2400" dirty="0" smtClean="0"/>
          </a:p>
          <a:p>
            <a:r>
              <a:rPr lang="sr-Cyrl-BA" sz="2400" b="1" dirty="0" smtClean="0"/>
              <a:t>он је ондје свој на свом. 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994289" y="4447054"/>
            <a:ext cx="37503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400" b="1" dirty="0" smtClean="0"/>
              <a:t>Нит је риба, </a:t>
            </a:r>
            <a:endParaRPr lang="en-US" sz="2400" dirty="0" smtClean="0"/>
          </a:p>
          <a:p>
            <a:r>
              <a:rPr lang="sr-Cyrl-BA" sz="2400" b="1" dirty="0" smtClean="0"/>
              <a:t>н</a:t>
            </a:r>
            <a:r>
              <a:rPr lang="sr-Cyrl-BA" sz="2400" b="1" dirty="0" smtClean="0"/>
              <a:t>ит </a:t>
            </a:r>
            <a:r>
              <a:rPr lang="sr-Cyrl-BA" sz="2400" b="1" dirty="0" smtClean="0"/>
              <a:t>је птица. </a:t>
            </a:r>
            <a:endParaRPr lang="en-US" sz="2400" dirty="0" smtClean="0"/>
          </a:p>
          <a:p>
            <a:r>
              <a:rPr lang="sr-Cyrl-BA" sz="2400" b="1" dirty="0" smtClean="0"/>
              <a:t>Мрква му је посластица. </a:t>
            </a:r>
            <a:endParaRPr lang="en-US" sz="2400" dirty="0" smtClean="0"/>
          </a:p>
          <a:p>
            <a:r>
              <a:rPr lang="sr-Cyrl-BA" sz="2400" b="1" dirty="0" smtClean="0"/>
              <a:t>Има крзно меко, </a:t>
            </a:r>
            <a:endParaRPr lang="en-US" sz="2400" dirty="0" smtClean="0"/>
          </a:p>
          <a:p>
            <a:r>
              <a:rPr lang="sr-Cyrl-BA" sz="2400" b="1" dirty="0" smtClean="0"/>
              <a:t>а</a:t>
            </a:r>
            <a:r>
              <a:rPr lang="sr-Cyrl-BA" sz="2400" b="1" dirty="0" smtClean="0"/>
              <a:t> </a:t>
            </a:r>
            <a:r>
              <a:rPr lang="sr-Cyrl-BA" sz="2400" b="1" dirty="0" smtClean="0"/>
              <a:t>зову га... </a:t>
            </a:r>
            <a:endParaRPr lang="en-US" sz="2400" dirty="0"/>
          </a:p>
        </p:txBody>
      </p:sp>
      <p:pic>
        <p:nvPicPr>
          <p:cNvPr id="12" name="Picture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04288" y="859026"/>
            <a:ext cx="2210836" cy="2473394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80097" y="456927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075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C\AppData\Local\Microsoft\Windows\Temporary Internet Files\Content.IE5\HZZ31C6B\clipart003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0929" y="5401128"/>
            <a:ext cx="1696358" cy="1456872"/>
          </a:xfrm>
          <a:prstGeom prst="rect">
            <a:avLst/>
          </a:prstGeom>
          <a:noFill/>
        </p:spPr>
      </p:pic>
      <p:pic>
        <p:nvPicPr>
          <p:cNvPr id="7" name="Picture 6" descr="kako-nacrtati-jelena-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10743"/>
            <a:ext cx="1861457" cy="2547257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9817442"/>
              </p:ext>
            </p:extLst>
          </p:nvPr>
        </p:nvGraphicFramePr>
        <p:xfrm>
          <a:off x="1786345" y="431073"/>
          <a:ext cx="9170126" cy="4950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0126">
                  <a:extLst>
                    <a:ext uri="{9D8B030D-6E8A-4147-A177-3AD203B41FA5}">
                      <a16:colId xmlns:a16="http://schemas.microsoft.com/office/drawing/2014/main" xmlns="" val="927368451"/>
                    </a:ext>
                  </a:extLst>
                </a:gridCol>
              </a:tblGrid>
              <a:tr h="49508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r-Cyrl-BA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BA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ОДРЕЂЕНИ ПРЕДМЕТ КАО ПОДСТИЦАЈ ЗА РАД: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r-Cyrl-BA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BA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Ријеч, забиљешка, музичка вињета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r-Cyrl-BA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BA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Мотив: „Тутњава животиња“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8664105"/>
                  </a:ext>
                </a:extLst>
              </a:tr>
            </a:tbl>
          </a:graphicData>
        </a:graphic>
      </p:graphicFrame>
      <p:pic>
        <p:nvPicPr>
          <p:cNvPr id="1029" name="Picture 5" descr="C:\Users\PC\AppData\Local\Microsoft\Windows\Temporary Internet Files\Content.IE5\0VP59M4Q\Wolf_vector_image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192180" y="4121425"/>
            <a:ext cx="3308073" cy="3308073"/>
          </a:xfrm>
          <a:prstGeom prst="rect">
            <a:avLst/>
          </a:prstGeom>
          <a:noFill/>
        </p:spPr>
      </p:pic>
      <p:pic>
        <p:nvPicPr>
          <p:cNvPr id="1030" name="Picture 6" descr="C:\Users\PC\AppData\Local\Microsoft\Windows\Temporary Internet Files\Content.IE5\CANN6MPX\animal-160462_960_72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77325" y="4767942"/>
            <a:ext cx="2833144" cy="2302329"/>
          </a:xfrm>
          <a:prstGeom prst="rect">
            <a:avLst/>
          </a:prstGeom>
          <a:noFill/>
        </p:spPr>
      </p:pic>
      <p:pic>
        <p:nvPicPr>
          <p:cNvPr id="11" name="Picture 10" descr="crtanje-divlja-svinja-5.jpg"/>
          <p:cNvPicPr>
            <a:picLocks noChangeAspect="1"/>
          </p:cNvPicPr>
          <p:nvPr/>
        </p:nvPicPr>
        <p:blipFill>
          <a:blip r:embed="rId6" cstate="print"/>
          <a:srcRect t="21188" r="3564" b="15247"/>
          <a:stretch>
            <a:fillRect/>
          </a:stretch>
        </p:blipFill>
        <p:spPr>
          <a:xfrm>
            <a:off x="1926771" y="5355772"/>
            <a:ext cx="2596242" cy="150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116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8738_16503-10_700x700.jpg"/>
          <p:cNvPicPr>
            <a:picLocks noChangeAspect="1"/>
          </p:cNvPicPr>
          <p:nvPr/>
        </p:nvPicPr>
        <p:blipFill>
          <a:blip r:embed="rId2" cstate="print">
            <a:lum bright="-30000" contrast="-40000"/>
          </a:blip>
          <a:stretch>
            <a:fillRect/>
          </a:stretch>
        </p:blipFill>
        <p:spPr>
          <a:xfrm>
            <a:off x="574766" y="197626"/>
            <a:ext cx="11038114" cy="632073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987097" y="540025"/>
            <a:ext cx="83223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</a:rPr>
              <a:t>Забиљешка / Забиљежити – записати нешто ради 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sr-Cyrl-BA" sz="2800" b="1" dirty="0" smtClean="0">
                <a:solidFill>
                  <a:schemeClr val="bg1"/>
                </a:solidFill>
              </a:rPr>
              <a:t>подсјећања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3655" y="1920792"/>
            <a:ext cx="81572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</a:rPr>
              <a:t>Музичка вињета – музичка наљепница,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sr-Cyrl-BA" sz="2800" b="1" dirty="0" smtClean="0">
                <a:solidFill>
                  <a:schemeClr val="bg1"/>
                </a:solidFill>
              </a:rPr>
              <a:t>  украс, који може да буде на корицама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sr-Cyrl-BA" sz="2800" b="1" dirty="0" smtClean="0">
                <a:solidFill>
                  <a:schemeClr val="bg1"/>
                </a:solidFill>
              </a:rPr>
              <a:t>  књиге, на писму...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8499" y="3586997"/>
            <a:ext cx="6635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</a:rPr>
              <a:t>Тутањ / Тутњава – одјек корака, тутњање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7286" y="4599734"/>
            <a:ext cx="84440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</a:rPr>
              <a:t>То је снажан и дуготрајан звук који се разлијеже од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sr-Cyrl-BA" sz="2800" b="1" dirty="0" smtClean="0">
                <a:solidFill>
                  <a:schemeClr val="bg1"/>
                </a:solidFill>
              </a:rPr>
              <a:t> грмљавине, експлозије, трке крда животиња...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93304" y="1323893"/>
            <a:ext cx="2757873" cy="324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1209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lica Titelski\Desktop\Likovno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120" y="-11430"/>
            <a:ext cx="10527030" cy="6857999"/>
          </a:xfrm>
          <a:prstGeom prst="rect">
            <a:avLst/>
          </a:prstGeom>
          <a:noFill/>
        </p:spPr>
      </p:pic>
      <p:pic>
        <p:nvPicPr>
          <p:cNvPr id="5" name="Picture 4" descr="lova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2160" y="708660"/>
            <a:ext cx="3629840" cy="61493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99163" y="0"/>
            <a:ext cx="677309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Latn-RS" sz="1100" b="1" dirty="0" smtClean="0"/>
          </a:p>
          <a:p>
            <a:pPr algn="ctr"/>
            <a:r>
              <a:rPr lang="en-US" sz="2600" b="1" dirty="0" smtClean="0"/>
              <a:t>T</a:t>
            </a:r>
            <a:r>
              <a:rPr lang="sr-Cyrl-BA" sz="2600" b="1" dirty="0" smtClean="0"/>
              <a:t>УТЊАВА</a:t>
            </a:r>
            <a:endParaRPr lang="sr-Latn-RS" sz="2600" b="1" dirty="0" smtClean="0"/>
          </a:p>
          <a:p>
            <a:pPr algn="ctr"/>
            <a:endParaRPr lang="en-US" sz="100" b="1" dirty="0" smtClean="0"/>
          </a:p>
          <a:p>
            <a:pPr algn="ctr"/>
            <a:r>
              <a:rPr lang="sr-Cyrl-BA" sz="2600" b="1" dirty="0" smtClean="0"/>
              <a:t>Чим страшни ловац шумом крочи</a:t>
            </a:r>
            <a:endParaRPr lang="en-US" sz="2600" dirty="0" smtClean="0"/>
          </a:p>
          <a:p>
            <a:pPr algn="ctr"/>
            <a:r>
              <a:rPr lang="sr-Cyrl-BA" sz="2600" b="1" dirty="0" smtClean="0"/>
              <a:t>и разгорачи своје велике очи</a:t>
            </a:r>
            <a:endParaRPr lang="en-US" sz="2600" dirty="0" smtClean="0"/>
          </a:p>
          <a:p>
            <a:pPr algn="ctr"/>
            <a:r>
              <a:rPr lang="sr-Cyrl-BA" sz="2600" b="1" dirty="0" smtClean="0"/>
              <a:t>све шумске животиње постану брзе</a:t>
            </a:r>
            <a:endParaRPr lang="en-US" sz="2600" dirty="0" smtClean="0"/>
          </a:p>
          <a:p>
            <a:pPr algn="ctr"/>
            <a:r>
              <a:rPr lang="sr-Cyrl-BA" sz="2600" b="1" dirty="0" smtClean="0"/>
              <a:t>иако тог ловца не мрзе.</a:t>
            </a:r>
            <a:endParaRPr lang="en-US" sz="2600" b="1" dirty="0" smtClean="0"/>
          </a:p>
          <a:p>
            <a:pPr algn="ctr"/>
            <a:endParaRPr lang="en-US" sz="2600" dirty="0" smtClean="0"/>
          </a:p>
          <a:p>
            <a:pPr algn="ctr"/>
            <a:r>
              <a:rPr lang="sr-Cyrl-BA" sz="2600" b="1" dirty="0" smtClean="0"/>
              <a:t>Да би спасиле сопствену главу</a:t>
            </a:r>
            <a:endParaRPr lang="en-US" sz="2600" dirty="0" smtClean="0"/>
          </a:p>
          <a:p>
            <a:pPr algn="ctr"/>
            <a:r>
              <a:rPr lang="sr-Cyrl-BA" sz="2600" b="1" dirty="0" smtClean="0"/>
              <a:t>журно трче кроз високу траву</a:t>
            </a:r>
            <a:endParaRPr lang="en-US" sz="2600" dirty="0" smtClean="0"/>
          </a:p>
          <a:p>
            <a:pPr algn="ctr"/>
            <a:r>
              <a:rPr lang="sr-Cyrl-BA" sz="2600" b="1" dirty="0" smtClean="0"/>
              <a:t>и при том свом журном трку</a:t>
            </a:r>
            <a:endParaRPr lang="en-US" sz="2600" dirty="0" smtClean="0"/>
          </a:p>
          <a:p>
            <a:pPr algn="ctr"/>
            <a:r>
              <a:rPr lang="sr-Cyrl-BA" sz="2600" b="1" dirty="0" smtClean="0"/>
              <a:t>производе страшно велику буку.</a:t>
            </a:r>
            <a:endParaRPr lang="en-US" sz="2600" b="1" dirty="0" smtClean="0"/>
          </a:p>
          <a:p>
            <a:pPr algn="ctr"/>
            <a:endParaRPr lang="en-US" sz="2600" dirty="0" smtClean="0"/>
          </a:p>
          <a:p>
            <a:pPr algn="ctr"/>
            <a:r>
              <a:rPr lang="sr-Cyrl-BA" sz="2600" b="1" dirty="0" smtClean="0"/>
              <a:t>То није нека кукњава,</a:t>
            </a:r>
            <a:endParaRPr lang="en-US" sz="2600" dirty="0" smtClean="0"/>
          </a:p>
          <a:p>
            <a:pPr algn="ctr"/>
            <a:r>
              <a:rPr lang="sr-Cyrl-BA" sz="2600" b="1" dirty="0" smtClean="0"/>
              <a:t>него је права тутњава! </a:t>
            </a:r>
            <a:endParaRPr lang="en-US" sz="2600" dirty="0"/>
          </a:p>
        </p:txBody>
      </p:sp>
      <p:pic>
        <p:nvPicPr>
          <p:cNvPr id="7" name="49-R. Suman-Divlji Jahac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371599" y="489639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461226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0714540"/>
              </p:ext>
            </p:extLst>
          </p:nvPr>
        </p:nvGraphicFramePr>
        <p:xfrm>
          <a:off x="1345474" y="719665"/>
          <a:ext cx="9535886" cy="5158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5886">
                  <a:extLst>
                    <a:ext uri="{9D8B030D-6E8A-4147-A177-3AD203B41FA5}">
                      <a16:colId xmlns:a16="http://schemas.microsoft.com/office/drawing/2014/main" xmlns="" val="3501008462"/>
                    </a:ext>
                  </a:extLst>
                </a:gridCol>
              </a:tblGrid>
              <a:tr h="515862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sr-Cyrl-BA" sz="4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ЗАДАТАК ЗА САМОСТАЛАН РАД</a:t>
                      </a:r>
                    </a:p>
                    <a:p>
                      <a:pPr algn="ctr"/>
                      <a:endParaRPr lang="en-US" sz="28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sr-Cyrl-BA" sz="28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sr-Cyrl-BA" sz="28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Нацртајте како ви замишљате тутњаву животиња.</a:t>
                      </a:r>
                    </a:p>
                    <a:p>
                      <a:pPr algn="ctr"/>
                      <a:r>
                        <a:rPr lang="sr-Cyrl-BA" sz="28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Ваше животиње могу да буду праве или измишљене. Радови ће зависити од ваше маште. Ваша машта може свашта</a:t>
                      </a:r>
                      <a:r>
                        <a:rPr lang="sr-Cyrl-BA" sz="28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lang="sr-Cyrl-BA" sz="2800" baseline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sr-Cyrl-BA" sz="2800" baseline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sr-Cyrl-BA" sz="28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0201711"/>
                  </a:ext>
                </a:extLst>
              </a:tr>
            </a:tbl>
          </a:graphicData>
        </a:graphic>
      </p:graphicFrame>
      <p:pic>
        <p:nvPicPr>
          <p:cNvPr id="4" name="Picture 3" descr="2f816d97611d256896ded1dd4ec37ed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69381" y="3257764"/>
            <a:ext cx="2631625" cy="375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262</Words>
  <Application>Microsoft Office PowerPoint</Application>
  <PresentationFormat>Custom</PresentationFormat>
  <Paragraphs>55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ЛИКОВНА КУЛТУРА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ЛИКОВНА КУЛТУРА</dc:title>
  <dc:creator>ASUS</dc:creator>
  <cp:lastModifiedBy>PC</cp:lastModifiedBy>
  <cp:revision>31</cp:revision>
  <dcterms:created xsi:type="dcterms:W3CDTF">2020-04-01T16:29:00Z</dcterms:created>
  <dcterms:modified xsi:type="dcterms:W3CDTF">2020-04-05T13:06:07Z</dcterms:modified>
</cp:coreProperties>
</file>