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24E26-829E-46B0-A1CD-DB628139A31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93539-F4D8-4B1D-B99C-12B84E360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40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93539-F4D8-4B1D-B99C-12B84E3608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83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93539-F4D8-4B1D-B99C-12B84E3608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1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8221-7100-473F-B8CE-1D105BFFD5F9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           4. 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9366-5718-493E-950C-C538E41E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2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73C9-3501-4B40-A214-72122BB628C1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           4. 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9366-5718-493E-950C-C538E41E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2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DF96-3395-4F0D-87AB-3258F8AB80AD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           4. 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9366-5718-493E-950C-C538E41E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0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2B50-D7AF-416E-9F28-849C16548CB8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           4. 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9366-5718-493E-950C-C538E41E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0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9BF1-F3BF-4918-97A8-BBFFA7ED373D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           4. 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9366-5718-493E-950C-C538E41E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9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805B-7D36-40D1-9812-C8546D73E36F}" type="datetime1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           4. РАЗРЕД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9366-5718-493E-950C-C538E41E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0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AD77-8B03-4331-8C4B-D17508BD3B4B}" type="datetime1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           4. РАЗРЕД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9366-5718-493E-950C-C538E41E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9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EE7D8-31DE-4401-9951-73F897D49642}" type="datetime1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           4. РАЗРЕД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9366-5718-493E-950C-C538E41E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4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6B28-31F1-4247-B817-5219607ADE60}" type="datetime1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           4. РАЗРЕД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9366-5718-493E-950C-C538E41E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1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2032-0022-4A4B-8D95-0437CB00E0F8}" type="datetime1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           4. РАЗРЕД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9366-5718-493E-950C-C538E41E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0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B2E5-8017-456D-B74B-64AD4DC7134B}" type="datetime1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СРПСКИ ЈЕЗИК            4. РАЗРЕД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9366-5718-493E-950C-C538E41E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6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8AC3-ECDD-45C3-BE9E-5AA12E7261F2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СРПСКИ ЈЕЗИК            4. 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99366-5718-493E-950C-C538E41ED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7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610"/>
          <a:stretch/>
        </p:blipFill>
        <p:spPr>
          <a:xfrm>
            <a:off x="0" y="5716"/>
            <a:ext cx="12191999" cy="985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ПИСАЊЕ РИЈЕЧЦЕ НЕ УЗ ГЛАГОЛЕ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5202238"/>
            <a:ext cx="9144000" cy="963431"/>
          </a:xfrm>
        </p:spPr>
        <p:txBody>
          <a:bodyPr/>
          <a:lstStyle/>
          <a:p>
            <a:r>
              <a:rPr lang="sr-Cyrl-RS" dirty="0" smtClean="0"/>
              <a:t>Послије овог часа требало би да сте оспособљени да правилно пишете ријечцу НЕ уз глаголе.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9751" y="3648214"/>
            <a:ext cx="10792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НАПОМЕНА: Мала ријеч коју користимо за одрицање правилно се назива </a:t>
            </a:r>
            <a:r>
              <a:rPr lang="sr-Cyrl-RS" sz="2000" b="1" dirty="0" smtClean="0"/>
              <a:t>РИЈЕЧЦА</a:t>
            </a:r>
            <a:r>
              <a:rPr lang="sr-Cyrl-RS" sz="2000" dirty="0" smtClean="0"/>
              <a:t>.</a:t>
            </a:r>
          </a:p>
          <a:p>
            <a:r>
              <a:rPr lang="sr-Cyrl-RS" sz="2000" dirty="0" smtClean="0"/>
              <a:t>Немојте да вам се деси грешка, па напишете РИЈЕЧ</a:t>
            </a:r>
            <a:r>
              <a:rPr lang="sr-Cyrl-RS" sz="2000" dirty="0" smtClean="0">
                <a:solidFill>
                  <a:srgbClr val="FF0000"/>
                </a:solidFill>
              </a:rPr>
              <a:t>И</a:t>
            </a:r>
            <a:r>
              <a:rPr lang="sr-Cyrl-RS" sz="2000" dirty="0" smtClean="0"/>
              <a:t>ЦА. То је мала ријека. НЕ је ријечца.</a:t>
            </a:r>
            <a:endParaRPr lang="en-US" sz="2000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488906" y="6383646"/>
            <a:ext cx="3553495" cy="365125"/>
          </a:xfrm>
        </p:spPr>
        <p:txBody>
          <a:bodyPr/>
          <a:lstStyle/>
          <a:p>
            <a:pPr algn="r"/>
            <a:r>
              <a:rPr lang="sr-Cyrl-RS" sz="2400" dirty="0" smtClean="0"/>
              <a:t>СРПСКИ ЈЕЗИК  4. РАЗРЕД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84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611" y="991673"/>
            <a:ext cx="10251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/>
              <a:t>ПОТРЕБНО ЈЕ ДА СЕ ПРИСЈЕТИМО ШТА СУ ТО ГЛАГОЛИ И КОЈЕ ВРСТЕ ГЛАГОЛА ИМАМО!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70456" y="2485623"/>
            <a:ext cx="11590986" cy="341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r-Cyrl-RS" sz="2800" dirty="0" smtClean="0"/>
              <a:t>Глаголи су ријечи које означавају: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sr-Cyrl-RS" sz="2800" dirty="0" smtClean="0"/>
              <a:t>радњу: пјевати, трчати, скакати, плести, бојити, учити...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sr-Cyrl-RS" sz="2800" dirty="0"/>
              <a:t>с</a:t>
            </a:r>
            <a:r>
              <a:rPr lang="sr-Cyrl-RS" sz="2800" dirty="0" smtClean="0"/>
              <a:t>тање: мислити, црвењети се, заљубити се...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sr-Cyrl-RS" sz="2800" dirty="0" smtClean="0"/>
              <a:t>збивање: сијевати, пљуштати, снијежити, смрачити се, разведрити се...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610"/>
          <a:stretch/>
        </p:blipFill>
        <p:spPr>
          <a:xfrm>
            <a:off x="0" y="5716"/>
            <a:ext cx="12191999" cy="985957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488906" y="6383646"/>
            <a:ext cx="3553495" cy="365125"/>
          </a:xfrm>
        </p:spPr>
        <p:txBody>
          <a:bodyPr/>
          <a:lstStyle/>
          <a:p>
            <a:pPr algn="r"/>
            <a:r>
              <a:rPr lang="sr-Cyrl-RS" sz="2400" dirty="0" smtClean="0"/>
              <a:t>СРПСКИ ЈЕЗИК  4. РАЗРЕД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93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610"/>
          <a:stretch/>
        </p:blipFill>
        <p:spPr>
          <a:xfrm>
            <a:off x="0" y="5716"/>
            <a:ext cx="12191999" cy="985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6535" y="923365"/>
            <a:ext cx="708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Алексеј не ради у пошти.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327301" y="1446585"/>
            <a:ext cx="12492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27301" y="1545392"/>
            <a:ext cx="12492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0913" y="1841059"/>
            <a:ext cx="95690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не ради </a:t>
            </a:r>
            <a:r>
              <a:rPr lang="sr-Cyrl-RS" sz="2400" dirty="0" smtClean="0"/>
              <a:t>- предикат у реченици</a:t>
            </a:r>
          </a:p>
          <a:p>
            <a:endParaRPr lang="sr-Cyrl-RS" sz="1600" dirty="0"/>
          </a:p>
          <a:p>
            <a:r>
              <a:rPr lang="sr-Cyrl-RS" sz="2400" dirty="0" smtClean="0"/>
              <a:t>ради – глагол</a:t>
            </a:r>
          </a:p>
          <a:p>
            <a:endParaRPr lang="sr-Cyrl-RS" sz="1600" dirty="0"/>
          </a:p>
          <a:p>
            <a:r>
              <a:rPr lang="sr-Cyrl-RS" sz="2400" dirty="0" smtClean="0"/>
              <a:t>Ријечца </a:t>
            </a:r>
            <a:r>
              <a:rPr lang="sr-Cyrl-RS" sz="2400" b="1" dirty="0" smtClean="0"/>
              <a:t>не</a:t>
            </a:r>
            <a:r>
              <a:rPr lang="sr-Cyrl-RS" sz="2400" dirty="0" smtClean="0"/>
              <a:t> је написана одвојено од глагола уз који стоји. </a:t>
            </a:r>
            <a:r>
              <a:rPr lang="sr-Cyrl-RS" sz="2400" b="1" dirty="0" smtClean="0"/>
              <a:t>НЕ РАДИ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55323" y="3822222"/>
            <a:ext cx="708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Она се не заљубљује у мене.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40913" y="4602024"/>
            <a:ext cx="99296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не заљубљује </a:t>
            </a:r>
            <a:r>
              <a:rPr lang="sr-Cyrl-RS" sz="2400" dirty="0" smtClean="0"/>
              <a:t>- предикат у реченици</a:t>
            </a:r>
          </a:p>
          <a:p>
            <a:endParaRPr lang="sr-Cyrl-RS" sz="1600" dirty="0"/>
          </a:p>
          <a:p>
            <a:r>
              <a:rPr lang="sr-Cyrl-RS" sz="2400" dirty="0" smtClean="0"/>
              <a:t>заљубљује – глагол</a:t>
            </a:r>
          </a:p>
          <a:p>
            <a:endParaRPr lang="sr-Cyrl-RS" sz="1600" dirty="0"/>
          </a:p>
          <a:p>
            <a:r>
              <a:rPr lang="sr-Cyrl-RS" sz="2400" dirty="0" smtClean="0"/>
              <a:t>Ријечца </a:t>
            </a:r>
            <a:r>
              <a:rPr lang="sr-Cyrl-RS" sz="2400" b="1" dirty="0" smtClean="0"/>
              <a:t>не</a:t>
            </a:r>
            <a:r>
              <a:rPr lang="sr-Cyrl-RS" sz="2400" dirty="0" smtClean="0"/>
              <a:t> је написана одвојено од глагола уз који стоји. </a:t>
            </a:r>
            <a:r>
              <a:rPr lang="sr-Cyrl-RS" sz="2400" b="1" dirty="0" smtClean="0"/>
              <a:t>НЕ ЗАЉУБЉУЈЕ</a:t>
            </a:r>
            <a:endParaRPr lang="en-US" sz="2400" b="1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327301" y="4278244"/>
            <a:ext cx="2047741" cy="145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327301" y="4381108"/>
            <a:ext cx="2060620" cy="105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488906" y="6383646"/>
            <a:ext cx="3553495" cy="365125"/>
          </a:xfrm>
        </p:spPr>
        <p:txBody>
          <a:bodyPr/>
          <a:lstStyle/>
          <a:p>
            <a:pPr algn="r"/>
            <a:r>
              <a:rPr lang="sr-Cyrl-RS" sz="2400" dirty="0" smtClean="0"/>
              <a:t>СРПСКИ ЈЕЗИК  4. РАЗРЕД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242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610"/>
          <a:stretch/>
        </p:blipFill>
        <p:spPr>
          <a:xfrm>
            <a:off x="0" y="5716"/>
            <a:ext cx="12191999" cy="9859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882" y="991673"/>
            <a:ext cx="1101198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Шта можемо закључити?</a:t>
            </a:r>
          </a:p>
          <a:p>
            <a:endParaRPr lang="sr-Cyrl-RS" dirty="0" smtClean="0"/>
          </a:p>
          <a:p>
            <a:endParaRPr lang="sr-Cyrl-RS" dirty="0"/>
          </a:p>
          <a:p>
            <a:endParaRPr lang="sr-Cyrl-RS" dirty="0"/>
          </a:p>
          <a:p>
            <a:r>
              <a:rPr lang="sr-Cyrl-RS" sz="3200" dirty="0" smtClean="0">
                <a:solidFill>
                  <a:srgbClr val="FF0000"/>
                </a:solidFill>
              </a:rPr>
              <a:t>РИЈЕЧЦА НЕ СЕ ПИШЕ ОДВОЈЕНО ОД ГЛАГОЛА УЗ КОЈИ СТОЈИ.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829" y="3135086"/>
            <a:ext cx="10541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не  идем                       не  видиш                не  пљушти</a:t>
            </a:r>
          </a:p>
          <a:p>
            <a:endParaRPr lang="sr-Cyrl-RS" sz="2800" dirty="0"/>
          </a:p>
          <a:p>
            <a:r>
              <a:rPr lang="sr-Cyrl-RS" sz="2800" dirty="0" smtClean="0"/>
              <a:t>                не  пишете                     не  мисли                     не  плеше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87829" y="5058920"/>
            <a:ext cx="10792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НАПОМЕНА: Приликом изговарања и читања оваквих глагола, немојте неправилно и одвојено изговарати. Изговарајте природно, лагано спуштајући свој глас.</a:t>
            </a:r>
            <a:endParaRPr lang="en-US" sz="2000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488906" y="6383646"/>
            <a:ext cx="3553495" cy="365125"/>
          </a:xfrm>
        </p:spPr>
        <p:txBody>
          <a:bodyPr/>
          <a:lstStyle/>
          <a:p>
            <a:pPr algn="r"/>
            <a:r>
              <a:rPr lang="sr-Cyrl-RS" sz="2400" dirty="0" smtClean="0"/>
              <a:t>СРПСКИ ЈЕЗИК  4. РАЗРЕД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365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387" y="899271"/>
            <a:ext cx="1005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Од неких правила постоје изузеци.</a:t>
            </a:r>
          </a:p>
          <a:p>
            <a:endParaRPr lang="sr-Cyrl-RS" sz="2400" dirty="0"/>
          </a:p>
          <a:p>
            <a:r>
              <a:rPr lang="sr-Cyrl-RS" sz="2400" dirty="0" smtClean="0"/>
              <a:t>У вашој књизи Говорим и пишем имате пјесмицу коју можете научити да лакше научите ове четири непослушне ријечи.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4" t="7810" r="17702" b="73333"/>
          <a:stretch/>
        </p:blipFill>
        <p:spPr>
          <a:xfrm>
            <a:off x="1463040" y="2407568"/>
            <a:ext cx="7249886" cy="3262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857" y="5515850"/>
            <a:ext cx="10208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solidFill>
                  <a:srgbClr val="FF0000"/>
                </a:solidFill>
              </a:rPr>
              <a:t>Нећу</a:t>
            </a:r>
            <a:r>
              <a:rPr lang="sr-Cyrl-RS" sz="3200" dirty="0" smtClean="0"/>
              <a:t> да принесем воду јер </a:t>
            </a:r>
            <a:r>
              <a:rPr lang="sr-Cyrl-RS" sz="3200" dirty="0" smtClean="0">
                <a:solidFill>
                  <a:srgbClr val="FF0000"/>
                </a:solidFill>
              </a:rPr>
              <a:t>немам</a:t>
            </a:r>
            <a:r>
              <a:rPr lang="sr-Cyrl-RS" sz="3200" dirty="0" smtClean="0"/>
              <a:t> потребу да је пијем. </a:t>
            </a:r>
            <a:r>
              <a:rPr lang="sr-Cyrl-RS" sz="3200" dirty="0" smtClean="0">
                <a:solidFill>
                  <a:srgbClr val="FF0000"/>
                </a:solidFill>
              </a:rPr>
              <a:t>Нисам</a:t>
            </a:r>
            <a:r>
              <a:rPr lang="sr-Cyrl-RS" sz="3200" dirty="0" smtClean="0"/>
              <a:t> жедан и </a:t>
            </a:r>
            <a:r>
              <a:rPr lang="sr-Cyrl-RS" sz="3200" dirty="0" smtClean="0">
                <a:solidFill>
                  <a:srgbClr val="FF0000"/>
                </a:solidFill>
              </a:rPr>
              <a:t>немој</a:t>
            </a:r>
            <a:r>
              <a:rPr lang="sr-Cyrl-RS" sz="3200" dirty="0" smtClean="0"/>
              <a:t> да ме тјераш да устајем.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610"/>
          <a:stretch/>
        </p:blipFill>
        <p:spPr>
          <a:xfrm>
            <a:off x="0" y="5716"/>
            <a:ext cx="12191999" cy="985957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488906" y="6383646"/>
            <a:ext cx="3553495" cy="365125"/>
          </a:xfrm>
        </p:spPr>
        <p:txBody>
          <a:bodyPr/>
          <a:lstStyle/>
          <a:p>
            <a:pPr algn="r"/>
            <a:r>
              <a:rPr lang="sr-Cyrl-RS" sz="2400" dirty="0" smtClean="0"/>
              <a:t>СРПСКИ ЈЕЗИК  4. РАЗРЕД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53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610"/>
          <a:stretch/>
        </p:blipFill>
        <p:spPr>
          <a:xfrm>
            <a:off x="0" y="5716"/>
            <a:ext cx="12191999" cy="9859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335" y="218941"/>
            <a:ext cx="2601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1. ЗАДАТАК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334" y="963360"/>
            <a:ext cx="117455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Сљедеће глаголе претвори у одрични облик користећи ријечцу </a:t>
            </a:r>
            <a:r>
              <a:rPr lang="sr-Cyrl-RS" sz="2000" b="1" dirty="0" smtClean="0"/>
              <a:t>не.</a:t>
            </a:r>
          </a:p>
          <a:p>
            <a:endParaRPr lang="sr-Cyrl-RS" sz="2000" b="1" dirty="0"/>
          </a:p>
          <a:p>
            <a:r>
              <a:rPr lang="sr-Cyrl-RS" sz="2000" b="1" dirty="0" smtClean="0"/>
              <a:t>трчи - _____________              плеши - _____________                  имамо - _____________</a:t>
            </a:r>
          </a:p>
          <a:p>
            <a:endParaRPr lang="sr-Cyrl-RS" sz="2000" b="1" dirty="0"/>
          </a:p>
          <a:p>
            <a:r>
              <a:rPr lang="sr-Cyrl-RS" sz="2000" b="1" dirty="0"/>
              <a:t>ц</a:t>
            </a:r>
            <a:r>
              <a:rPr lang="sr-Cyrl-RS" sz="2000" b="1" dirty="0" smtClean="0"/>
              <a:t>рвениш се - </a:t>
            </a:r>
            <a:r>
              <a:rPr lang="sr-Cyrl-RS" sz="2000" b="1" dirty="0"/>
              <a:t>_____________</a:t>
            </a:r>
            <a:r>
              <a:rPr lang="sr-Cyrl-RS" sz="2000" dirty="0" smtClean="0"/>
              <a:t> </a:t>
            </a:r>
            <a:r>
              <a:rPr lang="sr-Cyrl-RS" sz="2000" b="1" dirty="0" smtClean="0"/>
              <a:t>сања - _____________                    жига - </a:t>
            </a:r>
            <a:r>
              <a:rPr lang="sr-Cyrl-RS" sz="2000" b="1" dirty="0"/>
              <a:t>_____________</a:t>
            </a:r>
            <a:r>
              <a:rPr lang="sr-Cyrl-RS" sz="2000" dirty="0" smtClean="0"/>
              <a:t> </a:t>
            </a:r>
          </a:p>
          <a:p>
            <a:endParaRPr lang="sr-Cyrl-RS" sz="2000" dirty="0"/>
          </a:p>
          <a:p>
            <a:r>
              <a:rPr lang="sr-Cyrl-RS" sz="2000" b="1" dirty="0"/>
              <a:t>с</a:t>
            </a:r>
            <a:r>
              <a:rPr lang="sr-Cyrl-RS" sz="2000" b="1" dirty="0" smtClean="0"/>
              <a:t>вањива - _____________       пљушти - _____________              сијева - </a:t>
            </a:r>
            <a:r>
              <a:rPr lang="sr-Cyrl-RS" sz="2000" b="1" dirty="0"/>
              <a:t>_____________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20462" y="1387060"/>
            <a:ext cx="1674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0000"/>
                </a:solidFill>
              </a:rPr>
              <a:t>не трчи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6140" y="1387060"/>
            <a:ext cx="1674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0000"/>
                </a:solidFill>
              </a:rPr>
              <a:t>не плеши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98665" y="1387060"/>
            <a:ext cx="1674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0000"/>
                </a:solidFill>
              </a:rPr>
              <a:t>немамо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8648" y="1975630"/>
            <a:ext cx="1841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0000"/>
                </a:solidFill>
              </a:rPr>
              <a:t>не црвениш се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1746" y="1997387"/>
            <a:ext cx="1674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0000"/>
                </a:solidFill>
              </a:rPr>
              <a:t>не сања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95634" y="1975630"/>
            <a:ext cx="1674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0000"/>
                </a:solidFill>
              </a:rPr>
              <a:t>не жига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045" y="2585957"/>
            <a:ext cx="1674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0000"/>
                </a:solidFill>
              </a:rPr>
              <a:t>не свањива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0006" y="2585957"/>
            <a:ext cx="1674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0000"/>
                </a:solidFill>
              </a:rPr>
              <a:t>не пљушти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98665" y="2585957"/>
            <a:ext cx="1674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0000"/>
                </a:solidFill>
              </a:rPr>
              <a:t>не сијева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3335" y="3304971"/>
            <a:ext cx="2601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2</a:t>
            </a:r>
            <a:r>
              <a:rPr lang="sr-Cyrl-RS" dirty="0" smtClean="0"/>
              <a:t>. ЗАДАТАК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3334" y="3847234"/>
            <a:ext cx="117455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Реченице дате у потврдном облику претвори у одрични облик.</a:t>
            </a:r>
          </a:p>
          <a:p>
            <a:endParaRPr lang="sr-Cyrl-RS" sz="2000" b="1" dirty="0" smtClean="0"/>
          </a:p>
          <a:p>
            <a:r>
              <a:rPr lang="sr-Cyrl-RS" sz="2000" b="1" dirty="0" smtClean="0"/>
              <a:t>Мики има зелене очи. ______________________________________________________</a:t>
            </a:r>
          </a:p>
          <a:p>
            <a:endParaRPr lang="sr-Cyrl-RS" sz="2000" b="1" dirty="0"/>
          </a:p>
          <a:p>
            <a:r>
              <a:rPr lang="sr-Cyrl-RS" sz="2000" b="1" dirty="0" smtClean="0"/>
              <a:t>Весела Лара скаче високо. </a:t>
            </a:r>
            <a:r>
              <a:rPr lang="sr-Cyrl-RS" sz="2000" b="1" dirty="0"/>
              <a:t>______________________________________________________</a:t>
            </a:r>
          </a:p>
          <a:p>
            <a:endParaRPr lang="sr-Cyrl-RS" sz="2000" b="1" dirty="0" smtClean="0"/>
          </a:p>
          <a:p>
            <a:r>
              <a:rPr lang="sr-Cyrl-RS" sz="2000" b="1" dirty="0" smtClean="0"/>
              <a:t>Ја пишем лоше саставе. </a:t>
            </a:r>
            <a:r>
              <a:rPr lang="sr-Cyrl-RS" sz="2000" b="1" dirty="0"/>
              <a:t>______________________________________________________</a:t>
            </a:r>
          </a:p>
          <a:p>
            <a:endParaRPr lang="sr-Cyrl-RS" sz="20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140298" y="4311869"/>
            <a:ext cx="3341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solidFill>
                  <a:srgbClr val="FF0000"/>
                </a:solidFill>
              </a:rPr>
              <a:t>Мики нема зелене очи.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1487" y="4909016"/>
            <a:ext cx="4197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solidFill>
                  <a:srgbClr val="FF0000"/>
                </a:solidFill>
              </a:rPr>
              <a:t>Весела Лара не скаче високо.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05577" y="5506163"/>
            <a:ext cx="3773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solidFill>
                  <a:srgbClr val="FF0000"/>
                </a:solidFill>
              </a:rPr>
              <a:t>Ја не пишем лоше саставе.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488906" y="6383646"/>
            <a:ext cx="3553495" cy="365125"/>
          </a:xfrm>
        </p:spPr>
        <p:txBody>
          <a:bodyPr/>
          <a:lstStyle/>
          <a:p>
            <a:pPr algn="r"/>
            <a:r>
              <a:rPr lang="sr-Cyrl-RS" sz="2400" dirty="0" smtClean="0"/>
              <a:t>СРПСКИ ЈЕЗИК  4. РАЗРЕД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09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496" y="969135"/>
            <a:ext cx="11639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Хајде сада да се играмо! Видјећете текст који је написан, а заједно га можемо читати. Сваки пут када је ријечца </a:t>
            </a:r>
            <a:r>
              <a:rPr lang="sr-Cyrl-RS" sz="2400" b="1" dirty="0" smtClean="0"/>
              <a:t>не</a:t>
            </a:r>
            <a:r>
              <a:rPr lang="sr-Cyrl-RS" sz="2400" dirty="0" smtClean="0"/>
              <a:t> правилно написана ви устаните са своје столице или мјеста гдје сједите, а када је неправилно написана, вратите се или останите да сједите.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82" y="2176530"/>
            <a:ext cx="11062952" cy="4172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610"/>
          <a:stretch/>
        </p:blipFill>
        <p:spPr>
          <a:xfrm>
            <a:off x="0" y="5716"/>
            <a:ext cx="12191999" cy="985957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488906" y="6383646"/>
            <a:ext cx="3553495" cy="365125"/>
          </a:xfrm>
        </p:spPr>
        <p:txBody>
          <a:bodyPr/>
          <a:lstStyle/>
          <a:p>
            <a:pPr algn="r"/>
            <a:r>
              <a:rPr lang="sr-Cyrl-RS" sz="2400" dirty="0" smtClean="0"/>
              <a:t>СРПСКИ ЈЕЗИК  4. РАЗРЕД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712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496" y="991673"/>
            <a:ext cx="11471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6000" dirty="0" smtClean="0"/>
              <a:t>ЗАДАТАК ЗА ЗАДАЋУ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76496" y="3453488"/>
            <a:ext cx="116390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800" dirty="0" smtClean="0"/>
              <a:t>Текст који смо користили за претходну игру правилно препиши писаним словима латинице пазећи да сваки пут ријечца </a:t>
            </a:r>
            <a:r>
              <a:rPr lang="sr-Cyrl-RS" sz="2800" b="1" dirty="0" smtClean="0"/>
              <a:t>не</a:t>
            </a:r>
            <a:r>
              <a:rPr lang="sr-Cyrl-RS" sz="2800" dirty="0" smtClean="0"/>
              <a:t> уз глаголе буде правилно написана.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610"/>
          <a:stretch/>
        </p:blipFill>
        <p:spPr>
          <a:xfrm>
            <a:off x="0" y="5716"/>
            <a:ext cx="12191999" cy="985957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488906" y="6383646"/>
            <a:ext cx="3553495" cy="365125"/>
          </a:xfrm>
        </p:spPr>
        <p:txBody>
          <a:bodyPr/>
          <a:lstStyle/>
          <a:p>
            <a:pPr algn="r"/>
            <a:r>
              <a:rPr lang="sr-Cyrl-RS" sz="2400" dirty="0" smtClean="0"/>
              <a:t>СРПСКИ ЈЕЗИК  4. РАЗРЕД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44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492</Words>
  <Application>Microsoft Office PowerPoint</Application>
  <PresentationFormat>Prilagođavanje</PresentationFormat>
  <Paragraphs>75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Office Theme</vt:lpstr>
      <vt:lpstr>ПИСАЊЕ РИЈЕЧЦЕ НЕ УЗ ГЛАГОЛЕ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ПИСАЊЕ РИЈЕЧЦЕ НЕ УЗ ГЛАГОЛЕ</dc:title>
  <dc:creator>marina_uciteljica@yahoo.com</dc:creator>
  <cp:lastModifiedBy>tatjana</cp:lastModifiedBy>
  <cp:revision>20</cp:revision>
  <dcterms:created xsi:type="dcterms:W3CDTF">2020-03-23T14:46:35Z</dcterms:created>
  <dcterms:modified xsi:type="dcterms:W3CDTF">2020-04-07T18:41:45Z</dcterms:modified>
</cp:coreProperties>
</file>