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67" r:id="rId9"/>
    <p:sldId id="266" r:id="rId10"/>
    <p:sldId id="26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2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9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5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2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5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7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4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2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6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0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42950"/>
            <a:ext cx="7640619" cy="2379643"/>
          </a:xfrm>
        </p:spPr>
        <p:txBody>
          <a:bodyPr/>
          <a:lstStyle/>
          <a:p>
            <a:pPr marL="182880" indent="0" algn="ctr">
              <a:buNone/>
            </a:pPr>
            <a:r>
              <a:rPr lang="sr-Cyrl-BA" sz="48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Ријечи које имају исто или слично значење</a:t>
            </a:r>
            <a:endParaRPr lang="en-US" sz="4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771901"/>
            <a:ext cx="5637010" cy="661589"/>
          </a:xfrm>
        </p:spPr>
        <p:txBody>
          <a:bodyPr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7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057400" y="259773"/>
            <a:ext cx="4648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</a:p>
          <a:p>
            <a:pPr marL="45720" indent="0" algn="ctr">
              <a:buFont typeface="Georgia" pitchFamily="18" charset="0"/>
              <a:buNone/>
            </a:pPr>
            <a:endParaRPr lang="sr-Cyrl-B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895350"/>
            <a:ext cx="7162800" cy="3505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" lvl="0"/>
            <a:endParaRPr lang="sr-Cyrl-B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 </a:t>
            </a:r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наведене ријечи допиши </a:t>
            </a:r>
          </a:p>
          <a:p>
            <a:pPr marL="45720" lvl="0"/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ријечи истог или сличног значења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B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/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Скакати –                                       Поток -</a:t>
            </a:r>
          </a:p>
          <a:p>
            <a:pPr marL="45720"/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Сазнати –                                       Немиран -</a:t>
            </a:r>
          </a:p>
          <a:p>
            <a:pPr marL="45720"/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 -                                               Љут -</a:t>
            </a:r>
            <a:endParaRPr lang="sr-Cyrl-B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/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Срећан 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                           Здјела - </a:t>
            </a:r>
          </a:p>
          <a:p>
            <a:pPr marL="45720" lvl="0"/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Тугује -                                          Говорити -</a:t>
            </a:r>
          </a:p>
          <a:p>
            <a:pPr marL="45720" lvl="0"/>
            <a:endParaRPr lang="sr-Cyrl-BA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4623955"/>
            <a:ext cx="2971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48640"/>
            <a:ext cx="6400800" cy="3851910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Прочитајмо сљедеће приче:</a:t>
            </a:r>
          </a:p>
          <a:p>
            <a:pPr marL="45720" indent="0">
              <a:buNone/>
            </a:pPr>
            <a:endParaRPr lang="sr-Cyrl-B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их упоредимо, можемо уочити да су обје приче сличног садржаја. Састоје се од ријечи сличног или истог значења.</a:t>
            </a:r>
          </a:p>
          <a:p>
            <a:pPr marL="45720" indent="0" algn="ctr">
              <a:buNone/>
            </a:pPr>
            <a:endParaRPr lang="sr-Cyrl-B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0" y="1257300"/>
            <a:ext cx="4495800" cy="1911927"/>
          </a:xfrm>
          <a:prstGeom prst="round2DiagRect">
            <a:avLst>
              <a:gd name="adj1" fmla="val 12319"/>
              <a:gd name="adj2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EA022">
                  <a:lumMod val="75000"/>
                </a:srgbClr>
              </a:buClr>
              <a:buSzPct val="130000"/>
            </a:pPr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Мој брат је јуче дошао кући изразито 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весео. </a:t>
            </a:r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Смјешкао се све вријеме док није примио 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несвакидашњи пакет. Када га је отворио растужио се.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495800" y="1257300"/>
            <a:ext cx="4648200" cy="188595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EA022">
                  <a:lumMod val="75000"/>
                </a:srgbClr>
              </a:buClr>
              <a:buSzPct val="130000"/>
            </a:pPr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Мој брат је јуче 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стигао </a:t>
            </a:r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кући 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посебно радостан. Осмјехивао </a:t>
            </a:r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све вријеме док није 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добио необичан пакет. Када га је отворио ражалостио се.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0" y="4623955"/>
            <a:ext cx="2971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1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2133600" y="800100"/>
            <a:ext cx="4648200" cy="188595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EA022">
                  <a:lumMod val="75000"/>
                </a:srgbClr>
              </a:buClr>
              <a:buSzPct val="130000"/>
            </a:pPr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Мој брат је јуче 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стигао </a:t>
            </a:r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кући 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посебно радостан. Осмијехивао </a:t>
            </a:r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све вријеме док није 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добио не</a:t>
            </a:r>
            <a:r>
              <a:rPr lang="sr-Latn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бичан пакет. Када га је отворио ражалостио се.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491836" y="2862696"/>
            <a:ext cx="1447800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ДОШАО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1974273" y="2888673"/>
            <a:ext cx="1447800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СТИГАО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457200" y="3771900"/>
            <a:ext cx="1447800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ИЗРАЗИТО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1960418" y="3803072"/>
            <a:ext cx="1447800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5074226" y="2862696"/>
            <a:ext cx="1447800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6580909" y="2930237"/>
            <a:ext cx="1447800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РАДОСТАН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4776355" y="3771900"/>
            <a:ext cx="1648691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СМЈЕШКАО СЕ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6522026" y="3771900"/>
            <a:ext cx="1877289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</a:t>
            </a:r>
            <a:r>
              <a:rPr lang="sr-Latn-B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sr-Cyrl-B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ЕХИВАО СЕ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46102"/>
            <a:ext cx="79421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Које су ријечи из приче имале исто или  слично значење?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96000" y="4623955"/>
            <a:ext cx="2971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1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>
            <a:off x="1905000" y="3195197"/>
            <a:ext cx="1447800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ПРИМИО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304800" y="3195197"/>
            <a:ext cx="1447800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nip Diagonal Corner Rectangle 13"/>
          <p:cNvSpPr/>
          <p:nvPr/>
        </p:nvSpPr>
        <p:spPr>
          <a:xfrm>
            <a:off x="7010400" y="3195197"/>
            <a:ext cx="1524000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НЕСВАКИ-ДАШЊИ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nip Diagonal Corner Rectangle 14"/>
          <p:cNvSpPr/>
          <p:nvPr/>
        </p:nvSpPr>
        <p:spPr>
          <a:xfrm>
            <a:off x="5507182" y="3195197"/>
            <a:ext cx="1447800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НЕОБИ-ЧАН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nip Diagonal Corner Rectangle 15"/>
          <p:cNvSpPr/>
          <p:nvPr/>
        </p:nvSpPr>
        <p:spPr>
          <a:xfrm>
            <a:off x="4336474" y="4114800"/>
            <a:ext cx="1669473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РАСТУЖИО СЕ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nip Diagonal Corner Rectangle 16"/>
          <p:cNvSpPr/>
          <p:nvPr/>
        </p:nvSpPr>
        <p:spPr>
          <a:xfrm>
            <a:off x="2209800" y="4114800"/>
            <a:ext cx="1981200" cy="571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РАЖАЛОСТИОСЕ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 Diagonal Corner Rectangle 17"/>
          <p:cNvSpPr/>
          <p:nvPr/>
        </p:nvSpPr>
        <p:spPr>
          <a:xfrm>
            <a:off x="2088573" y="961160"/>
            <a:ext cx="4495800" cy="1911927"/>
          </a:xfrm>
          <a:prstGeom prst="round2DiagRect">
            <a:avLst>
              <a:gd name="adj1" fmla="val 12319"/>
              <a:gd name="adj2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" lvl="0" algn="just">
              <a:spcBef>
                <a:spcPct val="20000"/>
              </a:spcBef>
              <a:spcAft>
                <a:spcPts val="300"/>
              </a:spcAft>
              <a:buClr>
                <a:srgbClr val="FEA022">
                  <a:lumMod val="75000"/>
                </a:srgbClr>
              </a:buClr>
              <a:buSzPct val="130000"/>
            </a:pPr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Мој брат је јуче дошао кући изразито 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весео. </a:t>
            </a:r>
            <a:r>
              <a:rPr lang="sr-Cyrl-B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Смјешкао се све вријеме док није примио </a:t>
            </a:r>
            <a:r>
              <a:rPr lang="sr-Cyrl-B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несвакидашњи пакет. Када га је отворио растужио се.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4623955"/>
            <a:ext cx="2971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24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48640"/>
            <a:ext cx="7315200" cy="345186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Ријечи различитог облика, а сличног или истог значења зову се  СИНОНИМИ.</a:t>
            </a:r>
          </a:p>
          <a:p>
            <a:pPr marL="45720" indent="0" algn="ctr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Кућа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Тужан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Закључујемо да различит облик, а слично или исто значење могу имати: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именице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глаголи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0254" y="1809750"/>
            <a:ext cx="6172200" cy="342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дом, стан, кућерак, чардак, двор, вила...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9073" y="2266950"/>
            <a:ext cx="5604163" cy="342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причати, зборити, ћућорити, бесједити…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1832263" y="2724150"/>
            <a:ext cx="5888182" cy="342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алостан, невесео, несрећан, утучен...</a:t>
            </a: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4623955"/>
            <a:ext cx="2971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29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40"/>
            <a:ext cx="8001000" cy="34518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сљедећој групи 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именица</a:t>
            </a:r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пронађи ону која нема исто или слично значење са осталим ријечима.</a:t>
            </a:r>
          </a:p>
          <a:p>
            <a:pPr marL="45720" indent="0" algn="ctr">
              <a:buNone/>
            </a:pPr>
            <a:endParaRPr lang="sr-Cyrl-B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sr-Latn-B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Latn-BA" sz="2800" dirty="0"/>
          </a:p>
          <a:p>
            <a:pPr marL="45720" indent="0">
              <a:buNone/>
            </a:pPr>
            <a:endParaRPr lang="sr-Cyrl-BA" sz="2800" dirty="0"/>
          </a:p>
          <a:p>
            <a:pPr marL="45720" indent="0">
              <a:buNone/>
            </a:pPr>
            <a:endParaRPr lang="sr-Cyrl-BA" sz="2800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171700"/>
            <a:ext cx="1905000" cy="571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ВЕКНА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11927" y="2904259"/>
            <a:ext cx="1905000" cy="571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ШТРУЦА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7700" y="2571750"/>
            <a:ext cx="1905000" cy="571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БРАШНО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1693718"/>
            <a:ext cx="1905000" cy="571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ХЉЕБ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5936" y="1589809"/>
            <a:ext cx="1905000" cy="571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ПОГАЧА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3714750"/>
            <a:ext cx="1905000" cy="571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КРУХ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91200" y="3340677"/>
            <a:ext cx="1905000" cy="571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СОМУН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4623955"/>
            <a:ext cx="2971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6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42900"/>
            <a:ext cx="6934200" cy="2811780"/>
          </a:xfrm>
        </p:spPr>
        <p:txBody>
          <a:bodyPr/>
          <a:lstStyle/>
          <a:p>
            <a:pPr marL="45720" indent="0" algn="ctr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 бисмо понуђене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глаголе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могли употријебити у сљедећој реченици умјесто глагола </a:t>
            </a:r>
            <a:r>
              <a:rPr lang="sr-Cyrl-BA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појести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 algn="ctr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85900"/>
            <a:ext cx="7696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Сестра и ја ћемо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појести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 што нам бака испече.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838200" y="2457450"/>
            <a:ext cx="1981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обући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457450"/>
            <a:ext cx="1981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клопати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1273" y="3486150"/>
            <a:ext cx="1981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покусати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3517323"/>
            <a:ext cx="1981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3517323"/>
            <a:ext cx="1981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слистити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38800" y="2457450"/>
            <a:ext cx="1981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смазати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4623955"/>
            <a:ext cx="2971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5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42900"/>
            <a:ext cx="6934200" cy="2811780"/>
          </a:xfrm>
        </p:spPr>
        <p:txBody>
          <a:bodyPr/>
          <a:lstStyle/>
          <a:p>
            <a:pPr marL="45720" indent="0" algn="ctr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 бисмо понуђене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глаголе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могли употријебити у сљедећој реченици умјесто глагола </a:t>
            </a:r>
            <a:r>
              <a:rPr lang="sr-Cyrl-BA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појести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 algn="ctr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85900"/>
            <a:ext cx="7696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Сестра и ја ћемо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појести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 што нам бака испече.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457450"/>
            <a:ext cx="1981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клопати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1273" y="3486150"/>
            <a:ext cx="1981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покусати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3517323"/>
            <a:ext cx="1981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слистити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38800" y="2457450"/>
            <a:ext cx="1981200" cy="514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смазати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4623955"/>
            <a:ext cx="2971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1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48640"/>
            <a:ext cx="6934200" cy="2606040"/>
          </a:xfrm>
        </p:spPr>
        <p:txBody>
          <a:bodyPr/>
          <a:lstStyle/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Опишимо човјека који је драг са што више </a:t>
            </a:r>
            <a:r>
              <a:rPr lang="sr-Cyrl-BA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придјева 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истог или сличног значења.</a:t>
            </a:r>
          </a:p>
          <a:p>
            <a:pPr marL="45720" indent="0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19401" y="2400300"/>
            <a:ext cx="2362199" cy="7429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човјек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638800" y="1327438"/>
            <a:ext cx="2209800" cy="1200150"/>
          </a:xfrm>
          <a:prstGeom prst="wedgeEllipseCallout">
            <a:avLst>
              <a:gd name="adj1" fmla="val -75880"/>
              <a:gd name="adj2" fmla="val 4951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љубазан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5867400" y="3140652"/>
            <a:ext cx="2209800" cy="1200150"/>
          </a:xfrm>
          <a:prstGeom prst="wedgeEllipseCallout">
            <a:avLst>
              <a:gd name="adj1" fmla="val -88419"/>
              <a:gd name="adj2" fmla="val -621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мио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124200" y="3571875"/>
            <a:ext cx="2209800" cy="1200150"/>
          </a:xfrm>
          <a:prstGeom prst="wedgeEllipseCallout">
            <a:avLst>
              <a:gd name="adj1" fmla="val -9422"/>
              <a:gd name="adj2" fmla="val -855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срдачан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838200" y="2971800"/>
            <a:ext cx="2209800" cy="1200150"/>
          </a:xfrm>
          <a:prstGeom prst="wedgeEllipseCallout">
            <a:avLst>
              <a:gd name="adj1" fmla="val 60170"/>
              <a:gd name="adj2" fmla="val -413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врли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74964" y="1340427"/>
            <a:ext cx="2209800" cy="1200150"/>
          </a:xfrm>
          <a:prstGeom prst="wedgeEllipseCallout">
            <a:avLst>
              <a:gd name="adj1" fmla="val 62678"/>
              <a:gd name="adj2" fmla="val 451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драг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4623955"/>
            <a:ext cx="2971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2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422</Words>
  <Application>Microsoft Office PowerPoint</Application>
  <PresentationFormat>Projekcija na ekranu (16:9)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Theme</vt:lpstr>
      <vt:lpstr>Ријечи које имају исто или слично значење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СИНОНИМИ  И               АНТОНИМИ</dc:title>
  <dc:creator>User</dc:creator>
  <cp:lastModifiedBy>tatjana</cp:lastModifiedBy>
  <cp:revision>33</cp:revision>
  <dcterms:created xsi:type="dcterms:W3CDTF">2020-03-25T00:07:21Z</dcterms:created>
  <dcterms:modified xsi:type="dcterms:W3CDTF">2020-04-08T18:27:55Z</dcterms:modified>
</cp:coreProperties>
</file>