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C81C3-C69C-4FDF-4693-04BF225F33FC}" v="112" dt="2021-02-07T11:08:43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6E67-EAC9-4EBD-B942-F64304F7023E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E56C0-57FB-4371-A773-CB22EF8F17F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7057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56C0-57FB-4371-A773-CB22EF8F17FB}" type="slidenum">
              <a:rPr lang="sr-Latn-CS" smtClean="0"/>
              <a:t>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124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7594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5030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026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515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9872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2832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3251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173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1257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3995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9854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AE81-6420-4A1E-9967-90500C1AE4A9}" type="datetimeFigureOut">
              <a:rPr lang="sr-Latn-CS" smtClean="0"/>
              <a:t>11.2.2021.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6923-18B3-4010-817C-F602E8CBE9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3658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r-Cyrl-B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Централни и периферијски угао у кругу</a:t>
            </a:r>
            <a:br>
              <a:rPr lang="sr-Cyrl-B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-обрада-</a:t>
            </a:r>
            <a:endParaRPr lang="sr-Latn-C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524000" y="5094514"/>
            <a:ext cx="10668000" cy="1240972"/>
          </a:xfrm>
        </p:spPr>
        <p:txBody>
          <a:bodyPr/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Милена Криваја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 „Бранко Радичевић“ Петрово, Приједор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/>
          </a:p>
        </p:txBody>
      </p:sp>
      <p:sp>
        <p:nvSpPr>
          <p:cNvPr id="6" name="Smeško 5"/>
          <p:cNvSpPr/>
          <p:nvPr/>
        </p:nvSpPr>
        <p:spPr>
          <a:xfrm>
            <a:off x="11168743" y="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3305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Угао чије је тјеме у центру круга назива се централни угао круга.</a:t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Угао чије је тјеме на кружници а краци садрже тетиве тог круга, назива се периферијски угао круга.</a:t>
            </a:r>
            <a:endParaRPr lang="sr-Latn-C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Čuvar mesta za sadržaj 17"/>
          <p:cNvSpPr>
            <a:spLocks noGrp="1"/>
          </p:cNvSpPr>
          <p:nvPr>
            <p:ph sz="half" idx="2"/>
          </p:nvPr>
        </p:nvSpPr>
        <p:spPr>
          <a:xfrm>
            <a:off x="6423314" y="5332556"/>
            <a:ext cx="5181600" cy="1404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r-Cyrl-BA"/>
              <a:t>Периферијски угао </a:t>
            </a:r>
            <a:r>
              <a:rPr lang="en-US" dirty="0">
                <a:ea typeface="+mn-lt"/>
                <a:cs typeface="+mn-lt"/>
              </a:rPr>
              <a:t>∡</a:t>
            </a:r>
            <a:r>
              <a:rPr lang="sr-Latn-CS" i="1" dirty="0">
                <a:latin typeface="Calibri Light"/>
                <a:cs typeface="+mn-lt"/>
              </a:rPr>
              <a:t>ACB</a:t>
            </a:r>
            <a:r>
              <a:rPr lang="sr-Cyrl-BA" i="1" dirty="0">
                <a:latin typeface="Calibri Light"/>
                <a:cs typeface="+mn-lt"/>
              </a:rPr>
              <a:t> </a:t>
            </a:r>
            <a:endParaRPr lang="sr-Latn-CS" dirty="0">
              <a:cs typeface="Calibri"/>
            </a:endParaRPr>
          </a:p>
          <a:p>
            <a:pPr marL="0" indent="0">
              <a:buNone/>
            </a:pPr>
            <a:r>
              <a:rPr lang="sr-Cyrl-BA" dirty="0"/>
              <a:t>и централни угао </a:t>
            </a:r>
            <a:r>
              <a:rPr lang="en-US" dirty="0">
                <a:ea typeface="+mn-lt"/>
                <a:cs typeface="+mn-lt"/>
              </a:rPr>
              <a:t>∡</a:t>
            </a:r>
            <a:r>
              <a:rPr lang="sr-Latn-CS" i="1" dirty="0">
                <a:latin typeface="Calibri Light"/>
                <a:cs typeface="+mn-lt"/>
              </a:rPr>
              <a:t>AOB</a:t>
            </a:r>
            <a:r>
              <a:rPr lang="sr-Cyrl-BA" dirty="0"/>
              <a:t> су над истим кружним луком.</a:t>
            </a:r>
            <a:endParaRPr lang="sr-Cyrl-BA" i="1" dirty="0">
              <a:latin typeface="Calibri Light"/>
              <a:cs typeface="+mn-lt"/>
            </a:endParaRPr>
          </a:p>
        </p:txBody>
      </p:sp>
      <p:sp>
        <p:nvSpPr>
          <p:cNvPr id="11" name="Smeško 10"/>
          <p:cNvSpPr/>
          <p:nvPr/>
        </p:nvSpPr>
        <p:spPr>
          <a:xfrm>
            <a:off x="11142617" y="11350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7024ED5-15D6-42A3-A981-6E30E177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3" y="1938105"/>
            <a:ext cx="6813395" cy="4801466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7FF9EC1-0DC7-4682-8C11-FA34EDA3D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17" y="1455731"/>
            <a:ext cx="5698272" cy="40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9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64396"/>
                <a:ext cx="10999304" cy="1274073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sr-Cyrl-BA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</a:t>
                </a:r>
                <a:r>
                  <a:rPr lang="sr-Latn-C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Latn-C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Периферијски </a:t>
                </a:r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угао у кругу једнак је половини централног угла над истим луком.     </a:t>
                </a:r>
                <a:r>
                  <a:rPr lang="sr-Cyrl-BA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sr-Cyrl-BA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Cyrl-BA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Cyrl-BA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sr-Cyrl-BA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Latn-C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64396"/>
                <a:ext cx="10999304" cy="1274073"/>
              </a:xfrm>
              <a:blipFill rotWithShape="0">
                <a:blip r:embed="rId2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Čuvar mesta za sadržaj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43755" y="1389985"/>
                <a:ext cx="6308266" cy="599511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sr-Latn-C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sr-Latn-C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Cyrl-B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једнакокраки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C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C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C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sr-Latn-C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спољашњи угао </a:t>
                </a:r>
                <a14:m>
                  <m:oMath xmlns:m="http://schemas.openxmlformats.org/officeDocument/2006/math">
                    <m:r>
                      <a:rPr lang="sr-Latn-C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r-Latn-C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sr-Latn-C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∡</a:t>
                </a:r>
                <a14:m>
                  <m:oMath xmlns:m="http://schemas.openxmlformats.org/officeDocument/2006/math">
                    <m:r>
                      <a:rPr lang="sr-Latn-CS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𝑂𝐶𝐴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∡</a:t>
                </a:r>
                <a14:m>
                  <m:oMath xmlns:m="http://schemas.openxmlformats.org/officeDocument/2006/math">
                    <m:r>
                      <a:rPr lang="sr-Latn-CS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𝑂𝐴</m:t>
                    </m:r>
                    <m:r>
                      <a:rPr lang="sr-Latn-CS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𝐶</m:t>
                    </m:r>
                    <m:r>
                      <a:rPr lang="sr-Latn-CS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b>
                      <m:sSubPr>
                        <m:ctrlPr>
                          <a:rPr lang="sr-Latn-CS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sr-Latn-C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𝛽</m:t>
                        </m:r>
                      </m:e>
                      <m:sub>
                        <m:r>
                          <a:rPr lang="sr-Latn-CS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  <m:r>
                          <a:rPr lang="sr-Cyrl-BA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</m:t>
                        </m:r>
                      </m:sub>
                    </m:sSub>
                    <m:r>
                      <a:rPr lang="sr-Latn-CS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⇒</m:t>
                    </m:r>
                    <m:sSub>
                      <m:sSubPr>
                        <m:ctrlPr>
                          <a:rPr lang="sr-Latn-CS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sr-Latn-C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𝛼</m:t>
                        </m:r>
                      </m:e>
                      <m:sub>
                        <m:r>
                          <a:rPr lang="sr-Cyrl-BA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sr-Cyrl-BA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=2</m:t>
                    </m:r>
                    <m:sSub>
                      <m:sSubPr>
                        <m:ctrlPr>
                          <a:rPr lang="sr-Cyrl-BA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sr-Cyrl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𝛽</m:t>
                        </m:r>
                      </m:e>
                      <m:sub>
                        <m:r>
                          <a:rPr lang="sr-Cyrl-BA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</m:oMath>
                </a14:m>
                <a:endParaRPr lang="sr-Cyrl-B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C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sr-Latn-C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sr-Latn-C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Cyrl-B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једнакокраки</a:t>
                </a:r>
                <a:endParaRPr lang="sr-Latn-C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C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C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sr-Latn-C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sr-Latn-C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sr-Latn-C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спољашњи угао </a:t>
                </a:r>
                <a14:m>
                  <m:oMath xmlns:m="http://schemas.openxmlformats.org/officeDocument/2006/math">
                    <m:r>
                      <a:rPr lang="sr-Latn-C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sr-Latn-C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sr-Latn-C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∡</a:t>
                </a:r>
                <a:r>
                  <a:rPr lang="sr-Latn-CS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sr-Latn-CS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𝐶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sr-Latn-CS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∡</a:t>
                </a:r>
                <a14:m>
                  <m:oMath xmlns:m="http://schemas.openxmlformats.org/officeDocument/2006/math">
                    <m:r>
                      <a:rPr lang="sr-Latn-CS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sr-Latn-CS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𝐵𝐶</m:t>
                    </m:r>
                    <m:r>
                      <a:rPr lang="sr-Latn-CS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b>
                      <m:sSubPr>
                        <m:ctrlPr>
                          <a:rPr lang="sr-Latn-C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sr-Latn-C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𝛽</m:t>
                        </m:r>
                      </m:e>
                      <m:sub>
                        <m:r>
                          <a:rPr lang="sr-Latn-C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2</m:t>
                        </m:r>
                        <m:r>
                          <a:rPr lang="sr-Cyrl-BA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 </m:t>
                        </m:r>
                      </m:sub>
                    </m:sSub>
                    <m:r>
                      <a:rPr lang="sr-Latn-CS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⇒</m:t>
                    </m:r>
                    <m:sSub>
                      <m:sSubPr>
                        <m:ctrlPr>
                          <a:rPr lang="sr-Latn-C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sr-Latn-C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𝛼</m:t>
                        </m:r>
                      </m:e>
                      <m:sub>
                        <m:r>
                          <a:rPr lang="sr-Latn-C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sr-Cyrl-BA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=2</m:t>
                    </m:r>
                    <m:sSub>
                      <m:sSubPr>
                        <m:ctrlPr>
                          <a:rPr lang="sr-Cyrl-BA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sr-Cyrl-BA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𝛽</m:t>
                        </m:r>
                      </m:e>
                      <m:sub>
                        <m:r>
                          <a:rPr lang="sr-Latn-C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lt"/>
                          </a:rPr>
                          <m:t>1</m:t>
                        </m:r>
                      </m:sub>
                    </m:sSub>
                  </m:oMath>
                </a14:m>
                <a:endParaRPr lang="sr-Latn-C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C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C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sr-Latn-C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sr-Latn-C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C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C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sr-Latn-C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C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r-Latn-C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C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sr-Latn-C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sr-Latn-C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C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sr-Latn-C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C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C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C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sr-Latn-C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sr-Latn-C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што је и требало доказати.</a:t>
                </a:r>
                <a:endParaRPr lang="sr-Latn-C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r-Latn-C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Čuvar mesta za sadržaj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43755" y="1389985"/>
                <a:ext cx="6308266" cy="5995114"/>
              </a:xfrm>
              <a:blipFill rotWithShape="0">
                <a:blip r:embed="rId3"/>
                <a:stretch>
                  <a:fillRect l="-1739" t="-1729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meško 5"/>
          <p:cNvSpPr/>
          <p:nvPr/>
        </p:nvSpPr>
        <p:spPr>
          <a:xfrm>
            <a:off x="11092070" y="1288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FDD920B7-F5D1-4CB0-B453-FDC7519CD5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436648" y="1764405"/>
            <a:ext cx="7532648" cy="5345136"/>
          </a:xfrm>
        </p:spPr>
      </p:pic>
    </p:spTree>
    <p:extLst>
      <p:ext uri="{BB962C8B-B14F-4D97-AF65-F5344CB8AC3E}">
        <p14:creationId xmlns:p14="http://schemas.microsoft.com/office/powerpoint/2010/main" val="330771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690688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Задатак 1.</a:t>
                </a:r>
                <a:b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Периферијски угао у једном кругу има </a:t>
                </a:r>
                <a14:m>
                  <m:oMath xmlns:m="http://schemas.openxmlformats.org/officeDocument/2006/math">
                    <m:r>
                      <a:rPr lang="sr-Cyrl-BA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sr-Cyrl-BA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Колики је његов одговарајући централни угао и који је дио кружнице његов лук?</a:t>
                </a:r>
                <a:b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sr-Latn-C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690688"/>
              </a:xfrm>
              <a:blipFill rotWithShape="0">
                <a:blip r:embed="rId2"/>
                <a:stretch>
                  <a:fillRect l="-1000" t="-4332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Čuvar mesta za sadržaj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0" y="1866587"/>
                <a:ext cx="6019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r-Cyrl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=60°</m:t>
                    </m:r>
                  </m:oMath>
                </a14:m>
                <a:endParaRPr lang="sr-Cyrl-B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sr-Cyrl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sr-Cyrl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r-Cyrl-BA" b="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Cyrl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2∙</m:t>
                    </m:r>
                  </m:oMath>
                </a14:m>
                <a:r>
                  <a:rPr lang="sr-Cyrl-B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</m:t>
                    </m:r>
                  </m:oMath>
                </a14:m>
                <a:endParaRPr lang="sr-Cyrl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=120°</m:t>
                    </m:r>
                  </m:oMath>
                </a14:m>
                <a:endParaRPr lang="sr-Cyrl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sr-Cyrl-BA" b="0" dirty="0">
                    <a:ea typeface="Cambria Math" panose="02040503050406030204" pitchFamily="18" charset="0"/>
                  </a:rPr>
                  <a:t> је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BA" b="0" dirty="0">
                    <a:ea typeface="Cambria Math" panose="02040503050406030204" pitchFamily="18" charset="0"/>
                  </a:rPr>
                  <a:t>од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sr-Cyrl-BA" b="0" dirty="0">
                    <a:ea typeface="Cambria Math" panose="02040503050406030204" pitchFamily="18" charset="0"/>
                  </a:rPr>
                  <a:t>, па је и њему припадајући лук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BA" b="0" dirty="0">
                    <a:ea typeface="Cambria Math" panose="02040503050406030204" pitchFamily="18" charset="0"/>
                  </a:rPr>
                  <a:t>кружнице.</a:t>
                </a:r>
              </a:p>
              <a:p>
                <a:endParaRPr lang="sr-Latn-C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Čuvar mesta za sadržaj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0" y="1866587"/>
                <a:ext cx="6019800" cy="435133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meško 4"/>
          <p:cNvSpPr/>
          <p:nvPr/>
        </p:nvSpPr>
        <p:spPr>
          <a:xfrm>
            <a:off x="11277600" y="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1" name="Picture 11" descr="Shape&#10;&#10;Description automatically generated">
            <a:extLst>
              <a:ext uri="{FF2B5EF4-FFF2-40B4-BE49-F238E27FC236}">
                <a16:creationId xmlns:a16="http://schemas.microsoft.com/office/drawing/2014/main" xmlns="" id="{0290A8F0-B7DF-49AA-A8AF-4F803830DA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992459" y="1305497"/>
            <a:ext cx="8452623" cy="5967744"/>
          </a:xfrm>
        </p:spPr>
      </p:pic>
    </p:spTree>
    <p:extLst>
      <p:ext uri="{BB962C8B-B14F-4D97-AF65-F5344CB8AC3E}">
        <p14:creationId xmlns:p14="http://schemas.microsoft.com/office/powerpoint/2010/main" val="195430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940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Теорема:</a:t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 периферијски углови над истим луком су једнаки.</a:t>
            </a:r>
            <a:endParaRPr lang="sr-Latn-C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468192"/>
            <a:ext cx="5181600" cy="5389807"/>
          </a:xfrm>
        </p:spPr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 тврђење важи и за периферијске углове над истим луцима у истом кругу, или у  круговима једнаких </a:t>
            </a:r>
            <a:r>
              <a:rPr lang="sr-Cyrl-B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полупречника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meško 5"/>
          <p:cNvSpPr/>
          <p:nvPr/>
        </p:nvSpPr>
        <p:spPr>
          <a:xfrm>
            <a:off x="11277600" y="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C7C8E87A-DB44-4EC6-BD2B-A967575A2D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908824" y="1175396"/>
            <a:ext cx="8155258" cy="5772600"/>
          </a:xfrm>
        </p:spPr>
      </p:pic>
    </p:spTree>
    <p:extLst>
      <p:ext uri="{BB962C8B-B14F-4D97-AF65-F5344CB8AC3E}">
        <p14:creationId xmlns:p14="http://schemas.microsoft.com/office/powerpoint/2010/main" val="140977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690688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Задатак 2.</a:t>
                </a:r>
                <a:b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Израчунај периферијски угао над централним углом од </a:t>
                </a:r>
                <a14:m>
                  <m:oMath xmlns:m="http://schemas.openxmlformats.org/officeDocument/2006/math">
                    <m:r>
                      <a:rPr lang="sr-Cyrl-BA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sr-Cyrl-BA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°.</m:t>
                    </m:r>
                  </m:oMath>
                </a14:m>
                <a:endParaRPr lang="sr-Latn-C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690688"/>
              </a:xfrm>
              <a:blipFill rotWithShape="0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Čuvar mesta za sadržaj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5019" y="1825625"/>
                <a:ext cx="5699976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r-Latn-C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endParaRPr lang="sr-Cyrl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Cyrl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BA" dirty="0"/>
                  <a:t>  </a:t>
                </a:r>
              </a:p>
              <a:p>
                <a:r>
                  <a:rPr lang="sr-Cyrl-BA" dirty="0"/>
                  <a:t> </a:t>
                </a:r>
                <a14:m>
                  <m:oMath xmlns:m="http://schemas.openxmlformats.org/officeDocument/2006/math">
                    <m:r>
                      <a:rPr lang="sr-Cyrl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180°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BA" dirty="0"/>
                  <a:t> </a:t>
                </a:r>
              </a:p>
              <a:p>
                <a:r>
                  <a:rPr lang="sr-Cyrl-BA" dirty="0"/>
                  <a:t> </a:t>
                </a:r>
                <a14:m>
                  <m:oMath xmlns:m="http://schemas.openxmlformats.org/officeDocument/2006/math">
                    <m:r>
                      <a:rPr lang="sr-Cyrl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=90°.</m:t>
                    </m:r>
                  </m:oMath>
                </a14:m>
                <a:endParaRPr lang="sr-Cyrl-BA" dirty="0"/>
              </a:p>
              <a:p>
                <a:r>
                  <a:rPr lang="sr-Cyrl-BA" dirty="0"/>
                  <a:t>Сваки периферијски угао над пречником круга је прав.</a:t>
                </a:r>
              </a:p>
            </p:txBody>
          </p:sp>
        </mc:Choice>
        <mc:Fallback xmlns="">
          <p:sp>
            <p:nvSpPr>
              <p:cNvPr id="4" name="Čuvar mesta za sadržaj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5019" y="1825625"/>
                <a:ext cx="5699976" cy="4351338"/>
              </a:xfrm>
              <a:blipFill>
                <a:blip r:embed="rId3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meško 4"/>
          <p:cNvSpPr/>
          <p:nvPr/>
        </p:nvSpPr>
        <p:spPr>
          <a:xfrm>
            <a:off x="11277600" y="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C7E138A-BF85-42C1-8EEC-547AA031B1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029629" y="1342665"/>
            <a:ext cx="8341111" cy="5902696"/>
          </a:xfrm>
        </p:spPr>
      </p:pic>
    </p:spTree>
    <p:extLst>
      <p:ext uri="{BB962C8B-B14F-4D97-AF65-F5344CB8AC3E}">
        <p14:creationId xmlns:p14="http://schemas.microsoft.com/office/powerpoint/2010/main" val="156983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slov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690688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Ако дати конвексни четвороугао има описану кружницу, тада збир </a:t>
                </a:r>
                <a:b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супротних углова тог четвороугла износи </a:t>
                </a:r>
                <a14:m>
                  <m:oMath xmlns:m="http://schemas.openxmlformats.org/officeDocument/2006/math">
                    <m:r>
                      <a:rPr lang="sr-Cyrl-BA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sr-Cyrl-BA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°. </m:t>
                    </m:r>
                  </m:oMath>
                </a14:m>
                <a:endParaRPr lang="sr-Latn-C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Naslov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690688"/>
              </a:xfrm>
              <a:blipFill rotWithShape="0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Čuvar mesta za sadržaj 5"/>
              <p:cNvSpPr>
                <a:spLocks noGrp="1"/>
              </p:cNvSpPr>
              <p:nvPr>
                <p:ph idx="1"/>
              </p:nvPr>
            </p:nvSpPr>
            <p:spPr>
              <a:xfrm>
                <a:off x="0" y="1994830"/>
                <a:ext cx="12192000" cy="4815973"/>
              </a:xfrm>
            </p:spPr>
            <p:txBody>
              <a:bodyPr>
                <a:normAutofit/>
              </a:bodyPr>
              <a:lstStyle/>
              <a:p>
                <a:r>
                  <a:rPr lang="sr-Cyrl-BA" dirty="0"/>
                  <a:t>Сл. 6.7.</a:t>
                </a:r>
              </a:p>
              <a:p>
                <a:endParaRPr lang="sr-Cyrl-BA" dirty="0"/>
              </a:p>
              <a:p>
                <a:endParaRPr lang="sr-Cyrl-BA" dirty="0"/>
              </a:p>
              <a:p>
                <a:endParaRPr lang="sr-Cyrl-BA" dirty="0"/>
              </a:p>
              <a:p>
                <a:endParaRPr lang="sr-Cyrl-BA" dirty="0"/>
              </a:p>
              <a:p>
                <a:endParaRPr lang="sr-Cyrl-BA" dirty="0"/>
              </a:p>
              <a:p>
                <a:r>
                  <a:rPr lang="sr-Cyrl-BA" dirty="0"/>
                  <a:t>Важи и обрнуто тврђење:</a:t>
                </a:r>
              </a:p>
              <a:p>
                <a:r>
                  <a:rPr lang="sr-Cyrl-BA" dirty="0"/>
                  <a:t>Ако збир два супротна угла једног четвороугла износи </a:t>
                </a:r>
                <a14:m>
                  <m:oMath xmlns:m="http://schemas.openxmlformats.org/officeDocument/2006/math">
                    <m:r>
                      <a:rPr lang="sr-Cyrl-B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sr-Cyrl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sr-Cyrl-BA" dirty="0">
                    <a:solidFill>
                      <a:schemeClr val="tx1"/>
                    </a:solidFill>
                  </a:rPr>
                  <a:t>, онда се око тог четвороугла може описати кружни</a:t>
                </a:r>
                <a:endParaRPr lang="sr-Latn-C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Čuvar mesta za sadržaj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94830"/>
                <a:ext cx="12192000" cy="4815973"/>
              </a:xfrm>
              <a:blipFill>
                <a:blip r:embed="rId3"/>
                <a:stretch>
                  <a:fillRect l="-900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meško 6"/>
          <p:cNvSpPr/>
          <p:nvPr/>
        </p:nvSpPr>
        <p:spPr>
          <a:xfrm>
            <a:off x="11240037" y="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7EF83F-7870-4669-9EE3-4812263D5F61}"/>
              </a:ext>
            </a:extLst>
          </p:cNvPr>
          <p:cNvSpPr/>
          <p:nvPr/>
        </p:nvSpPr>
        <p:spPr>
          <a:xfrm>
            <a:off x="-1859" y="1865971"/>
            <a:ext cx="2053682" cy="104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A6150F0-B9DE-4D83-8613-5161E3CFC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644" y="1520779"/>
            <a:ext cx="5893419" cy="41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рад:</a:t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C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Уџбеник, страна 126, задатак: 1,2 и 6.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meško 3"/>
          <p:cNvSpPr/>
          <p:nvPr/>
        </p:nvSpPr>
        <p:spPr>
          <a:xfrm>
            <a:off x="10439400" y="365125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2350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sr-Latn-C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meško 5"/>
          <p:cNvSpPr/>
          <p:nvPr/>
        </p:nvSpPr>
        <p:spPr>
          <a:xfrm>
            <a:off x="10439400" y="386557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2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xmlns="" id="{42E2FB95-31E2-45E6-8F9E-5EF30C32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963" y="2310657"/>
            <a:ext cx="5614639" cy="3955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057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170</Words>
  <Application>Microsoft Office PowerPoint</Application>
  <PresentationFormat>Široki ekran</PresentationFormat>
  <Paragraphs>45</Paragraphs>
  <Slides>9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tema</vt:lpstr>
      <vt:lpstr>Централни и периферијски угао у кругу -обрада-</vt:lpstr>
      <vt:lpstr>Угао чије је тјеме у центру круга назива се централни угао круга. Угао чије је тјеме на кружници а краци садрже тетиве тог круга, назива се периферијски угао круга.</vt:lpstr>
      <vt:lpstr>Теорема : Периферијски угао у кругу једнак је половини централног угла над истим луком.      β=α/2</vt:lpstr>
      <vt:lpstr>Задатак 1. Периферијски угао у једном кругу има 60°. Колики је његов одговарајући централни угао и који је дио кружнице његов лук? </vt:lpstr>
      <vt:lpstr>Теорема: Сви периферијски углови над истим луком су једнаки.</vt:lpstr>
      <vt:lpstr>Задатак 2. Израчунај периферијски угао над централним углом од 180°.</vt:lpstr>
      <vt:lpstr>Ако дати конвексни четвороугао има описану кружницу, тада збир  супротних углова тог четвороугла износи 180°. </vt:lpstr>
      <vt:lpstr>Домаћи рад: 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Централни и периферијски угао у кругу -обрада-</dc:title>
  <dc:creator>Nastavnik</dc:creator>
  <cp:lastModifiedBy>Nastavnik</cp:lastModifiedBy>
  <cp:revision>77</cp:revision>
  <dcterms:created xsi:type="dcterms:W3CDTF">2021-02-05T16:35:31Z</dcterms:created>
  <dcterms:modified xsi:type="dcterms:W3CDTF">2021-02-11T14:06:53Z</dcterms:modified>
  <cp:contentStatus>Finalni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