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44" r:id="rId2"/>
    <p:sldMasterId id="214748378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6F2C510D-9A80-4D0C-83EC-3C4FA4618BD2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Untitled Section" id="{7B76E560-0DFB-4466-9E12-5B158C1ED544}">
          <p14:sldIdLst>
            <p14:sldId id="266"/>
            <p14:sldId id="267"/>
            <p14:sldId id="268"/>
            <p14:sldId id="269"/>
            <p14:sldId id="270"/>
            <p14:sldId id="271"/>
          </p14:sldIdLst>
        </p14:section>
        <p14:section name="Untitled Section" id="{B6B5DE62-8621-49B2-B1B7-3CC29C21216C}">
          <p14:sldIdLst/>
        </p14:section>
        <p14:section name="Untitled Section" id="{062D90D2-2B58-4B4F-A78F-B2FFBF42BA06}">
          <p14:sldIdLst>
            <p14:sldId id="272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0099"/>
    <a:srgbClr val="FF99CC"/>
    <a:srgbClr val="CC33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3348021"/>
            <a:ext cx="6858000" cy="1231118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2770782"/>
            <a:ext cx="6858000" cy="565519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141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275370"/>
            <a:ext cx="7886700" cy="61451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740569"/>
            <a:ext cx="7886700" cy="253480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889887"/>
            <a:ext cx="7885509" cy="511854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768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265075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367049"/>
            <a:ext cx="7885509" cy="112637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0979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273844"/>
            <a:ext cx="6977064" cy="2244678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3376297"/>
            <a:ext cx="7884318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48454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45226"/>
            <a:ext cx="7886700" cy="1883876"/>
          </a:xfrm>
        </p:spPr>
        <p:txBody>
          <a:bodyPr anchor="b">
            <a:normAutofit/>
          </a:bodyPr>
          <a:lstStyle>
            <a:lvl1pPr>
              <a:defRPr sz="4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37936"/>
            <a:ext cx="7885509" cy="855483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5037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414462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1928812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414462"/>
            <a:ext cx="2202181" cy="432197"/>
          </a:xfrm>
        </p:spPr>
        <p:txBody>
          <a:bodyPr vert="horz" lIns="68580" tIns="34290" rIns="68580" bIns="3429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1928812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414462"/>
            <a:ext cx="2199085" cy="432197"/>
          </a:xfrm>
        </p:spPr>
        <p:txBody>
          <a:bodyPr vert="horz" lIns="68580" tIns="34290" rIns="68580" bIns="3429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1928812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8711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223127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692266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3655324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223127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692266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3655323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3223127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1692266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3655322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155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9379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4244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3348021"/>
            <a:ext cx="6858000" cy="1231118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2770782"/>
            <a:ext cx="6858000" cy="565519"/>
          </a:xfrm>
        </p:spPr>
        <p:txBody>
          <a:bodyPr vert="horz" lIns="68580" tIns="34290" rIns="68580" bIns="34290" rtlCol="0"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2282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274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9786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3348021"/>
            <a:ext cx="6858000" cy="1231118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2770256"/>
            <a:ext cx="6858000" cy="565519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0361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369219"/>
            <a:ext cx="3768912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369219"/>
            <a:ext cx="377547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5859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260872"/>
            <a:ext cx="3768912" cy="617934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1878806"/>
            <a:ext cx="3768912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260872"/>
            <a:ext cx="3776661" cy="617934"/>
          </a:xfrm>
        </p:spPr>
        <p:txBody>
          <a:bodyPr vert="horz" lIns="68580" tIns="34290" rIns="68580" bIns="3429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1878806"/>
            <a:ext cx="377666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529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512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9128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0526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4282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275370"/>
            <a:ext cx="7886700" cy="61451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740569"/>
            <a:ext cx="7886700" cy="253480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889887"/>
            <a:ext cx="7885509" cy="511854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8126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265075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367049"/>
            <a:ext cx="7885509" cy="112637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6952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273844"/>
            <a:ext cx="6977064" cy="2244678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3376297"/>
            <a:ext cx="7884318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6485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3348021"/>
            <a:ext cx="6858000" cy="1231118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2770256"/>
            <a:ext cx="6858000" cy="565519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32570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45226"/>
            <a:ext cx="7886700" cy="1883876"/>
          </a:xfrm>
        </p:spPr>
        <p:txBody>
          <a:bodyPr anchor="b">
            <a:normAutofit/>
          </a:bodyPr>
          <a:lstStyle>
            <a:lvl1pPr>
              <a:defRPr sz="4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37936"/>
            <a:ext cx="7885509" cy="855483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5976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414462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1928812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414462"/>
            <a:ext cx="2202181" cy="432197"/>
          </a:xfrm>
        </p:spPr>
        <p:txBody>
          <a:bodyPr vert="horz" lIns="68580" tIns="34290" rIns="68580" bIns="3429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1928812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414462"/>
            <a:ext cx="2199085" cy="432197"/>
          </a:xfrm>
        </p:spPr>
        <p:txBody>
          <a:bodyPr vert="horz" lIns="68580" tIns="34290" rIns="68580" bIns="3429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1928812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7908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223127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692266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3655324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223127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692266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3655323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3223127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1692266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3655322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5337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8429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990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3348021"/>
            <a:ext cx="6858000" cy="1231118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2770782"/>
            <a:ext cx="6858000" cy="565519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10621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38722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3348021"/>
            <a:ext cx="6858000" cy="1231118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2770256"/>
            <a:ext cx="6858000" cy="565519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32827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369219"/>
            <a:ext cx="3768912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369219"/>
            <a:ext cx="377547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8117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260872"/>
            <a:ext cx="3768912" cy="617934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1878806"/>
            <a:ext cx="3768912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260872"/>
            <a:ext cx="3776661" cy="617934"/>
          </a:xfrm>
        </p:spPr>
        <p:txBody>
          <a:bodyPr vert="horz" lIns="68580" tIns="34290" rIns="68580" bIns="3429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1878806"/>
            <a:ext cx="377666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020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369219"/>
            <a:ext cx="3768912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369219"/>
            <a:ext cx="377547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5158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58676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29846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1086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1666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275370"/>
            <a:ext cx="7886700" cy="61451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740569"/>
            <a:ext cx="7886700" cy="253480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889887"/>
            <a:ext cx="7885509" cy="511854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25849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265075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367049"/>
            <a:ext cx="7885509" cy="112637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00650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273844"/>
            <a:ext cx="6977064" cy="2244678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3376297"/>
            <a:ext cx="7884318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5896900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45226"/>
            <a:ext cx="7886700" cy="1883876"/>
          </a:xfrm>
        </p:spPr>
        <p:txBody>
          <a:bodyPr anchor="b">
            <a:normAutofit/>
          </a:bodyPr>
          <a:lstStyle>
            <a:lvl1pPr>
              <a:defRPr sz="4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37936"/>
            <a:ext cx="7885509" cy="855483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28664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414462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1928812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414462"/>
            <a:ext cx="2202181" cy="432197"/>
          </a:xfrm>
        </p:spPr>
        <p:txBody>
          <a:bodyPr vert="horz" lIns="68580" tIns="34290" rIns="68580" bIns="3429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1928812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414462"/>
            <a:ext cx="2199085" cy="432197"/>
          </a:xfrm>
        </p:spPr>
        <p:txBody>
          <a:bodyPr vert="horz" lIns="68580" tIns="34290" rIns="68580" bIns="3429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1928812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42648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223127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692266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3655324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223127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692266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3655323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3223127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1692266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3655322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235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260872"/>
            <a:ext cx="3768912" cy="617934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1878806"/>
            <a:ext cx="3768912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260872"/>
            <a:ext cx="3776661" cy="617934"/>
          </a:xfrm>
        </p:spPr>
        <p:txBody>
          <a:bodyPr vert="horz" lIns="68580" tIns="34290" rIns="68580" bIns="3429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1878806"/>
            <a:ext cx="377666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04060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48979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0676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87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950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692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690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369219"/>
            <a:ext cx="767535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9485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1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369219"/>
            <a:ext cx="767535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3024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1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369219"/>
            <a:ext cx="767535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E4C6A0E-02C4-4D38-A807-F0CC3C76F1EC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B1E9C61-C1FE-45B5-8C26-3DE7DA6F0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5275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1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9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656" y="262756"/>
            <a:ext cx="8716273" cy="852839"/>
          </a:xfrm>
        </p:spPr>
        <p:txBody>
          <a:bodyPr>
            <a:noAutofit/>
          </a:bodyPr>
          <a:lstStyle/>
          <a:p>
            <a:pPr algn="ctr"/>
            <a:r>
              <a:rPr lang="sr-Cyrl-BA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УПОРЕЂИВАЊЕ БРОЈЕВА ДРУГЕ ДЕСЕТИЦЕ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47" y="2255137"/>
            <a:ext cx="2204114" cy="23490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526" y="1611278"/>
            <a:ext cx="1322471" cy="9621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361" y="3562066"/>
            <a:ext cx="1299950" cy="9007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8522" y="1456741"/>
            <a:ext cx="1443251" cy="7983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6716" y="3857927"/>
            <a:ext cx="1398597" cy="8300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3756" y="1442594"/>
            <a:ext cx="1604476" cy="15660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116" y="2363444"/>
            <a:ext cx="1620806" cy="1648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9111" y="3562067"/>
            <a:ext cx="1657581" cy="1264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01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4585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060" y="164680"/>
            <a:ext cx="7606068" cy="1231118"/>
          </a:xfrm>
        </p:spPr>
        <p:txBody>
          <a:bodyPr>
            <a:normAutofit/>
          </a:bodyPr>
          <a:lstStyle/>
          <a:p>
            <a:pPr algn="just"/>
            <a:r>
              <a:rPr lang="sr-Cyrl-BA" sz="33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ЧИТАЊЕ   И   ПИСАЊЕ   ПИСАНИХ   СЛОВА</a:t>
            </a:r>
            <a:endParaRPr lang="en-US" sz="3300" b="1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1" y="2466513"/>
            <a:ext cx="1487073" cy="2231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32" y="780239"/>
            <a:ext cx="1678675" cy="2248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131" y="3558712"/>
            <a:ext cx="1058027" cy="11058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308" y="925904"/>
            <a:ext cx="1166792" cy="1117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0414" y="3123237"/>
            <a:ext cx="1205213" cy="11041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1379" y="893208"/>
            <a:ext cx="1198070" cy="13188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8084" y="3338412"/>
            <a:ext cx="1197591" cy="11468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7768" y="1395798"/>
            <a:ext cx="1688910" cy="15456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18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5424"/>
            <a:ext cx="8956343" cy="4790364"/>
          </a:xfrm>
        </p:spPr>
        <p:txBody>
          <a:bodyPr>
            <a:normAutofit/>
          </a:bodyPr>
          <a:lstStyle/>
          <a:p>
            <a:pPr algn="just"/>
            <a:r>
              <a:rPr lang="sr-Cyrl-BA" sz="27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Писаним словима напиши надимке за дата имена:</a:t>
            </a:r>
          </a:p>
          <a:p>
            <a:pPr marL="0" indent="0" algn="just">
              <a:buNone/>
            </a:pPr>
            <a:endParaRPr lang="sr-Cyrl-BA" sz="27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BA" sz="27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BA" sz="27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Гордана						Милош</a:t>
            </a:r>
          </a:p>
          <a:p>
            <a:pPr marL="0" indent="0" algn="just">
              <a:buNone/>
            </a:pPr>
            <a:endParaRPr lang="sr-Cyrl-BA" sz="27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BA" sz="27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BA" sz="27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BA" sz="27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BA" sz="27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Предраг						Оливера</a:t>
            </a:r>
            <a:endParaRPr lang="en-US" sz="27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203" y="1136175"/>
            <a:ext cx="1443251" cy="1525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925" y="3408527"/>
            <a:ext cx="1443251" cy="1617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203" y="3408527"/>
            <a:ext cx="1443251" cy="1462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445" y="1038936"/>
            <a:ext cx="1361365" cy="16223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463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51" y="122830"/>
            <a:ext cx="8925636" cy="4882487"/>
          </a:xfrm>
        </p:spPr>
        <p:txBody>
          <a:bodyPr>
            <a:normAutofit/>
          </a:bodyPr>
          <a:lstStyle/>
          <a:p>
            <a:pPr algn="just"/>
            <a:r>
              <a:rPr lang="sr-Cyrl-BA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Ријечи из три реченице су се измијешале. Пронађи их и напиши писаним словима.</a:t>
            </a:r>
          </a:p>
          <a:p>
            <a:pPr marL="0" indent="0" algn="just">
              <a:buNone/>
            </a:pP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 rot="20701122">
            <a:off x="121808" y="1156111"/>
            <a:ext cx="1862920" cy="1187355"/>
          </a:xfrm>
          <a:prstGeom prst="cloud">
            <a:avLst/>
          </a:prstGeom>
          <a:solidFill>
            <a:schemeClr val="tx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9865114">
            <a:off x="219115" y="1352871"/>
            <a:ext cx="1515224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r-Cyrl-BA" sz="33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Милан</a:t>
            </a:r>
            <a:endParaRPr lang="en-US" sz="33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 rot="21299811">
            <a:off x="222727" y="3046948"/>
            <a:ext cx="1940463" cy="1214480"/>
          </a:xfrm>
          <a:prstGeom prst="cloud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0086" y="3207614"/>
            <a:ext cx="1229321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33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плете</a:t>
            </a:r>
            <a:endParaRPr lang="en-US" sz="33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779407" y="1749789"/>
            <a:ext cx="2006221" cy="1214858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21233900">
            <a:off x="2133220" y="1971754"/>
            <a:ext cx="1406977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33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пијуче</a:t>
            </a:r>
            <a:endParaRPr lang="en-US" sz="33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2247432" y="3349027"/>
            <a:ext cx="1392071" cy="859809"/>
          </a:xfrm>
          <a:prstGeom prst="cloud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77705" y="3403367"/>
            <a:ext cx="1042668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33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пиле</a:t>
            </a:r>
            <a:endParaRPr lang="en-US" sz="33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 rot="1518583">
            <a:off x="3498246" y="944962"/>
            <a:ext cx="1596788" cy="1080953"/>
          </a:xfrm>
          <a:prstGeom prst="cloud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411986">
            <a:off x="3795083" y="1097617"/>
            <a:ext cx="1003110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33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</a:t>
            </a:r>
            <a:endParaRPr lang="en-US" sz="33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 rot="1345196">
            <a:off x="3635704" y="2496285"/>
            <a:ext cx="1277957" cy="1032211"/>
          </a:xfrm>
          <a:prstGeom prst="cloud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CC00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3428" y="2621976"/>
            <a:ext cx="848267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33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</a:t>
            </a:r>
            <a:endParaRPr lang="en-US" sz="33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58466" y="1518985"/>
            <a:ext cx="3263198" cy="19620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41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Милан учи.</a:t>
            </a:r>
          </a:p>
          <a:p>
            <a:pPr algn="just"/>
            <a:r>
              <a:rPr lang="sr-Cyrl-BA" sz="41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 плете.</a:t>
            </a:r>
          </a:p>
          <a:p>
            <a:pPr algn="just"/>
            <a:r>
              <a:rPr lang="sr-Cyrl-BA" sz="41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Пиле пијуче.</a:t>
            </a:r>
            <a:endParaRPr lang="sr-Cyrl-BA" sz="41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211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9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94" y="122830"/>
            <a:ext cx="8915400" cy="483130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sr-Cyrl-BA" sz="53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yrVidanSerbia" panose="02000603070000020002" pitchFamily="2" charset="0"/>
                <a:cs typeface="Times New Roman" panose="02020603050405020304" pitchFamily="18" charset="0"/>
              </a:rPr>
              <a:t>Прочитајмо реченице!</a:t>
            </a:r>
          </a:p>
          <a:p>
            <a:pPr marL="0" indent="0" algn="just">
              <a:buNone/>
            </a:pPr>
            <a:endParaRPr lang="sr-Cyrl-BA" sz="33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BA" sz="49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yrVidanSerbia" panose="02000603070000020002" pitchFamily="2" charset="0"/>
                <a:cs typeface="Times New Roman" panose="02020603050405020304" pitchFamily="18" charset="0"/>
              </a:rPr>
              <a:t>	Знам  читати  писана  слова.</a:t>
            </a:r>
          </a:p>
          <a:p>
            <a:pPr marL="557213" indent="-557213" algn="just">
              <a:buFont typeface="+mj-lt"/>
              <a:buAutoNum type="arabicPeriod"/>
            </a:pPr>
            <a:endParaRPr lang="sr-Cyrl-BA" sz="4900" b="1" dirty="0">
              <a:solidFill>
                <a:schemeClr val="accent6">
                  <a:lumMod val="20000"/>
                  <a:lumOff val="80000"/>
                </a:schemeClr>
              </a:solidFill>
              <a:latin typeface="CyrVidanSerbia" panose="02000603070000020002" pitchFamily="2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BA" sz="49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yrVidanSerbia" panose="02000603070000020002" pitchFamily="2" charset="0"/>
                <a:cs typeface="Times New Roman" panose="02020603050405020304" pitchFamily="18" charset="0"/>
              </a:rPr>
              <a:t>	Стећи  ћу  знања  нова. </a:t>
            </a:r>
          </a:p>
          <a:p>
            <a:pPr marL="557213" indent="-557213" algn="just">
              <a:buFont typeface="+mj-lt"/>
              <a:buAutoNum type="arabicPeriod"/>
            </a:pPr>
            <a:endParaRPr lang="sr-Cyrl-BA" sz="4900" b="1" dirty="0">
              <a:solidFill>
                <a:schemeClr val="accent6">
                  <a:lumMod val="20000"/>
                  <a:lumOff val="80000"/>
                </a:schemeClr>
              </a:solidFill>
              <a:latin typeface="CyrVidanSerbia" panose="02000603070000020002" pitchFamily="2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BA" sz="49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yrVidanSerbia" panose="02000603070000020002" pitchFamily="2" charset="0"/>
                <a:cs typeface="Times New Roman" panose="02020603050405020304" pitchFamily="18" charset="0"/>
              </a:rPr>
              <a:t>	Учим  марљиво,  редовно,  лако,</a:t>
            </a:r>
          </a:p>
          <a:p>
            <a:pPr marL="0" indent="0" algn="just">
              <a:buNone/>
            </a:pPr>
            <a:r>
              <a:rPr lang="sr-Cyrl-BA" sz="49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yrVidanSerbia" panose="02000603070000020002" pitchFamily="2" charset="0"/>
                <a:cs typeface="Times New Roman" panose="02020603050405020304" pitchFamily="18" charset="0"/>
              </a:rPr>
              <a:t>	</a:t>
            </a:r>
            <a:r>
              <a:rPr lang="sr-Cyrl-BA" sz="49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yrVidanSerbia" panose="02000603070000020002" pitchFamily="2" charset="0"/>
                <a:cs typeface="Times New Roman" panose="02020603050405020304" pitchFamily="18" charset="0"/>
              </a:rPr>
              <a:t>знам  написати  слово  свако.</a:t>
            </a:r>
            <a:endParaRPr lang="sr-Cyrl-BA" sz="4900" b="1" dirty="0" smtClean="0">
              <a:solidFill>
                <a:srgbClr val="FFCCFF"/>
              </a:solidFill>
              <a:latin typeface="CyrVidanSerbia" panose="02000603070000020002" pitchFamily="2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Latn-BA" sz="33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Latn-BA" sz="33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BA" sz="33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3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751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60" y="1"/>
            <a:ext cx="8802806" cy="994172"/>
          </a:xfrm>
        </p:spPr>
        <p:txBody>
          <a:bodyPr>
            <a:noAutofit/>
          </a:bodyPr>
          <a:lstStyle/>
          <a:p>
            <a:pPr algn="just"/>
            <a:r>
              <a:rPr lang="sr-Cyrl-BA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 ЗА  САМОСТАЛАН  РАД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8534"/>
            <a:ext cx="9144000" cy="3736075"/>
          </a:xfrm>
        </p:spPr>
        <p:txBody>
          <a:bodyPr>
            <a:normAutofit/>
          </a:bodyPr>
          <a:lstStyle/>
          <a:p>
            <a:pPr algn="just"/>
            <a:r>
              <a:rPr lang="sr-Cyrl-BA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Одговори на питања. Одговоре напиши у свеску, писаним словима.</a:t>
            </a:r>
          </a:p>
          <a:p>
            <a:pPr marL="0" indent="0" algn="just">
              <a:buNone/>
            </a:pPr>
            <a:endParaRPr lang="sr-Cyrl-BA" sz="3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7213" indent="-557213" algn="just">
              <a:buFont typeface="+mj-lt"/>
              <a:buAutoNum type="arabicPeriod"/>
            </a:pPr>
            <a:r>
              <a:rPr lang="sr-Cyrl-BA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којем мјесту живиш?</a:t>
            </a:r>
          </a:p>
          <a:p>
            <a:pPr marL="557213" indent="-557213" algn="just">
              <a:buFont typeface="+mj-lt"/>
              <a:buAutoNum type="arabicPeriod"/>
            </a:pPr>
            <a:r>
              <a:rPr lang="sr-Cyrl-BA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sr-Cyrl-BA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коју школу идеш?</a:t>
            </a:r>
            <a:endParaRPr lang="sr-Cyrl-BA" sz="3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7213" indent="-557213" algn="just">
              <a:buFont typeface="+mj-lt"/>
              <a:buAutoNum type="arabicPeriod"/>
            </a:pPr>
            <a:r>
              <a:rPr lang="sr-Cyrl-BA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 се зове твоја учитељица/ учитељ? </a:t>
            </a:r>
            <a:endParaRPr lang="sr-Cyrl-BA" sz="30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263" y="1838727"/>
            <a:ext cx="1658203" cy="29618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527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696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305" y="113501"/>
            <a:ext cx="6858000" cy="1231118"/>
          </a:xfrm>
        </p:spPr>
        <p:txBody>
          <a:bodyPr>
            <a:normAutofit/>
          </a:bodyPr>
          <a:lstStyle/>
          <a:p>
            <a:pPr algn="ctr"/>
            <a:r>
              <a:rPr lang="sr-Cyrl-BA" sz="41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РОДИТЕЉСКИ  ДОМ</a:t>
            </a:r>
            <a:endParaRPr lang="en-US" sz="4100" b="1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3" y="2978625"/>
            <a:ext cx="2022321" cy="1831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2" y="818866"/>
            <a:ext cx="3101951" cy="1889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206" y="2487305"/>
            <a:ext cx="1473835" cy="2587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386" y="1166884"/>
            <a:ext cx="3226073" cy="21648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770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66" y="1"/>
            <a:ext cx="9010934" cy="5143499"/>
          </a:xfrm>
        </p:spPr>
        <p:txBody>
          <a:bodyPr>
            <a:normAutofit/>
          </a:bodyPr>
          <a:lstStyle/>
          <a:p>
            <a:pPr algn="just"/>
            <a:r>
              <a:rPr lang="sr-Cyrl-BA" sz="3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је кућа или стан у коме живимо.</a:t>
            </a:r>
          </a:p>
          <a:p>
            <a:pPr algn="just"/>
            <a:r>
              <a:rPr lang="sr-Cyrl-BA" sz="3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 живи у кући, а неко у стамбеној згради.</a:t>
            </a:r>
            <a:endParaRPr lang="en-US" sz="30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066" y="2477068"/>
            <a:ext cx="849573" cy="1253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55" y="1259007"/>
            <a:ext cx="1883391" cy="172473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68489" y="1422780"/>
            <a:ext cx="1504667" cy="1054289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9197" y="1518535"/>
            <a:ext cx="1473959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Cyrl-B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 овдје станујем!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6770" y="2228850"/>
            <a:ext cx="808744" cy="1509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56495" y="883364"/>
            <a:ext cx="1750325" cy="265823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 rot="-1920000">
            <a:off x="7034257" y="1160282"/>
            <a:ext cx="1729855" cy="1067442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3066" y="4044392"/>
            <a:ext cx="8749367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33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Кућа или стан је наш РОДИТЕЉСКИ ДОМ.</a:t>
            </a:r>
            <a:endParaRPr lang="en-US" sz="33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9464293">
            <a:off x="7095185" y="1263689"/>
            <a:ext cx="1566194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ја овдје станујем!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124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000" y="1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sr-Cyrl-BA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Просторије у кући или стану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16" y="788158"/>
            <a:ext cx="7584743" cy="43553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864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620" y="58990"/>
            <a:ext cx="7765321" cy="851999"/>
          </a:xfrm>
        </p:spPr>
        <p:txBody>
          <a:bodyPr>
            <a:normAutofit/>
          </a:bodyPr>
          <a:lstStyle/>
          <a:p>
            <a:pPr algn="ctr"/>
            <a:r>
              <a:rPr lang="sr-Cyrl-B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ПОНОВИМО!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910990"/>
            <a:ext cx="7765322" cy="3432411"/>
          </a:xfrm>
        </p:spPr>
        <p:txBody>
          <a:bodyPr>
            <a:normAutofit/>
          </a:bodyPr>
          <a:lstStyle/>
          <a:p>
            <a:pPr algn="just"/>
            <a:r>
              <a:rPr lang="sr-Cyrl-BA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Бројеви друге десетице су:</a:t>
            </a:r>
          </a:p>
          <a:p>
            <a:pPr marL="0" indent="0" algn="just">
              <a:buNone/>
            </a:pPr>
            <a:endParaRPr lang="sr-Cyrl-BA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BA" sz="1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BA" sz="1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BA" sz="1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BA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Записују се двјема цифрама те се називају ДВОЦИФРЕНИ БРОЈЕВИ.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" y="1624798"/>
            <a:ext cx="909416" cy="9102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895" y="1624797"/>
            <a:ext cx="858672" cy="9102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550" y="1624797"/>
            <a:ext cx="921224" cy="9102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223" y="1624797"/>
            <a:ext cx="858671" cy="9102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4064" y="1624797"/>
            <a:ext cx="858672" cy="9102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6567" y="1624797"/>
            <a:ext cx="910988" cy="9102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8860" y="1624797"/>
            <a:ext cx="908146" cy="9102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9080" y="1624796"/>
            <a:ext cx="910988" cy="9102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5286" y="1624797"/>
            <a:ext cx="910988" cy="9102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53350" y="1624796"/>
            <a:ext cx="990650" cy="9273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667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471" y="1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sr-Cyrl-BA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Намјештај у кући или стану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95" y="3459708"/>
            <a:ext cx="2190465" cy="1596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39" y="3265227"/>
            <a:ext cx="2569191" cy="1791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829101"/>
            <a:ext cx="1566081" cy="2195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62" y="829101"/>
            <a:ext cx="1318381" cy="1847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0374" y="3873536"/>
            <a:ext cx="2425890" cy="118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008" y="3730254"/>
            <a:ext cx="1197591" cy="13467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814" y="1591003"/>
            <a:ext cx="1879980" cy="16857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71548" y="722951"/>
            <a:ext cx="2558957" cy="25729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851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9972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647" y="1518037"/>
            <a:ext cx="1124696" cy="75917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239156" y="1136176"/>
            <a:ext cx="1" cy="38186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2170" y="354910"/>
            <a:ext cx="1513970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r-Cyrl-BA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цифра десетица 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801505" y="2277207"/>
            <a:ext cx="0" cy="42505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96010" y="2653513"/>
            <a:ext cx="1410989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r-Cyrl-B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sr-Cyrl-BA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ифра јединица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311" y="1866561"/>
            <a:ext cx="1238535" cy="8212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147" y="1454100"/>
            <a:ext cx="118883" cy="4435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95015" y="737971"/>
            <a:ext cx="1369005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r-Cyrl-BA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цифра десетица 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487" y="2615640"/>
            <a:ext cx="118883" cy="4846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4815" y="1125940"/>
            <a:ext cx="118883" cy="4435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1513" y="2247395"/>
            <a:ext cx="118883" cy="4846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86538" y="3100314"/>
            <a:ext cx="1422781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r-Cyrl-B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sr-Cyrl-BA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ифра јединица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6893" y="318026"/>
            <a:ext cx="1555845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r-Cyrl-BA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цифра десетица 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8610" y="2732068"/>
            <a:ext cx="1444689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r-Cyrl-BA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цифра јединица 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2009" y="1528666"/>
            <a:ext cx="1196697" cy="763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395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6" grpId="0"/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76" y="255306"/>
            <a:ext cx="3664446" cy="19351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699" y="255306"/>
            <a:ext cx="3690204" cy="19351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76" y="2797286"/>
            <a:ext cx="3664446" cy="19418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698" y="2797286"/>
            <a:ext cx="3772091" cy="19448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82274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pPr algn="just"/>
            <a:r>
              <a:rPr lang="sr-Cyrl-BA" sz="2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Бројеви 11, 12, 13, 14, 15, 16, 17, 18</a:t>
            </a:r>
            <a:r>
              <a:rPr lang="sr-Latn-BA" sz="2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19 садрже                   1 десетицу.</a:t>
            </a:r>
          </a:p>
          <a:p>
            <a:pPr algn="just"/>
            <a:r>
              <a:rPr lang="sr-Cyrl-BA" sz="2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 их упоређујемо помоћу цифара јединица.</a:t>
            </a:r>
            <a:endParaRPr lang="en-US" sz="27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62" y="3127656"/>
            <a:ext cx="388642" cy="903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462" y="2254808"/>
            <a:ext cx="462692" cy="1781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463" y="4239302"/>
            <a:ext cx="455387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2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3Ј</a:t>
            </a:r>
            <a:endParaRPr lang="en-US" sz="21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1084" y="4239302"/>
            <a:ext cx="462692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2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6Ј</a:t>
            </a:r>
            <a:endParaRPr lang="en-US" sz="21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645" y="4239302"/>
            <a:ext cx="325467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2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1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937" y="1659881"/>
            <a:ext cx="414338" cy="2369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361" y="3275488"/>
            <a:ext cx="388642" cy="7535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942" y="1667635"/>
            <a:ext cx="414338" cy="2369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306" y="2630118"/>
            <a:ext cx="416737" cy="14085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55929" y="4170047"/>
            <a:ext cx="321480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4120" y="2859302"/>
            <a:ext cx="385061" cy="11834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5538" y="3127655"/>
            <a:ext cx="388654" cy="90076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92919" y="4239298"/>
            <a:ext cx="41381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2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5Ј</a:t>
            </a:r>
            <a:endParaRPr lang="en-US" sz="21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85043" y="4239298"/>
            <a:ext cx="42088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2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3Ј</a:t>
            </a:r>
            <a:endParaRPr lang="en-US" sz="21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63665" y="4239298"/>
            <a:ext cx="334551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2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1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9824" y="1659880"/>
            <a:ext cx="416088" cy="236850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7912" y="2844131"/>
            <a:ext cx="384081" cy="117967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0972" y="1655307"/>
            <a:ext cx="416088" cy="23685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1876" y="3283832"/>
            <a:ext cx="388654" cy="75887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0970" y="4239297"/>
            <a:ext cx="406943" cy="4846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8938" y="4239297"/>
            <a:ext cx="860065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2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1Д 3Ј</a:t>
            </a:r>
            <a:endParaRPr lang="en-US" sz="21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46592" y="4239297"/>
            <a:ext cx="110287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2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1Д 6Ј</a:t>
            </a:r>
            <a:endParaRPr lang="en-US" sz="21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53275" y="4585546"/>
            <a:ext cx="1692233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2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   </a:t>
            </a:r>
            <a:r>
              <a:rPr lang="sr-Cyrl-BA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sr-Cyrl-BA" sz="2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16</a:t>
            </a:r>
            <a:endParaRPr lang="en-US" sz="21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48512" y="4238564"/>
            <a:ext cx="88217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2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1Д 5Ј</a:t>
            </a:r>
            <a:endParaRPr lang="en-US" sz="21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79939" y="4238564"/>
            <a:ext cx="919558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2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1Д 3Ј</a:t>
            </a:r>
            <a:endParaRPr lang="en-US" sz="21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89597" y="4700962"/>
            <a:ext cx="146227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2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    &gt;    13</a:t>
            </a:r>
            <a:endParaRPr lang="en-US" sz="21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882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8" grpId="0"/>
      <p:bldP spid="26" grpId="0"/>
      <p:bldP spid="27" grpId="0"/>
      <p:bldP spid="28" grpId="0"/>
      <p:bldP spid="7" grpId="0"/>
      <p:bldP spid="20" grpId="0"/>
      <p:bldP spid="41" grpId="0"/>
      <p:bldP spid="42" grpId="0"/>
      <p:bldP spid="43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704" y="465553"/>
            <a:ext cx="414338" cy="3055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452" y="2282588"/>
            <a:ext cx="391733" cy="1238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652" y="466763"/>
            <a:ext cx="416088" cy="3054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795" y="2282005"/>
            <a:ext cx="393226" cy="12391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965" y="466763"/>
            <a:ext cx="416088" cy="30543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109" y="2280795"/>
            <a:ext cx="393226" cy="12391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910" y="465553"/>
            <a:ext cx="416088" cy="30543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6053" y="2784144"/>
            <a:ext cx="357188" cy="7357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0705" y="3664425"/>
            <a:ext cx="981839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1Д 4Ј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6652" y="3664425"/>
            <a:ext cx="95867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1Д 4Ј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2544" y="3572091"/>
            <a:ext cx="46410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549" y="4080976"/>
            <a:ext cx="1914098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 </a:t>
            </a:r>
            <a:r>
              <a:rPr lang="sr-Cyrl-BA" sz="4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sr-Cyrl-BA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14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37965" y="3664425"/>
            <a:ext cx="94843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1Д 4Ј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80105" y="3664423"/>
            <a:ext cx="906052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1Д 2Ј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55110" y="3498233"/>
            <a:ext cx="685800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4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endParaRPr lang="en-US" sz="41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4053" y="4150225"/>
            <a:ext cx="2151058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2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  </a:t>
            </a:r>
            <a:r>
              <a:rPr lang="sr-Cyrl-BA" sz="4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 </a:t>
            </a:r>
            <a:r>
              <a:rPr lang="sr-Cyrl-BA" sz="2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12</a:t>
            </a:r>
            <a:endParaRPr lang="en-US" sz="27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62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5" grpId="0"/>
      <p:bldP spid="27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93" y="424806"/>
            <a:ext cx="8690212" cy="3964675"/>
          </a:xfrm>
        </p:spPr>
        <p:txBody>
          <a:bodyPr>
            <a:normAutofit/>
          </a:bodyPr>
          <a:lstStyle/>
          <a:p>
            <a:pPr algn="just"/>
            <a:r>
              <a:rPr lang="sr-Cyrl-BA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Упоредимо бројеве (&lt;, &gt;, =).</a:t>
            </a:r>
          </a:p>
          <a:p>
            <a:pPr marL="0" indent="0" algn="just">
              <a:buNone/>
            </a:pPr>
            <a:endParaRPr lang="sr-Cyrl-BA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BA" sz="1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BA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1Д 6Ј              1Д 5Ј				14               16             </a:t>
            </a:r>
          </a:p>
          <a:p>
            <a:pPr marL="0" indent="0" algn="ctr">
              <a:buNone/>
            </a:pPr>
            <a:endParaRPr lang="sr-Cyrl-BA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BA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1Д 5Ј              1Д 5Ј				13               11</a:t>
            </a:r>
          </a:p>
          <a:p>
            <a:pPr marL="0" indent="0" algn="ctr">
              <a:buNone/>
            </a:pPr>
            <a:endParaRPr lang="sr-Cyrl-BA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BA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1Д 8Ј              1Д 9Ј				12               12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296" y="3201424"/>
            <a:ext cx="501555" cy="50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296" y="2407143"/>
            <a:ext cx="501555" cy="499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296" y="1494430"/>
            <a:ext cx="501555" cy="4503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405" y="3201424"/>
            <a:ext cx="502964" cy="4480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405" y="2363990"/>
            <a:ext cx="502964" cy="4480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405" y="1526555"/>
            <a:ext cx="502964" cy="4480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82888" y="1431078"/>
            <a:ext cx="716507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41944" y="2350020"/>
            <a:ext cx="798395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3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1944" y="3165833"/>
            <a:ext cx="788158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3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3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935" y="1449611"/>
            <a:ext cx="818866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3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3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55641" y="2297632"/>
            <a:ext cx="880281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3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55641" y="3145653"/>
            <a:ext cx="726743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3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789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8726"/>
            <a:ext cx="9038230" cy="3964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BA" sz="2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+ 1 = 11				10 + 1 ≠ 12</a:t>
            </a:r>
          </a:p>
          <a:p>
            <a:pPr marL="0" indent="0" algn="ctr">
              <a:buNone/>
            </a:pPr>
            <a:endParaRPr lang="sr-Cyrl-BA" sz="27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Cyrl-BA" sz="27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BA" sz="2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            14				16               17 </a:t>
            </a:r>
          </a:p>
          <a:p>
            <a:pPr marL="0" indent="0" algn="ctr">
              <a:buNone/>
            </a:pPr>
            <a:endParaRPr lang="sr-Cyrl-BA" sz="27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BA" sz="2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             15  			20               20</a:t>
            </a:r>
          </a:p>
          <a:p>
            <a:pPr marL="0" indent="0" algn="ctr">
              <a:buNone/>
            </a:pPr>
            <a:endParaRPr lang="sr-Cyrl-BA" sz="27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BA" sz="2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             18  			13               16</a:t>
            </a:r>
            <a:endParaRPr lang="sr-Cyrl-BA" sz="27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9994" y="1699146"/>
            <a:ext cx="522027" cy="54249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994" y="2610135"/>
            <a:ext cx="522027" cy="562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994" y="3541594"/>
            <a:ext cx="522027" cy="5732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726" y="3578908"/>
            <a:ext cx="530398" cy="5486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726" y="2624418"/>
            <a:ext cx="530398" cy="5486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726" y="1748719"/>
            <a:ext cx="530398" cy="54868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87706" y="1699146"/>
            <a:ext cx="808630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3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46762" y="2603079"/>
            <a:ext cx="849573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3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endParaRPr lang="en-US" sz="3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41644" y="3537720"/>
            <a:ext cx="859809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3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46209" y="1710090"/>
            <a:ext cx="829102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3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endParaRPr lang="en-US" sz="3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42022" y="2610135"/>
            <a:ext cx="788159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3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42022" y="3537720"/>
            <a:ext cx="788159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</a:p>
        </p:txBody>
      </p:sp>
    </p:spTree>
    <p:extLst>
      <p:ext uri="{BB962C8B-B14F-4D97-AF65-F5344CB8AC3E}">
        <p14:creationId xmlns="" xmlns:p14="http://schemas.microsoft.com/office/powerpoint/2010/main" val="392906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160" y="171487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sr-Cyrl-BA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</a:t>
            </a:r>
            <a:endParaRPr lang="en-US" b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895" y="2146959"/>
            <a:ext cx="6448568" cy="2771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BA" sz="33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уџбенику Математика урадити 1, 2. и 3. задатак на 85. страни!</a:t>
            </a:r>
            <a:endParaRPr lang="en-US" sz="33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464" y="2548719"/>
            <a:ext cx="2067635" cy="23695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767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1_Depth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3016C5A4-E631-4977-A608-ACFB47552625}"/>
    </a:ext>
  </a:extLst>
</a:theme>
</file>

<file path=ppt/theme/theme3.xml><?xml version="1.0" encoding="utf-8"?>
<a:theme xmlns:a="http://schemas.openxmlformats.org/drawingml/2006/main" name="2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782</TotalTime>
  <Words>277</Words>
  <Application>Microsoft Office PowerPoint</Application>
  <PresentationFormat>On-screen Show (16:9)</PresentationFormat>
  <Paragraphs>111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Depth</vt:lpstr>
      <vt:lpstr>1_Depth</vt:lpstr>
      <vt:lpstr>2_Depth</vt:lpstr>
      <vt:lpstr>Slide 1</vt:lpstr>
      <vt:lpstr>ДА ПОНОВИМО!</vt:lpstr>
      <vt:lpstr>Slide 3</vt:lpstr>
      <vt:lpstr>Slide 4</vt:lpstr>
      <vt:lpstr>Slide 5</vt:lpstr>
      <vt:lpstr>Slide 6</vt:lpstr>
      <vt:lpstr>Slide 7</vt:lpstr>
      <vt:lpstr>Slide 8</vt:lpstr>
      <vt:lpstr>Задатак за самосталан рад</vt:lpstr>
      <vt:lpstr>Slide 10</vt:lpstr>
      <vt:lpstr>ЧИТАЊЕ   И   ПИСАЊЕ   ПИСАНИХ   СЛОВА</vt:lpstr>
      <vt:lpstr>Slide 12</vt:lpstr>
      <vt:lpstr>Slide 13</vt:lpstr>
      <vt:lpstr>Slide 14</vt:lpstr>
      <vt:lpstr>ЗАДАТАК  ЗА  САМОСТАЛАН  РАД</vt:lpstr>
      <vt:lpstr>Slide 16</vt:lpstr>
      <vt:lpstr>РОДИТЕЉСКИ  ДОМ</vt:lpstr>
      <vt:lpstr>Slide 18</vt:lpstr>
      <vt:lpstr>Просторије у кући или стану</vt:lpstr>
      <vt:lpstr>Намјештај у кући или стану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2.разред</dc:title>
  <dc:creator>Windows User</dc:creator>
  <cp:lastModifiedBy>KULA</cp:lastModifiedBy>
  <cp:revision>59</cp:revision>
  <dcterms:created xsi:type="dcterms:W3CDTF">2021-01-14T14:32:44Z</dcterms:created>
  <dcterms:modified xsi:type="dcterms:W3CDTF">2021-01-17T17:54:04Z</dcterms:modified>
</cp:coreProperties>
</file>