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8F7"/>
    <a:srgbClr val="FFFF66"/>
    <a:srgbClr val="FFFF99"/>
    <a:srgbClr val="47C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B058968-4861-4470-98E1-85E65E0E115D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FA06F5-534A-4659-9720-F9F64D0FB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zajn bez naslova.png"/>
          <p:cNvPicPr>
            <a:picLocks noChangeAspect="1"/>
          </p:cNvPicPr>
          <p:nvPr/>
        </p:nvPicPr>
        <p:blipFill>
          <a:blip r:embed="rId2" cstate="print"/>
          <a:srcRect t="43000" b="37400"/>
          <a:stretch>
            <a:fillRect/>
          </a:stretch>
        </p:blipFill>
        <p:spPr>
          <a:xfrm>
            <a:off x="0" y="0"/>
            <a:ext cx="9144000" cy="1008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1779662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ДИЈЕЉЕЊЕ ТРОЦИФРЕНОГ БРОЈА ЈЕДНОЦИФРЕНИМ </a:t>
            </a:r>
            <a:endParaRPr lang="bs-Latn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pic>
        <p:nvPicPr>
          <p:cNvPr id="6" name="Picture 5" descr="5.png"/>
          <p:cNvPicPr>
            <a:picLocks noChangeAspect="1"/>
          </p:cNvPicPr>
          <p:nvPr/>
        </p:nvPicPr>
        <p:blipFill>
          <a:blip r:embed="rId3" cstate="print"/>
          <a:srcRect l="34831" t="31800" r="34830" b="36094"/>
          <a:stretch>
            <a:fillRect/>
          </a:stretch>
        </p:blipFill>
        <p:spPr>
          <a:xfrm>
            <a:off x="8316416" y="4447191"/>
            <a:ext cx="971600" cy="696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zajn bez naslova.png"/>
          <p:cNvPicPr>
            <a:picLocks noChangeAspect="1"/>
          </p:cNvPicPr>
          <p:nvPr/>
        </p:nvPicPr>
        <p:blipFill>
          <a:blip r:embed="rId2" cstate="print"/>
          <a:srcRect b="78000"/>
          <a:stretch>
            <a:fillRect/>
          </a:stretch>
        </p:blipFill>
        <p:spPr>
          <a:xfrm>
            <a:off x="0" y="0"/>
            <a:ext cx="9144000" cy="627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699542"/>
            <a:ext cx="87129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Рачунамо количник бројева 486 и 2.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0359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0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120359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20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120359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1203598"/>
            <a:ext cx="4320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120359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635896" y="1203598"/>
            <a:ext cx="4320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sr-Cyrl-RS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120359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20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1203598"/>
            <a:ext cx="4320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sr-Cyrl-RS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20359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1203598"/>
            <a:ext cx="4320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92080" y="120359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r-Cyrl-RS" sz="20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r-Cyrl-R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8224" y="1203598"/>
            <a:ext cx="9361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243</a:t>
            </a:r>
          </a:p>
          <a:p>
            <a:endParaRPr lang="en-US" dirty="0"/>
          </a:p>
        </p:txBody>
      </p:sp>
      <p:sp>
        <p:nvSpPr>
          <p:cNvPr id="16" name="Cloud Callout 15"/>
          <p:cNvSpPr/>
          <p:nvPr/>
        </p:nvSpPr>
        <p:spPr>
          <a:xfrm>
            <a:off x="1259632" y="1707654"/>
            <a:ext cx="2880320" cy="1224136"/>
          </a:xfrm>
          <a:prstGeom prst="cloudCallout">
            <a:avLst>
              <a:gd name="adj1" fmla="val -59350"/>
              <a:gd name="adj2" fmla="val 53914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19672" y="1851670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Поновимо дијељење збира бројем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5.png"/>
          <p:cNvPicPr>
            <a:picLocks noChangeAspect="1"/>
          </p:cNvPicPr>
          <p:nvPr/>
        </p:nvPicPr>
        <p:blipFill>
          <a:blip r:embed="rId3" cstate="print"/>
          <a:srcRect l="34831" t="31800" r="34830" b="36094"/>
          <a:stretch>
            <a:fillRect/>
          </a:stretch>
        </p:blipFill>
        <p:spPr>
          <a:xfrm>
            <a:off x="8316416" y="4447191"/>
            <a:ext cx="971600" cy="696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zajn bez naslova.png"/>
          <p:cNvPicPr>
            <a:picLocks noChangeAspect="1"/>
          </p:cNvPicPr>
          <p:nvPr/>
        </p:nvPicPr>
        <p:blipFill>
          <a:blip r:embed="rId2" cstate="print"/>
          <a:srcRect b="78000"/>
          <a:stretch>
            <a:fillRect/>
          </a:stretch>
        </p:blipFill>
        <p:spPr>
          <a:xfrm>
            <a:off x="0" y="0"/>
            <a:ext cx="9144000" cy="627534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 rot="826702">
            <a:off x="323528" y="915566"/>
            <a:ext cx="2304256" cy="1800200"/>
          </a:xfrm>
          <a:prstGeom prst="cloudCallout">
            <a:avLst>
              <a:gd name="adj1" fmla="val -14540"/>
              <a:gd name="adj2" fmla="val 7338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9552" y="141962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Сада рачунаш ти!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98757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sr-Cyrl-R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 =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98757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600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+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98757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+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98757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98757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98757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 +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98757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: 3 +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2360" y="98757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: 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98757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141962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141962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88024" y="141962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+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141962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8104" y="141962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4128" y="141962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231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257175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Latn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4 =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211960" y="257175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BA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+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32040" y="257175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+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64088" y="257175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0152" y="257175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6176" y="257175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4 +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092280" y="257175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: 4 +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84368" y="257175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: 4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16416" y="257175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7944" y="300379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3968" y="300379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sr-Cyrl-R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60032" y="300379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+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64088" y="300379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80112" y="300379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6136" y="30037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212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34" descr="5.png"/>
          <p:cNvPicPr>
            <a:picLocks noChangeAspect="1"/>
          </p:cNvPicPr>
          <p:nvPr/>
        </p:nvPicPr>
        <p:blipFill>
          <a:blip r:embed="rId3" cstate="print"/>
          <a:srcRect l="34831" t="31800" r="34830" b="36094"/>
          <a:stretch>
            <a:fillRect/>
          </a:stretch>
        </p:blipFill>
        <p:spPr>
          <a:xfrm>
            <a:off x="8316416" y="4447191"/>
            <a:ext cx="971600" cy="696309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580112" y="98757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24128" y="257175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  <p:bldP spid="22" grpId="0" build="allAtOnce"/>
      <p:bldP spid="23" grpId="0" build="allAtOnce"/>
      <p:bldP spid="24" grpId="0" build="allAtOnce"/>
      <p:bldP spid="25" grpId="0" build="allAtOnce"/>
      <p:bldP spid="26" grpId="0" build="allAtOnce"/>
      <p:bldP spid="27" grpId="0" build="allAtOnce"/>
      <p:bldP spid="28" grpId="0" build="allAtOnce"/>
      <p:bldP spid="29" grpId="0" build="allAtOnce"/>
      <p:bldP spid="30" grpId="0" build="allAtOnce"/>
      <p:bldP spid="31" grpId="0" build="allAtOnce"/>
      <p:bldP spid="32" grpId="0" build="allAtOnce"/>
      <p:bldP spid="33" grpId="0" build="allAtOnce"/>
      <p:bldP spid="34" grpId="0" build="allAtOnce"/>
      <p:bldP spid="36" grpId="0" build="allAtOnce"/>
      <p:bldP spid="3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zajn bez naslova.png"/>
          <p:cNvPicPr>
            <a:picLocks noChangeAspect="1"/>
          </p:cNvPicPr>
          <p:nvPr/>
        </p:nvPicPr>
        <p:blipFill>
          <a:blip r:embed="rId2" cstate="print"/>
          <a:srcRect b="78000"/>
          <a:stretch>
            <a:fillRect/>
          </a:stretch>
        </p:blipFill>
        <p:spPr>
          <a:xfrm>
            <a:off x="0" y="0"/>
            <a:ext cx="9144000" cy="627534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 rot="692821">
            <a:off x="-34587" y="889497"/>
            <a:ext cx="2793356" cy="1740584"/>
          </a:xfrm>
          <a:prstGeom prst="cloudCallout">
            <a:avLst>
              <a:gd name="adj1" fmla="val -6381"/>
              <a:gd name="adj2" fmla="val 73200"/>
            </a:avLst>
          </a:prstGeom>
          <a:solidFill>
            <a:srgbClr val="F468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141962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Поновимо дијељење писменим поступком!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98757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8 6 : 2 =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77155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b="1" dirty="0">
                <a:solidFill>
                  <a:srgbClr val="00B050"/>
                </a:solidFill>
              </a:rPr>
              <a:t>с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77155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 </a:t>
            </a:r>
            <a:r>
              <a:rPr lang="sr-Cyrl-BA" sz="1600" b="1" dirty="0" smtClean="0">
                <a:solidFill>
                  <a:schemeClr val="accent2">
                    <a:lumMod val="75000"/>
                  </a:schemeClr>
                </a:solidFill>
              </a:rPr>
              <a:t>д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77155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b="1" dirty="0" smtClean="0">
                <a:solidFill>
                  <a:srgbClr val="FF0000"/>
                </a:solidFill>
              </a:rPr>
              <a:t>ј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98757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987574"/>
            <a:ext cx="3600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bs-Latn-B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987574"/>
            <a:ext cx="296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77155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b="1" dirty="0">
                <a:solidFill>
                  <a:srgbClr val="00B050"/>
                </a:solidFill>
              </a:rPr>
              <a:t>с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1960" y="77155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  </a:t>
            </a:r>
            <a:r>
              <a:rPr lang="sr-Cyrl-BA" sz="1600" b="1" dirty="0" smtClean="0">
                <a:solidFill>
                  <a:schemeClr val="accent2">
                    <a:lumMod val="75000"/>
                  </a:schemeClr>
                </a:solidFill>
              </a:rPr>
              <a:t>д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77155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b="1" dirty="0" smtClean="0">
                <a:solidFill>
                  <a:srgbClr val="FF0000"/>
                </a:solidFill>
              </a:rPr>
              <a:t> ј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127560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987824" y="163564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0 8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059832" y="192367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31840" y="221171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0 6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3848" y="249974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275856" y="278777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47864" y="127560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491880" y="1347614"/>
            <a:ext cx="0" cy="10081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Pravougaonik zaobljenih uglova 11"/>
          <p:cNvSpPr/>
          <p:nvPr/>
        </p:nvSpPr>
        <p:spPr>
          <a:xfrm>
            <a:off x="4860032" y="771550"/>
            <a:ext cx="4283968" cy="3888432"/>
          </a:xfrm>
          <a:prstGeom prst="round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bs-Latn-B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kvir za tekst 1"/>
          <p:cNvSpPr txBox="1"/>
          <p:nvPr/>
        </p:nvSpPr>
        <p:spPr>
          <a:xfrm>
            <a:off x="4932040" y="915566"/>
            <a:ext cx="4211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2 = 2С. Пишемо 2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количнику.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· 2 = 4С.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Пишемо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 испод 4С и одузимамо.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kvir za tekst 2"/>
          <p:cNvSpPr txBox="1"/>
          <p:nvPr/>
        </p:nvSpPr>
        <p:spPr>
          <a:xfrm>
            <a:off x="4932040" y="192367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Д:</a:t>
            </a:r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Спуштамо 8 десетица и дијелимо са 2.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8Д : 2 = 4Д. Пишемо 4 у количнику.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4Д · 2 = 8Д. Пишемо 8 испод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8Д.</a:t>
            </a: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kvir za tekst 3"/>
          <p:cNvSpPr txBox="1"/>
          <p:nvPr/>
        </p:nvSpPr>
        <p:spPr>
          <a:xfrm>
            <a:off x="4932040" y="3003798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Ј: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Спуштамо 6 јединица и дијелимо са 2.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6Ј : 2 = 3Ј.   Пишемо 3 у количнику.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3Ј · 2 = 6Ј.   Пишемо 6 испод 6Ј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одузимамо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kvir za tekst 4"/>
          <p:cNvSpPr txBox="1"/>
          <p:nvPr/>
        </p:nvSpPr>
        <p:spPr>
          <a:xfrm>
            <a:off x="5508104" y="4155926"/>
            <a:ext cx="3305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Дијељење је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завршено !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 descr="5.png"/>
          <p:cNvPicPr>
            <a:picLocks noChangeAspect="1"/>
          </p:cNvPicPr>
          <p:nvPr/>
        </p:nvPicPr>
        <p:blipFill>
          <a:blip r:embed="rId3" cstate="print"/>
          <a:srcRect l="34831" t="31800" r="34830" b="36094"/>
          <a:stretch>
            <a:fillRect/>
          </a:stretch>
        </p:blipFill>
        <p:spPr>
          <a:xfrm>
            <a:off x="8316416" y="4447191"/>
            <a:ext cx="971600" cy="696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build="allAtOnce"/>
      <p:bldP spid="32" grpId="0" uiExpand="1" build="allAtOnce" animBg="1"/>
      <p:bldP spid="33" grpId="0" build="allAtOnce"/>
      <p:bldP spid="34" grpId="0" build="allAtOnce"/>
      <p:bldP spid="35" grpId="0" build="allAtOnce"/>
      <p:bldP spid="3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 rot="329864">
            <a:off x="169645" y="628884"/>
            <a:ext cx="3259948" cy="2087044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1560" y="987574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је провјерити, </a:t>
            </a:r>
          </a:p>
          <a:p>
            <a:pPr algn="ctr"/>
            <a:r>
              <a:rPr lang="sr-Cyrl-R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јер смо онда сигурни да смо тачно подијелили !</a:t>
            </a:r>
            <a:endParaRPr lang="bs-Latn-BA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707904" y="1275606"/>
            <a:ext cx="5328592" cy="648072"/>
          </a:xfrm>
          <a:prstGeom prst="roundRect">
            <a:avLst/>
          </a:prstGeom>
          <a:solidFill>
            <a:srgbClr val="F468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51920" y="1347614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Тачност дијељења провјеравамо множењем.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242773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4 3 · 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2787774"/>
            <a:ext cx="136815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2080" y="278777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278777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2040" y="278777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Dizajn bez naslova.png"/>
          <p:cNvPicPr>
            <a:picLocks noChangeAspect="1"/>
          </p:cNvPicPr>
          <p:nvPr/>
        </p:nvPicPr>
        <p:blipFill>
          <a:blip r:embed="rId2" cstate="print"/>
          <a:srcRect b="78000"/>
          <a:stretch>
            <a:fillRect/>
          </a:stretch>
        </p:blipFill>
        <p:spPr>
          <a:xfrm>
            <a:off x="0" y="0"/>
            <a:ext cx="9144000" cy="627534"/>
          </a:xfrm>
          <a:prstGeom prst="rect">
            <a:avLst/>
          </a:prstGeom>
        </p:spPr>
      </p:pic>
      <p:pic>
        <p:nvPicPr>
          <p:cNvPr id="15" name="Picture 14" descr="5.png"/>
          <p:cNvPicPr>
            <a:picLocks noChangeAspect="1"/>
          </p:cNvPicPr>
          <p:nvPr/>
        </p:nvPicPr>
        <p:blipFill>
          <a:blip r:embed="rId3" cstate="print"/>
          <a:srcRect l="34831" t="31800" r="34830" b="36094"/>
          <a:stretch>
            <a:fillRect/>
          </a:stretch>
        </p:blipFill>
        <p:spPr>
          <a:xfrm>
            <a:off x="8316416" y="4447191"/>
            <a:ext cx="971600" cy="696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build="allAtOnce"/>
      <p:bldP spid="11" grpId="0" build="allAtOnce"/>
      <p:bldP spid="12" grpId="0" build="allAtOnce"/>
      <p:bldP spid="1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zajn bez naslova.png"/>
          <p:cNvPicPr>
            <a:picLocks noChangeAspect="1"/>
          </p:cNvPicPr>
          <p:nvPr/>
        </p:nvPicPr>
        <p:blipFill>
          <a:blip r:embed="rId2" cstate="print"/>
          <a:srcRect b="78000"/>
          <a:stretch>
            <a:fillRect/>
          </a:stretch>
        </p:blipFill>
        <p:spPr>
          <a:xfrm>
            <a:off x="0" y="0"/>
            <a:ext cx="9144000" cy="627534"/>
          </a:xfrm>
          <a:prstGeom prst="rect">
            <a:avLst/>
          </a:prstGeom>
        </p:spPr>
      </p:pic>
      <p:sp>
        <p:nvSpPr>
          <p:cNvPr id="3" name="Čuvar mesta za sadržaj 2"/>
          <p:cNvSpPr txBox="1">
            <a:spLocks/>
          </p:cNvSpPr>
          <p:nvPr/>
        </p:nvSpPr>
        <p:spPr>
          <a:xfrm>
            <a:off x="2771800" y="339502"/>
            <a:ext cx="6166520" cy="43204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Cyrl-R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936 : 3 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-3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06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sr-Cyrl-R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0</a:t>
            </a:r>
            <a:endParaRPr kumimoji="0" lang="bs-Latn-BA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kvir za tekst 1"/>
          <p:cNvSpPr txBox="1"/>
          <p:nvPr/>
        </p:nvSpPr>
        <p:spPr>
          <a:xfrm>
            <a:off x="3995936" y="9875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bs-Latn-BA" sz="2400" dirty="0">
              <a:solidFill>
                <a:schemeClr val="tx2"/>
              </a:solidFill>
            </a:endParaRPr>
          </a:p>
        </p:txBody>
      </p:sp>
      <p:sp>
        <p:nvSpPr>
          <p:cNvPr id="5" name="Okvir za tekst 1"/>
          <p:cNvSpPr txBox="1"/>
          <p:nvPr/>
        </p:nvSpPr>
        <p:spPr>
          <a:xfrm>
            <a:off x="4139952" y="9875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bs-Latn-BA" sz="2400" dirty="0">
              <a:solidFill>
                <a:schemeClr val="tx2"/>
              </a:solidFill>
            </a:endParaRPr>
          </a:p>
        </p:txBody>
      </p:sp>
      <p:sp>
        <p:nvSpPr>
          <p:cNvPr id="6" name="Okvir za tekst 1"/>
          <p:cNvSpPr txBox="1"/>
          <p:nvPr/>
        </p:nvSpPr>
        <p:spPr>
          <a:xfrm>
            <a:off x="4283968" y="9875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s-Latn-BA" sz="2400" dirty="0">
              <a:solidFill>
                <a:schemeClr val="tx2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 rot="1173207">
            <a:off x="173920" y="876009"/>
            <a:ext cx="2354160" cy="2016224"/>
          </a:xfrm>
          <a:prstGeom prst="cloudCallout">
            <a:avLst>
              <a:gd name="adj1" fmla="val -2802"/>
              <a:gd name="adj2" fmla="val 6393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275606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 рачунаш ти! Не заборави да дијељење почиње од стотина!</a:t>
            </a:r>
          </a:p>
          <a:p>
            <a:pPr algn="ctr"/>
            <a:endParaRPr lang="en-US" dirty="0"/>
          </a:p>
        </p:txBody>
      </p:sp>
      <p:pic>
        <p:nvPicPr>
          <p:cNvPr id="9" name="Picture 8" descr="5.png"/>
          <p:cNvPicPr>
            <a:picLocks noChangeAspect="1"/>
          </p:cNvPicPr>
          <p:nvPr/>
        </p:nvPicPr>
        <p:blipFill>
          <a:blip r:embed="rId3" cstate="print"/>
          <a:srcRect l="34831" t="31800" r="34830" b="36094"/>
          <a:stretch>
            <a:fillRect/>
          </a:stretch>
        </p:blipFill>
        <p:spPr>
          <a:xfrm>
            <a:off x="8316416" y="4447191"/>
            <a:ext cx="971600" cy="69630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08104" y="113159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312 • 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292080" y="1491630"/>
            <a:ext cx="1152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6136" y="141962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2120" y="141962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8104" y="141962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5" grpId="0" build="allAtOnce"/>
      <p:bldP spid="16" grpId="0" build="allAtOnce"/>
      <p:bldP spid="1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15566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ЗАДАЦИ ЗА САМОСТАЛАН РАД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izajn bez naslova.png"/>
          <p:cNvPicPr>
            <a:picLocks noChangeAspect="1"/>
          </p:cNvPicPr>
          <p:nvPr/>
        </p:nvPicPr>
        <p:blipFill>
          <a:blip r:embed="rId2" cstate="print"/>
          <a:srcRect b="78000"/>
          <a:stretch>
            <a:fillRect/>
          </a:stretch>
        </p:blipFill>
        <p:spPr>
          <a:xfrm>
            <a:off x="0" y="0"/>
            <a:ext cx="9144000" cy="627534"/>
          </a:xfrm>
          <a:prstGeom prst="rect">
            <a:avLst/>
          </a:prstGeom>
        </p:spPr>
      </p:pic>
      <p:sp>
        <p:nvSpPr>
          <p:cNvPr id="4" name="Okvir za tekst 8"/>
          <p:cNvSpPr txBox="1"/>
          <p:nvPr/>
        </p:nvSpPr>
        <p:spPr>
          <a:xfrm>
            <a:off x="1691680" y="1131590"/>
            <a:ext cx="6048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Урадити 109. задатак на 115. страни у </a:t>
            </a:r>
          </a:p>
          <a:p>
            <a:pPr algn="ctr"/>
            <a:r>
              <a:rPr lang="sr-Cyrl-R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Математика.</a:t>
            </a:r>
            <a:endParaRPr lang="bs-Latn-BA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5.png"/>
          <p:cNvPicPr>
            <a:picLocks noChangeAspect="1"/>
          </p:cNvPicPr>
          <p:nvPr/>
        </p:nvPicPr>
        <p:blipFill>
          <a:blip r:embed="rId3" cstate="print"/>
          <a:srcRect l="34831" t="31800" r="34830" b="36094"/>
          <a:stretch>
            <a:fillRect/>
          </a:stretch>
        </p:blipFill>
        <p:spPr>
          <a:xfrm>
            <a:off x="8316416" y="4447191"/>
            <a:ext cx="971600" cy="696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9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Theme19</Template>
  <TotalTime>147</TotalTime>
  <Words>349</Words>
  <Application>Microsoft Office PowerPoint</Application>
  <PresentationFormat>On-screen Show (16:9)</PresentationFormat>
  <Paragraphs>105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Theme19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Dajana</dc:creator>
  <cp:lastModifiedBy>Dajana</cp:lastModifiedBy>
  <cp:revision>9</cp:revision>
  <dcterms:created xsi:type="dcterms:W3CDTF">2021-01-21T15:35:19Z</dcterms:created>
  <dcterms:modified xsi:type="dcterms:W3CDTF">2021-01-22T08:03:23Z</dcterms:modified>
</cp:coreProperties>
</file>