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Čuvar mjesta podatak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AC1C1-0B3F-4AD4-9784-10FF392524CF}" type="datetimeFigureOut">
              <a:rPr lang="sr-Latn-CS" smtClean="0"/>
              <a:pPr/>
              <a:t>13.12.2020</a:t>
            </a:fld>
            <a:endParaRPr lang="sr-Latn-BA"/>
          </a:p>
        </p:txBody>
      </p:sp>
      <p:sp>
        <p:nvSpPr>
          <p:cNvPr id="4" name="Čuvar mjesta slajd slik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BA"/>
          </a:p>
        </p:txBody>
      </p:sp>
      <p:sp>
        <p:nvSpPr>
          <p:cNvPr id="5" name="Čuvar mjesta bilješ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sr-Latn-BA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2576B-4A2A-406D-8DC4-E1E7F515DF76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slajd slik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jesta bilješ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2576B-4A2A-406D-8DC4-E1E7F515DF76}" type="slidenum">
              <a:rPr lang="sr-Latn-BA" smtClean="0"/>
              <a:pPr/>
              <a:t>5</a:t>
            </a:fld>
            <a:endParaRPr lang="sr-Latn-B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s-Latn-BA" smtClean="0"/>
              <a:t>Kliknite da dodate stil podnaslova prototipa</a:t>
            </a:r>
            <a:endParaRPr kumimoji="0" lang="en-US"/>
          </a:p>
        </p:txBody>
      </p:sp>
      <p:sp>
        <p:nvSpPr>
          <p:cNvPr id="28" name="Čuvar mjesta podatak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F05DCE-03E1-44C3-A8EA-0E00811A2002}" type="datetimeFigureOut">
              <a:rPr lang="sr-Latn-CS" smtClean="0"/>
              <a:pPr/>
              <a:t>13.12.2020</a:t>
            </a:fld>
            <a:endParaRPr lang="sr-Latn-BA"/>
          </a:p>
        </p:txBody>
      </p:sp>
      <p:sp>
        <p:nvSpPr>
          <p:cNvPr id="17" name="Čuvar mjesta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r-Latn-BA"/>
          </a:p>
        </p:txBody>
      </p:sp>
      <p:sp>
        <p:nvSpPr>
          <p:cNvPr id="10" name="Pravougao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gao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ugao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ugao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a linija spajanj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a linija spajanj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rava linija spajanj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rava linija spajanj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rava linija spajanj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rava linija spajanj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ugao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Čuvar mjesta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D237611-A8B1-4345-ACA5-1E4B6C66A925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5DCE-03E1-44C3-A8EA-0E00811A2002}" type="datetimeFigureOut">
              <a:rPr lang="sr-Latn-CS" smtClean="0"/>
              <a:pPr/>
              <a:t>13.12.2020</a:t>
            </a:fld>
            <a:endParaRPr lang="sr-Latn-BA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7611-A8B1-4345-ACA5-1E4B6C66A925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5DCE-03E1-44C3-A8EA-0E00811A2002}" type="datetimeFigureOut">
              <a:rPr lang="sr-Latn-CS" smtClean="0"/>
              <a:pPr/>
              <a:t>13.12.2020</a:t>
            </a:fld>
            <a:endParaRPr lang="sr-Latn-BA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7611-A8B1-4345-ACA5-1E4B6C66A925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8" name="Čuvar mjesta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F05DCE-03E1-44C3-A8EA-0E00811A2002}" type="datetimeFigureOut">
              <a:rPr lang="sr-Latn-CS" smtClean="0"/>
              <a:pPr/>
              <a:t>13.12.2020</a:t>
            </a:fld>
            <a:endParaRPr lang="sr-Latn-BA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D237611-A8B1-4345-ACA5-1E4B6C66A925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0" name="Čuvar mjesta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F05DCE-03E1-44C3-A8EA-0E00811A2002}" type="datetimeFigureOut">
              <a:rPr lang="sr-Latn-CS" smtClean="0"/>
              <a:pPr/>
              <a:t>13.12.2020</a:t>
            </a:fld>
            <a:endParaRPr lang="sr-Latn-BA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r-Latn-BA"/>
          </a:p>
        </p:txBody>
      </p:sp>
      <p:sp>
        <p:nvSpPr>
          <p:cNvPr id="9" name="Pravougao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ugao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ugao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gao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a linija spajanj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a linija spajanj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rava linija spajanj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rava linija spajanj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rava linija spajanj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ugao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rava linija spajanj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D237611-A8B1-4345-ACA5-1E4B6C66A925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5DCE-03E1-44C3-A8EA-0E00811A2002}" type="datetimeFigureOut">
              <a:rPr lang="sr-Latn-CS" smtClean="0"/>
              <a:pPr/>
              <a:t>13.12.2020</a:t>
            </a:fld>
            <a:endParaRPr lang="sr-Latn-BA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7611-A8B1-4345-ACA5-1E4B6C66A925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9" name="Čuvar mjesta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11" name="Čuvar mjesta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5DCE-03E1-44C3-A8EA-0E00811A2002}" type="datetimeFigureOut">
              <a:rPr lang="sr-Latn-CS" smtClean="0"/>
              <a:pPr/>
              <a:t>13.12.2020</a:t>
            </a:fld>
            <a:endParaRPr lang="sr-Latn-BA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7611-A8B1-4345-ACA5-1E4B6C66A925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1" name="Čuvar mjesta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13" name="Čuvar mjesta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12" name="Čuvar mjesta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14" name="Čuvar mjesta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6" name="Čuvar mjesta podatak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F05DCE-03E1-44C3-A8EA-0E00811A2002}" type="datetimeFigureOut">
              <a:rPr lang="sr-Latn-CS" smtClean="0"/>
              <a:pPr/>
              <a:t>13.12.2020</a:t>
            </a:fld>
            <a:endParaRPr lang="sr-Latn-BA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237611-A8B1-4345-ACA5-1E4B6C66A925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5DCE-03E1-44C3-A8EA-0E00811A2002}" type="datetimeFigureOut">
              <a:rPr lang="sr-Latn-CS" smtClean="0"/>
              <a:pPr/>
              <a:t>13.12.2020</a:t>
            </a:fld>
            <a:endParaRPr lang="sr-Latn-BA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37611-A8B1-4345-ACA5-1E4B6C66A925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a linija spajanj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8" name="Prava linija spajanj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rava linija spajanj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rava linija spajanj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ugao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a linija spajanj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Čuvar mjesta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21" name="Čuvar mjesta podatak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F05DCE-03E1-44C3-A8EA-0E00811A2002}" type="datetimeFigureOut">
              <a:rPr lang="sr-Latn-CS" smtClean="0"/>
              <a:pPr/>
              <a:t>13.12.2020</a:t>
            </a:fld>
            <a:endParaRPr lang="sr-Latn-BA"/>
          </a:p>
        </p:txBody>
      </p:sp>
      <p:sp>
        <p:nvSpPr>
          <p:cNvPr id="22" name="Čuvar mjesta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D237611-A8B1-4345-ACA5-1E4B6C66A925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3" name="Čuvar mjesta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a linija spajanj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bs-Latn-BA" smtClean="0"/>
              <a:t>Klinite na ikonu da dodate sliku</a:t>
            </a:r>
            <a:endParaRPr kumimoji="0" lang="en-US" dirty="0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10" name="Prava linija spajanj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ugao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a linija spajanj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rava linija spajanj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rava linija spajanj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Čuvar mjesta podatak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F05DCE-03E1-44C3-A8EA-0E00811A2002}" type="datetimeFigureOut">
              <a:rPr lang="sr-Latn-CS" smtClean="0"/>
              <a:pPr/>
              <a:t>13.12.2020</a:t>
            </a:fld>
            <a:endParaRPr lang="sr-Latn-BA"/>
          </a:p>
        </p:txBody>
      </p:sp>
      <p:sp>
        <p:nvSpPr>
          <p:cNvPr id="18" name="Čuvar mjesta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237611-A8B1-4345-ACA5-1E4B6C66A925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1" name="Čuvar mjesta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r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a linija spajanj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Čuvar mjest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13" name="Čuvar mjesta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  <a:p>
            <a:pPr lvl="1" eaLnBrk="1" latinLnBrk="0" hangingPunct="1"/>
            <a:r>
              <a:rPr kumimoji="0" lang="bs-Latn-BA" smtClean="0"/>
              <a:t>Drugi nivo</a:t>
            </a:r>
          </a:p>
          <a:p>
            <a:pPr lvl="2" eaLnBrk="1" latinLnBrk="0" hangingPunct="1"/>
            <a:r>
              <a:rPr kumimoji="0" lang="bs-Latn-BA" smtClean="0"/>
              <a:t>Treći nivo</a:t>
            </a:r>
          </a:p>
          <a:p>
            <a:pPr lvl="3" eaLnBrk="1" latinLnBrk="0" hangingPunct="1"/>
            <a:r>
              <a:rPr kumimoji="0" lang="bs-Latn-BA" smtClean="0"/>
              <a:t>Četvrti nivo</a:t>
            </a:r>
          </a:p>
          <a:p>
            <a:pPr lvl="4" eaLnBrk="1" latinLnBrk="0" hangingPunct="1"/>
            <a:r>
              <a:rPr kumimoji="0" lang="bs-Latn-BA" smtClean="0"/>
              <a:t>Peti nivo</a:t>
            </a:r>
            <a:endParaRPr kumimoji="0" lang="en-US"/>
          </a:p>
        </p:txBody>
      </p:sp>
      <p:sp>
        <p:nvSpPr>
          <p:cNvPr id="14" name="Čuvar mjesta podatak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F05DCE-03E1-44C3-A8EA-0E00811A2002}" type="datetimeFigureOut">
              <a:rPr lang="sr-Latn-CS" smtClean="0"/>
              <a:pPr/>
              <a:t>13.12.2020</a:t>
            </a:fld>
            <a:endParaRPr lang="sr-Latn-BA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r-Latn-BA"/>
          </a:p>
        </p:txBody>
      </p:sp>
      <p:sp>
        <p:nvSpPr>
          <p:cNvPr id="7" name="Prava linija spajanj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ava linija spajanj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ugao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a linija spajanj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Čuvar mjesta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D237611-A8B1-4345-ACA5-1E4B6C66A925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ВОРБА (ГРАЂ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Њ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) РИЈ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BA" dirty="0" smtClean="0">
                <a:latin typeface="Times New Roman" pitchFamily="18" charset="0"/>
                <a:cs typeface="Times New Roman" pitchFamily="18" charset="0"/>
              </a:rPr>
            </a:br>
            <a:endParaRPr lang="sr-Latn-B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сист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матизација</a:t>
            </a:r>
            <a:endParaRPr lang="sr-Latn-BA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oogle Shape;236;p34"/>
          <p:cNvGrpSpPr/>
          <p:nvPr/>
        </p:nvGrpSpPr>
        <p:grpSpPr>
          <a:xfrm>
            <a:off x="6786578" y="5357826"/>
            <a:ext cx="1714512" cy="1000132"/>
            <a:chOff x="2341425" y="238100"/>
            <a:chExt cx="1328900" cy="1148125"/>
          </a:xfrm>
        </p:grpSpPr>
        <p:sp>
          <p:nvSpPr>
            <p:cNvPr id="15" name="Google Shape;237;p34"/>
            <p:cNvSpPr/>
            <p:nvPr/>
          </p:nvSpPr>
          <p:spPr>
            <a:xfrm>
              <a:off x="2341425" y="238100"/>
              <a:ext cx="1328900" cy="1148125"/>
            </a:xfrm>
            <a:custGeom>
              <a:avLst/>
              <a:gdLst/>
              <a:ahLst/>
              <a:cxnLst/>
              <a:rect l="l" t="t" r="r" b="b"/>
              <a:pathLst>
                <a:path w="53156" h="45925" extrusionOk="0">
                  <a:moveTo>
                    <a:pt x="49853" y="24103"/>
                  </a:moveTo>
                  <a:cubicBezTo>
                    <a:pt x="50212" y="24609"/>
                    <a:pt x="50681" y="25003"/>
                    <a:pt x="51172" y="25380"/>
                  </a:cubicBezTo>
                  <a:cubicBezTo>
                    <a:pt x="48199" y="26540"/>
                    <a:pt x="45438" y="28144"/>
                    <a:pt x="42987" y="30206"/>
                  </a:cubicBezTo>
                  <a:cubicBezTo>
                    <a:pt x="41727" y="31264"/>
                    <a:pt x="40396" y="32510"/>
                    <a:pt x="39238" y="33887"/>
                  </a:cubicBezTo>
                  <a:cubicBezTo>
                    <a:pt x="39347" y="33688"/>
                    <a:pt x="39460" y="33491"/>
                    <a:pt x="39578" y="33301"/>
                  </a:cubicBezTo>
                  <a:cubicBezTo>
                    <a:pt x="40490" y="31831"/>
                    <a:pt x="41539" y="30449"/>
                    <a:pt x="42711" y="29176"/>
                  </a:cubicBezTo>
                  <a:cubicBezTo>
                    <a:pt x="44775" y="26932"/>
                    <a:pt x="47091" y="25229"/>
                    <a:pt x="49853" y="24103"/>
                  </a:cubicBezTo>
                  <a:close/>
                  <a:moveTo>
                    <a:pt x="35117" y="1053"/>
                  </a:moveTo>
                  <a:lnTo>
                    <a:pt x="35117" y="1053"/>
                  </a:lnTo>
                  <a:cubicBezTo>
                    <a:pt x="36710" y="1715"/>
                    <a:pt x="38294" y="4814"/>
                    <a:pt x="38992" y="5799"/>
                  </a:cubicBezTo>
                  <a:cubicBezTo>
                    <a:pt x="40312" y="7660"/>
                    <a:pt x="41633" y="9523"/>
                    <a:pt x="42954" y="11383"/>
                  </a:cubicBezTo>
                  <a:cubicBezTo>
                    <a:pt x="44182" y="13110"/>
                    <a:pt x="45421" y="14827"/>
                    <a:pt x="46633" y="16564"/>
                  </a:cubicBezTo>
                  <a:cubicBezTo>
                    <a:pt x="46650" y="16588"/>
                    <a:pt x="46667" y="16613"/>
                    <a:pt x="46685" y="16638"/>
                  </a:cubicBezTo>
                  <a:cubicBezTo>
                    <a:pt x="47623" y="18397"/>
                    <a:pt x="48600" y="20134"/>
                    <a:pt x="49618" y="21849"/>
                  </a:cubicBezTo>
                  <a:cubicBezTo>
                    <a:pt x="48693" y="22281"/>
                    <a:pt x="47744" y="23007"/>
                    <a:pt x="47214" y="23343"/>
                  </a:cubicBezTo>
                  <a:cubicBezTo>
                    <a:pt x="45320" y="24544"/>
                    <a:pt x="43587" y="25982"/>
                    <a:pt x="42057" y="27622"/>
                  </a:cubicBezTo>
                  <a:cubicBezTo>
                    <a:pt x="40592" y="29191"/>
                    <a:pt x="39304" y="30938"/>
                    <a:pt x="38281" y="32827"/>
                  </a:cubicBezTo>
                  <a:cubicBezTo>
                    <a:pt x="37877" y="33573"/>
                    <a:pt x="37271" y="34533"/>
                    <a:pt x="36981" y="35496"/>
                  </a:cubicBezTo>
                  <a:cubicBezTo>
                    <a:pt x="36328" y="34434"/>
                    <a:pt x="35635" y="33395"/>
                    <a:pt x="34953" y="32353"/>
                  </a:cubicBezTo>
                  <a:cubicBezTo>
                    <a:pt x="33450" y="30055"/>
                    <a:pt x="31915" y="27777"/>
                    <a:pt x="30347" y="25524"/>
                  </a:cubicBezTo>
                  <a:cubicBezTo>
                    <a:pt x="28841" y="23359"/>
                    <a:pt x="27306" y="21217"/>
                    <a:pt x="25741" y="19095"/>
                  </a:cubicBezTo>
                  <a:cubicBezTo>
                    <a:pt x="24508" y="17421"/>
                    <a:pt x="23256" y="15382"/>
                    <a:pt x="21757" y="13843"/>
                  </a:cubicBezTo>
                  <a:cubicBezTo>
                    <a:pt x="22758" y="10753"/>
                    <a:pt x="24747" y="8361"/>
                    <a:pt x="26903" y="5992"/>
                  </a:cubicBezTo>
                  <a:cubicBezTo>
                    <a:pt x="27357" y="5493"/>
                    <a:pt x="27826" y="4981"/>
                    <a:pt x="28315" y="4481"/>
                  </a:cubicBezTo>
                  <a:cubicBezTo>
                    <a:pt x="29626" y="3498"/>
                    <a:pt x="31045" y="2668"/>
                    <a:pt x="32551" y="2018"/>
                  </a:cubicBezTo>
                  <a:cubicBezTo>
                    <a:pt x="33121" y="1772"/>
                    <a:pt x="33780" y="1496"/>
                    <a:pt x="34476" y="1255"/>
                  </a:cubicBezTo>
                  <a:cubicBezTo>
                    <a:pt x="34702" y="1206"/>
                    <a:pt x="34932" y="1166"/>
                    <a:pt x="35161" y="1125"/>
                  </a:cubicBezTo>
                  <a:cubicBezTo>
                    <a:pt x="35147" y="1101"/>
                    <a:pt x="35132" y="1076"/>
                    <a:pt x="35117" y="1053"/>
                  </a:cubicBezTo>
                  <a:close/>
                  <a:moveTo>
                    <a:pt x="49886" y="22296"/>
                  </a:moveTo>
                  <a:cubicBezTo>
                    <a:pt x="50069" y="22601"/>
                    <a:pt x="50253" y="22905"/>
                    <a:pt x="50437" y="23208"/>
                  </a:cubicBezTo>
                  <a:cubicBezTo>
                    <a:pt x="50328" y="23239"/>
                    <a:pt x="50219" y="23270"/>
                    <a:pt x="50110" y="23305"/>
                  </a:cubicBezTo>
                  <a:cubicBezTo>
                    <a:pt x="50098" y="23304"/>
                    <a:pt x="50086" y="23303"/>
                    <a:pt x="50074" y="23303"/>
                  </a:cubicBezTo>
                  <a:cubicBezTo>
                    <a:pt x="49989" y="23303"/>
                    <a:pt x="49905" y="23334"/>
                    <a:pt x="49839" y="23390"/>
                  </a:cubicBezTo>
                  <a:cubicBezTo>
                    <a:pt x="46983" y="24343"/>
                    <a:pt x="44499" y="26352"/>
                    <a:pt x="42469" y="28520"/>
                  </a:cubicBezTo>
                  <a:cubicBezTo>
                    <a:pt x="40592" y="30525"/>
                    <a:pt x="38254" y="33305"/>
                    <a:pt x="37357" y="36095"/>
                  </a:cubicBezTo>
                  <a:cubicBezTo>
                    <a:pt x="37306" y="36011"/>
                    <a:pt x="37249" y="35923"/>
                    <a:pt x="37190" y="35830"/>
                  </a:cubicBezTo>
                  <a:cubicBezTo>
                    <a:pt x="37565" y="34416"/>
                    <a:pt x="38696" y="32821"/>
                    <a:pt x="39296" y="31878"/>
                  </a:cubicBezTo>
                  <a:cubicBezTo>
                    <a:pt x="40239" y="30393"/>
                    <a:pt x="41330" y="29005"/>
                    <a:pt x="42550" y="27739"/>
                  </a:cubicBezTo>
                  <a:cubicBezTo>
                    <a:pt x="43708" y="26537"/>
                    <a:pt x="44980" y="25451"/>
                    <a:pt x="46348" y="24494"/>
                  </a:cubicBezTo>
                  <a:cubicBezTo>
                    <a:pt x="47234" y="23875"/>
                    <a:pt x="48600" y="22828"/>
                    <a:pt x="49886" y="22296"/>
                  </a:cubicBezTo>
                  <a:close/>
                  <a:moveTo>
                    <a:pt x="20475" y="13918"/>
                  </a:moveTo>
                  <a:cubicBezTo>
                    <a:pt x="20720" y="13985"/>
                    <a:pt x="20968" y="14054"/>
                    <a:pt x="21218" y="14127"/>
                  </a:cubicBezTo>
                  <a:lnTo>
                    <a:pt x="21219" y="14127"/>
                  </a:lnTo>
                  <a:cubicBezTo>
                    <a:pt x="22265" y="15897"/>
                    <a:pt x="23782" y="17534"/>
                    <a:pt x="24979" y="19160"/>
                  </a:cubicBezTo>
                  <a:cubicBezTo>
                    <a:pt x="26409" y="21107"/>
                    <a:pt x="27816" y="23071"/>
                    <a:pt x="29199" y="25052"/>
                  </a:cubicBezTo>
                  <a:cubicBezTo>
                    <a:pt x="30581" y="27035"/>
                    <a:pt x="31937" y="29034"/>
                    <a:pt x="33269" y="31050"/>
                  </a:cubicBezTo>
                  <a:cubicBezTo>
                    <a:pt x="33874" y="31967"/>
                    <a:pt x="34473" y="32886"/>
                    <a:pt x="35069" y="33809"/>
                  </a:cubicBezTo>
                  <a:cubicBezTo>
                    <a:pt x="35425" y="34364"/>
                    <a:pt x="35780" y="34920"/>
                    <a:pt x="36133" y="35475"/>
                  </a:cubicBezTo>
                  <a:lnTo>
                    <a:pt x="36486" y="36032"/>
                  </a:lnTo>
                  <a:cubicBezTo>
                    <a:pt x="36496" y="36074"/>
                    <a:pt x="36508" y="36115"/>
                    <a:pt x="36522" y="36155"/>
                  </a:cubicBezTo>
                  <a:cubicBezTo>
                    <a:pt x="33879" y="32306"/>
                    <a:pt x="31050" y="28568"/>
                    <a:pt x="28325" y="24779"/>
                  </a:cubicBezTo>
                  <a:cubicBezTo>
                    <a:pt x="25722" y="21160"/>
                    <a:pt x="23203" y="17449"/>
                    <a:pt x="20475" y="13918"/>
                  </a:cubicBezTo>
                  <a:close/>
                  <a:moveTo>
                    <a:pt x="37953" y="37630"/>
                  </a:moveTo>
                  <a:cubicBezTo>
                    <a:pt x="37851" y="37834"/>
                    <a:pt x="37753" y="38038"/>
                    <a:pt x="37661" y="38245"/>
                  </a:cubicBezTo>
                  <a:cubicBezTo>
                    <a:pt x="37630" y="38236"/>
                    <a:pt x="37597" y="38231"/>
                    <a:pt x="37565" y="38231"/>
                  </a:cubicBezTo>
                  <a:cubicBezTo>
                    <a:pt x="37533" y="38231"/>
                    <a:pt x="37500" y="38236"/>
                    <a:pt x="37470" y="38245"/>
                  </a:cubicBezTo>
                  <a:cubicBezTo>
                    <a:pt x="37633" y="38041"/>
                    <a:pt x="37793" y="37835"/>
                    <a:pt x="37953" y="37630"/>
                  </a:cubicBezTo>
                  <a:close/>
                  <a:moveTo>
                    <a:pt x="36509" y="38717"/>
                  </a:moveTo>
                  <a:cubicBezTo>
                    <a:pt x="36518" y="38717"/>
                    <a:pt x="36527" y="38717"/>
                    <a:pt x="36536" y="38717"/>
                  </a:cubicBezTo>
                  <a:cubicBezTo>
                    <a:pt x="36609" y="38809"/>
                    <a:pt x="36720" y="38864"/>
                    <a:pt x="36837" y="38865"/>
                  </a:cubicBezTo>
                  <a:cubicBezTo>
                    <a:pt x="36596" y="38971"/>
                    <a:pt x="36282" y="39011"/>
                    <a:pt x="35935" y="39011"/>
                  </a:cubicBezTo>
                  <a:cubicBezTo>
                    <a:pt x="35451" y="39011"/>
                    <a:pt x="34904" y="38934"/>
                    <a:pt x="34409" y="38856"/>
                  </a:cubicBezTo>
                  <a:cubicBezTo>
                    <a:pt x="35105" y="38764"/>
                    <a:pt x="35807" y="38717"/>
                    <a:pt x="36509" y="38717"/>
                  </a:cubicBezTo>
                  <a:close/>
                  <a:moveTo>
                    <a:pt x="15183" y="13113"/>
                  </a:moveTo>
                  <a:cubicBezTo>
                    <a:pt x="16769" y="13113"/>
                    <a:pt x="18319" y="13366"/>
                    <a:pt x="19934" y="13775"/>
                  </a:cubicBezTo>
                  <a:cubicBezTo>
                    <a:pt x="22531" y="17699"/>
                    <a:pt x="25404" y="21460"/>
                    <a:pt x="28149" y="25276"/>
                  </a:cubicBezTo>
                  <a:cubicBezTo>
                    <a:pt x="30879" y="29073"/>
                    <a:pt x="33528" y="32953"/>
                    <a:pt x="36351" y="36684"/>
                  </a:cubicBezTo>
                  <a:cubicBezTo>
                    <a:pt x="34542" y="35843"/>
                    <a:pt x="32568" y="35460"/>
                    <a:pt x="30570" y="35460"/>
                  </a:cubicBezTo>
                  <a:cubicBezTo>
                    <a:pt x="26406" y="35460"/>
                    <a:pt x="22142" y="37123"/>
                    <a:pt x="19074" y="39757"/>
                  </a:cubicBezTo>
                  <a:cubicBezTo>
                    <a:pt x="13793" y="32214"/>
                    <a:pt x="8154" y="24943"/>
                    <a:pt x="2157" y="17945"/>
                  </a:cubicBezTo>
                  <a:lnTo>
                    <a:pt x="2159" y="17945"/>
                  </a:lnTo>
                  <a:cubicBezTo>
                    <a:pt x="5055" y="16227"/>
                    <a:pt x="8015" y="14530"/>
                    <a:pt x="11283" y="13642"/>
                  </a:cubicBezTo>
                  <a:cubicBezTo>
                    <a:pt x="12638" y="13273"/>
                    <a:pt x="13922" y="13113"/>
                    <a:pt x="15183" y="13113"/>
                  </a:cubicBezTo>
                  <a:close/>
                  <a:moveTo>
                    <a:pt x="2578" y="20435"/>
                  </a:moveTo>
                  <a:cubicBezTo>
                    <a:pt x="8168" y="27062"/>
                    <a:pt x="13443" y="33937"/>
                    <a:pt x="18402" y="41058"/>
                  </a:cubicBezTo>
                  <a:cubicBezTo>
                    <a:pt x="18543" y="41262"/>
                    <a:pt x="18758" y="41377"/>
                    <a:pt x="18977" y="41377"/>
                  </a:cubicBezTo>
                  <a:cubicBezTo>
                    <a:pt x="19133" y="41377"/>
                    <a:pt x="19292" y="41318"/>
                    <a:pt x="19427" y="41190"/>
                  </a:cubicBezTo>
                  <a:cubicBezTo>
                    <a:pt x="21632" y="39103"/>
                    <a:pt x="24333" y="37693"/>
                    <a:pt x="27314" y="37090"/>
                  </a:cubicBezTo>
                  <a:cubicBezTo>
                    <a:pt x="28284" y="36894"/>
                    <a:pt x="29226" y="36809"/>
                    <a:pt x="30154" y="36809"/>
                  </a:cubicBezTo>
                  <a:cubicBezTo>
                    <a:pt x="30890" y="36809"/>
                    <a:pt x="31618" y="36863"/>
                    <a:pt x="32345" y="36959"/>
                  </a:cubicBezTo>
                  <a:cubicBezTo>
                    <a:pt x="32139" y="36996"/>
                    <a:pt x="31934" y="37038"/>
                    <a:pt x="31726" y="37085"/>
                  </a:cubicBezTo>
                  <a:cubicBezTo>
                    <a:pt x="29702" y="37535"/>
                    <a:pt x="27672" y="38191"/>
                    <a:pt x="25741" y="38939"/>
                  </a:cubicBezTo>
                  <a:cubicBezTo>
                    <a:pt x="24060" y="39590"/>
                    <a:pt x="22425" y="40379"/>
                    <a:pt x="20975" y="41459"/>
                  </a:cubicBezTo>
                  <a:cubicBezTo>
                    <a:pt x="20335" y="41934"/>
                    <a:pt x="18892" y="42836"/>
                    <a:pt x="18616" y="43758"/>
                  </a:cubicBezTo>
                  <a:cubicBezTo>
                    <a:pt x="15797" y="39642"/>
                    <a:pt x="12269" y="35871"/>
                    <a:pt x="9131" y="31993"/>
                  </a:cubicBezTo>
                  <a:cubicBezTo>
                    <a:pt x="7537" y="30022"/>
                    <a:pt x="5941" y="28055"/>
                    <a:pt x="4343" y="26088"/>
                  </a:cubicBezTo>
                  <a:cubicBezTo>
                    <a:pt x="3509" y="25063"/>
                    <a:pt x="2360" y="24025"/>
                    <a:pt x="1726" y="22872"/>
                  </a:cubicBezTo>
                  <a:lnTo>
                    <a:pt x="1290" y="22336"/>
                  </a:lnTo>
                  <a:cubicBezTo>
                    <a:pt x="1365" y="21812"/>
                    <a:pt x="1612" y="21399"/>
                    <a:pt x="2027" y="21097"/>
                  </a:cubicBezTo>
                  <a:cubicBezTo>
                    <a:pt x="2191" y="20870"/>
                    <a:pt x="2390" y="20654"/>
                    <a:pt x="2578" y="20435"/>
                  </a:cubicBezTo>
                  <a:close/>
                  <a:moveTo>
                    <a:pt x="34214" y="37438"/>
                  </a:moveTo>
                  <a:cubicBezTo>
                    <a:pt x="34480" y="37438"/>
                    <a:pt x="34745" y="37450"/>
                    <a:pt x="35009" y="37476"/>
                  </a:cubicBezTo>
                  <a:cubicBezTo>
                    <a:pt x="35056" y="37488"/>
                    <a:pt x="35104" y="37502"/>
                    <a:pt x="35153" y="37514"/>
                  </a:cubicBezTo>
                  <a:cubicBezTo>
                    <a:pt x="32341" y="37733"/>
                    <a:pt x="29659" y="38637"/>
                    <a:pt x="27141" y="39965"/>
                  </a:cubicBezTo>
                  <a:cubicBezTo>
                    <a:pt x="25564" y="40797"/>
                    <a:pt x="24060" y="41771"/>
                    <a:pt x="22625" y="42823"/>
                  </a:cubicBezTo>
                  <a:cubicBezTo>
                    <a:pt x="22053" y="43241"/>
                    <a:pt x="21266" y="44080"/>
                    <a:pt x="20621" y="44360"/>
                  </a:cubicBezTo>
                  <a:cubicBezTo>
                    <a:pt x="20405" y="44454"/>
                    <a:pt x="20198" y="44493"/>
                    <a:pt x="19997" y="44493"/>
                  </a:cubicBezTo>
                  <a:cubicBezTo>
                    <a:pt x="19802" y="44493"/>
                    <a:pt x="19613" y="44456"/>
                    <a:pt x="19427" y="44400"/>
                  </a:cubicBezTo>
                  <a:cubicBezTo>
                    <a:pt x="19434" y="44391"/>
                    <a:pt x="19440" y="44386"/>
                    <a:pt x="19448" y="44377"/>
                  </a:cubicBezTo>
                  <a:cubicBezTo>
                    <a:pt x="19593" y="44198"/>
                    <a:pt x="19599" y="43995"/>
                    <a:pt x="19448" y="43814"/>
                  </a:cubicBezTo>
                  <a:lnTo>
                    <a:pt x="19430" y="43792"/>
                  </a:lnTo>
                  <a:cubicBezTo>
                    <a:pt x="19697" y="43721"/>
                    <a:pt x="19911" y="43553"/>
                    <a:pt x="20074" y="43287"/>
                  </a:cubicBezTo>
                  <a:cubicBezTo>
                    <a:pt x="20320" y="43038"/>
                    <a:pt x="20576" y="42801"/>
                    <a:pt x="20843" y="42573"/>
                  </a:cubicBezTo>
                  <a:cubicBezTo>
                    <a:pt x="21485" y="42027"/>
                    <a:pt x="22180" y="41552"/>
                    <a:pt x="22907" y="41126"/>
                  </a:cubicBezTo>
                  <a:cubicBezTo>
                    <a:pt x="24188" y="40374"/>
                    <a:pt x="25559" y="39793"/>
                    <a:pt x="26955" y="39291"/>
                  </a:cubicBezTo>
                  <a:cubicBezTo>
                    <a:pt x="29199" y="38484"/>
                    <a:pt x="31750" y="37438"/>
                    <a:pt x="34214" y="37438"/>
                  </a:cubicBezTo>
                  <a:close/>
                  <a:moveTo>
                    <a:pt x="34842" y="0"/>
                  </a:moveTo>
                  <a:cubicBezTo>
                    <a:pt x="34343" y="0"/>
                    <a:pt x="33867" y="188"/>
                    <a:pt x="33507" y="630"/>
                  </a:cubicBezTo>
                  <a:cubicBezTo>
                    <a:pt x="31447" y="1151"/>
                    <a:pt x="29512" y="2015"/>
                    <a:pt x="27862" y="3526"/>
                  </a:cubicBezTo>
                  <a:cubicBezTo>
                    <a:pt x="27217" y="4115"/>
                    <a:pt x="26496" y="4800"/>
                    <a:pt x="25773" y="5555"/>
                  </a:cubicBezTo>
                  <a:cubicBezTo>
                    <a:pt x="23620" y="7604"/>
                    <a:pt x="21769" y="10148"/>
                    <a:pt x="20875" y="12916"/>
                  </a:cubicBezTo>
                  <a:cubicBezTo>
                    <a:pt x="19359" y="12052"/>
                    <a:pt x="17538" y="11727"/>
                    <a:pt x="15721" y="11727"/>
                  </a:cubicBezTo>
                  <a:cubicBezTo>
                    <a:pt x="14356" y="11727"/>
                    <a:pt x="12994" y="11911"/>
                    <a:pt x="11766" y="12185"/>
                  </a:cubicBezTo>
                  <a:cubicBezTo>
                    <a:pt x="7819" y="13067"/>
                    <a:pt x="4277" y="15176"/>
                    <a:pt x="838" y="17217"/>
                  </a:cubicBezTo>
                  <a:cubicBezTo>
                    <a:pt x="458" y="17444"/>
                    <a:pt x="436" y="17923"/>
                    <a:pt x="707" y="18237"/>
                  </a:cubicBezTo>
                  <a:cubicBezTo>
                    <a:pt x="1244" y="18859"/>
                    <a:pt x="1774" y="19488"/>
                    <a:pt x="2305" y="20116"/>
                  </a:cubicBezTo>
                  <a:cubicBezTo>
                    <a:pt x="1441" y="20484"/>
                    <a:pt x="862" y="21064"/>
                    <a:pt x="197" y="21811"/>
                  </a:cubicBezTo>
                  <a:cubicBezTo>
                    <a:pt x="77" y="21947"/>
                    <a:pt x="0" y="22200"/>
                    <a:pt x="127" y="22363"/>
                  </a:cubicBezTo>
                  <a:cubicBezTo>
                    <a:pt x="2951" y="26054"/>
                    <a:pt x="5928" y="29634"/>
                    <a:pt x="8843" y="33254"/>
                  </a:cubicBezTo>
                  <a:cubicBezTo>
                    <a:pt x="11749" y="36861"/>
                    <a:pt x="14485" y="40794"/>
                    <a:pt x="17652" y="44182"/>
                  </a:cubicBezTo>
                  <a:cubicBezTo>
                    <a:pt x="17664" y="44208"/>
                    <a:pt x="17679" y="44232"/>
                    <a:pt x="17699" y="44255"/>
                  </a:cubicBezTo>
                  <a:cubicBezTo>
                    <a:pt x="18282" y="44908"/>
                    <a:pt x="19219" y="45924"/>
                    <a:pt x="20167" y="45924"/>
                  </a:cubicBezTo>
                  <a:cubicBezTo>
                    <a:pt x="20277" y="45924"/>
                    <a:pt x="20387" y="45910"/>
                    <a:pt x="20497" y="45881"/>
                  </a:cubicBezTo>
                  <a:cubicBezTo>
                    <a:pt x="21148" y="45708"/>
                    <a:pt x="21757" y="44978"/>
                    <a:pt x="22286" y="44585"/>
                  </a:cubicBezTo>
                  <a:cubicBezTo>
                    <a:pt x="23162" y="43935"/>
                    <a:pt x="24053" y="43304"/>
                    <a:pt x="24965" y="42705"/>
                  </a:cubicBezTo>
                  <a:cubicBezTo>
                    <a:pt x="27366" y="41130"/>
                    <a:pt x="29934" y="39829"/>
                    <a:pt x="32678" y="39174"/>
                  </a:cubicBezTo>
                  <a:cubicBezTo>
                    <a:pt x="32752" y="39177"/>
                    <a:pt x="32826" y="39174"/>
                    <a:pt x="32900" y="39178"/>
                  </a:cubicBezTo>
                  <a:cubicBezTo>
                    <a:pt x="34054" y="39233"/>
                    <a:pt x="35153" y="39648"/>
                    <a:pt x="36288" y="39715"/>
                  </a:cubicBezTo>
                  <a:cubicBezTo>
                    <a:pt x="36337" y="39718"/>
                    <a:pt x="36385" y="39720"/>
                    <a:pt x="36433" y="39720"/>
                  </a:cubicBezTo>
                  <a:cubicBezTo>
                    <a:pt x="37209" y="39720"/>
                    <a:pt x="37750" y="39337"/>
                    <a:pt x="37827" y="38540"/>
                  </a:cubicBezTo>
                  <a:cubicBezTo>
                    <a:pt x="39593" y="36201"/>
                    <a:pt x="41115" y="33792"/>
                    <a:pt x="43273" y="31744"/>
                  </a:cubicBezTo>
                  <a:cubicBezTo>
                    <a:pt x="44449" y="30626"/>
                    <a:pt x="45716" y="29608"/>
                    <a:pt x="47060" y="28698"/>
                  </a:cubicBezTo>
                  <a:cubicBezTo>
                    <a:pt x="47079" y="28686"/>
                    <a:pt x="47099" y="28675"/>
                    <a:pt x="47118" y="28662"/>
                  </a:cubicBezTo>
                  <a:cubicBezTo>
                    <a:pt x="48826" y="27633"/>
                    <a:pt x="50637" y="26785"/>
                    <a:pt x="52524" y="26133"/>
                  </a:cubicBezTo>
                  <a:cubicBezTo>
                    <a:pt x="52902" y="26003"/>
                    <a:pt x="53156" y="25447"/>
                    <a:pt x="52785" y="25145"/>
                  </a:cubicBezTo>
                  <a:cubicBezTo>
                    <a:pt x="52171" y="24648"/>
                    <a:pt x="51613" y="24099"/>
                    <a:pt x="50959" y="23696"/>
                  </a:cubicBezTo>
                  <a:cubicBezTo>
                    <a:pt x="51006" y="23680"/>
                    <a:pt x="51050" y="23660"/>
                    <a:pt x="51097" y="23645"/>
                  </a:cubicBezTo>
                  <a:cubicBezTo>
                    <a:pt x="51251" y="23594"/>
                    <a:pt x="51309" y="23468"/>
                    <a:pt x="51300" y="23347"/>
                  </a:cubicBezTo>
                  <a:cubicBezTo>
                    <a:pt x="51345" y="23292"/>
                    <a:pt x="51376" y="23227"/>
                    <a:pt x="51391" y="23158"/>
                  </a:cubicBezTo>
                  <a:cubicBezTo>
                    <a:pt x="51657" y="23086"/>
                    <a:pt x="51868" y="22805"/>
                    <a:pt x="51676" y="22507"/>
                  </a:cubicBezTo>
                  <a:cubicBezTo>
                    <a:pt x="51561" y="22326"/>
                    <a:pt x="51447" y="22144"/>
                    <a:pt x="51333" y="21962"/>
                  </a:cubicBezTo>
                  <a:cubicBezTo>
                    <a:pt x="51345" y="21962"/>
                    <a:pt x="51359" y="21961"/>
                    <a:pt x="51371" y="21961"/>
                  </a:cubicBezTo>
                  <a:cubicBezTo>
                    <a:pt x="51374" y="21961"/>
                    <a:pt x="51377" y="21961"/>
                    <a:pt x="51379" y="21961"/>
                  </a:cubicBezTo>
                  <a:cubicBezTo>
                    <a:pt x="51539" y="21961"/>
                    <a:pt x="51585" y="21737"/>
                    <a:pt x="51453" y="21658"/>
                  </a:cubicBezTo>
                  <a:cubicBezTo>
                    <a:pt x="51333" y="21585"/>
                    <a:pt x="51198" y="21544"/>
                    <a:pt x="51056" y="21524"/>
                  </a:cubicBezTo>
                  <a:cubicBezTo>
                    <a:pt x="50796" y="21108"/>
                    <a:pt x="50546" y="20689"/>
                    <a:pt x="50290" y="20269"/>
                  </a:cubicBezTo>
                  <a:cubicBezTo>
                    <a:pt x="50030" y="19581"/>
                    <a:pt x="49589" y="18953"/>
                    <a:pt x="49191" y="18312"/>
                  </a:cubicBezTo>
                  <a:cubicBezTo>
                    <a:pt x="48421" y="17077"/>
                    <a:pt x="47572" y="15893"/>
                    <a:pt x="46728" y="14709"/>
                  </a:cubicBezTo>
                  <a:cubicBezTo>
                    <a:pt x="45005" y="12292"/>
                    <a:pt x="43280" y="9876"/>
                    <a:pt x="41551" y="7464"/>
                  </a:cubicBezTo>
                  <a:cubicBezTo>
                    <a:pt x="40019" y="5325"/>
                    <a:pt x="38618" y="2783"/>
                    <a:pt x="36781" y="897"/>
                  </a:cubicBezTo>
                  <a:cubicBezTo>
                    <a:pt x="36255" y="356"/>
                    <a:pt x="35527" y="0"/>
                    <a:pt x="3484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38;p34"/>
            <p:cNvSpPr/>
            <p:nvPr/>
          </p:nvSpPr>
          <p:spPr>
            <a:xfrm>
              <a:off x="2990175" y="381350"/>
              <a:ext cx="254450" cy="209600"/>
            </a:xfrm>
            <a:custGeom>
              <a:avLst/>
              <a:gdLst/>
              <a:ahLst/>
              <a:cxnLst/>
              <a:rect l="l" t="t" r="r" b="b"/>
              <a:pathLst>
                <a:path w="10178" h="8384" extrusionOk="0">
                  <a:moveTo>
                    <a:pt x="9489" y="1"/>
                  </a:moveTo>
                  <a:cubicBezTo>
                    <a:pt x="9460" y="1"/>
                    <a:pt x="9430" y="3"/>
                    <a:pt x="9398" y="7"/>
                  </a:cubicBezTo>
                  <a:cubicBezTo>
                    <a:pt x="5315" y="589"/>
                    <a:pt x="1324" y="4315"/>
                    <a:pt x="48" y="8144"/>
                  </a:cubicBezTo>
                  <a:cubicBezTo>
                    <a:pt x="1" y="8286"/>
                    <a:pt x="119" y="8384"/>
                    <a:pt x="239" y="8384"/>
                  </a:cubicBezTo>
                  <a:cubicBezTo>
                    <a:pt x="302" y="8384"/>
                    <a:pt x="366" y="8357"/>
                    <a:pt x="406" y="8294"/>
                  </a:cubicBezTo>
                  <a:cubicBezTo>
                    <a:pt x="1475" y="6637"/>
                    <a:pt x="2632" y="5068"/>
                    <a:pt x="4157" y="3799"/>
                  </a:cubicBezTo>
                  <a:cubicBezTo>
                    <a:pt x="5839" y="2399"/>
                    <a:pt x="7661" y="1727"/>
                    <a:pt x="9647" y="909"/>
                  </a:cubicBezTo>
                  <a:cubicBezTo>
                    <a:pt x="10177" y="691"/>
                    <a:pt x="10017" y="1"/>
                    <a:pt x="94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239;p34"/>
            <p:cNvSpPr/>
            <p:nvPr/>
          </p:nvSpPr>
          <p:spPr>
            <a:xfrm>
              <a:off x="3026350" y="441550"/>
              <a:ext cx="247225" cy="201350"/>
            </a:xfrm>
            <a:custGeom>
              <a:avLst/>
              <a:gdLst/>
              <a:ahLst/>
              <a:cxnLst/>
              <a:rect l="l" t="t" r="r" b="b"/>
              <a:pathLst>
                <a:path w="9889" h="8054" extrusionOk="0">
                  <a:moveTo>
                    <a:pt x="9472" y="1"/>
                  </a:moveTo>
                  <a:cubicBezTo>
                    <a:pt x="9466" y="1"/>
                    <a:pt x="9460" y="1"/>
                    <a:pt x="9454" y="1"/>
                  </a:cubicBezTo>
                  <a:cubicBezTo>
                    <a:pt x="5735" y="204"/>
                    <a:pt x="1142" y="4281"/>
                    <a:pt x="59" y="7752"/>
                  </a:cubicBezTo>
                  <a:cubicBezTo>
                    <a:pt x="0" y="7941"/>
                    <a:pt x="141" y="8053"/>
                    <a:pt x="292" y="8053"/>
                  </a:cubicBezTo>
                  <a:cubicBezTo>
                    <a:pt x="375" y="8053"/>
                    <a:pt x="460" y="8019"/>
                    <a:pt x="517" y="7945"/>
                  </a:cubicBezTo>
                  <a:cubicBezTo>
                    <a:pt x="1756" y="6329"/>
                    <a:pt x="2771" y="4701"/>
                    <a:pt x="4382" y="3401"/>
                  </a:cubicBezTo>
                  <a:cubicBezTo>
                    <a:pt x="6005" y="2092"/>
                    <a:pt x="7844" y="1590"/>
                    <a:pt x="9618" y="609"/>
                  </a:cubicBezTo>
                  <a:cubicBezTo>
                    <a:pt x="9889" y="460"/>
                    <a:pt x="9783" y="1"/>
                    <a:pt x="94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240;p34"/>
            <p:cNvSpPr/>
            <p:nvPr/>
          </p:nvSpPr>
          <p:spPr>
            <a:xfrm>
              <a:off x="3172850" y="661350"/>
              <a:ext cx="224850" cy="198300"/>
            </a:xfrm>
            <a:custGeom>
              <a:avLst/>
              <a:gdLst/>
              <a:ahLst/>
              <a:cxnLst/>
              <a:rect l="l" t="t" r="r" b="b"/>
              <a:pathLst>
                <a:path w="8994" h="7932" extrusionOk="0">
                  <a:moveTo>
                    <a:pt x="8456" y="0"/>
                  </a:moveTo>
                  <a:cubicBezTo>
                    <a:pt x="8425" y="0"/>
                    <a:pt x="8392" y="4"/>
                    <a:pt x="8358" y="11"/>
                  </a:cubicBezTo>
                  <a:cubicBezTo>
                    <a:pt x="5106" y="738"/>
                    <a:pt x="1076" y="4402"/>
                    <a:pt x="60" y="7579"/>
                  </a:cubicBezTo>
                  <a:cubicBezTo>
                    <a:pt x="1" y="7765"/>
                    <a:pt x="174" y="7931"/>
                    <a:pt x="343" y="7931"/>
                  </a:cubicBezTo>
                  <a:cubicBezTo>
                    <a:pt x="409" y="7931"/>
                    <a:pt x="474" y="7907"/>
                    <a:pt x="524" y="7849"/>
                  </a:cubicBezTo>
                  <a:cubicBezTo>
                    <a:pt x="1689" y="6518"/>
                    <a:pt x="2590" y="5030"/>
                    <a:pt x="3913" y="3818"/>
                  </a:cubicBezTo>
                  <a:cubicBezTo>
                    <a:pt x="5371" y="2483"/>
                    <a:pt x="7047" y="1783"/>
                    <a:pt x="8657" y="718"/>
                  </a:cubicBezTo>
                  <a:cubicBezTo>
                    <a:pt x="8993" y="494"/>
                    <a:pt x="8826" y="0"/>
                    <a:pt x="84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241;p34"/>
            <p:cNvSpPr/>
            <p:nvPr/>
          </p:nvSpPr>
          <p:spPr>
            <a:xfrm>
              <a:off x="3219000" y="725650"/>
              <a:ext cx="226500" cy="215375"/>
            </a:xfrm>
            <a:custGeom>
              <a:avLst/>
              <a:gdLst/>
              <a:ahLst/>
              <a:cxnLst/>
              <a:rect l="l" t="t" r="r" b="b"/>
              <a:pathLst>
                <a:path w="9060" h="8615" extrusionOk="0">
                  <a:moveTo>
                    <a:pt x="8466" y="1"/>
                  </a:moveTo>
                  <a:cubicBezTo>
                    <a:pt x="8403" y="1"/>
                    <a:pt x="8336" y="16"/>
                    <a:pt x="8267" y="50"/>
                  </a:cubicBezTo>
                  <a:cubicBezTo>
                    <a:pt x="6348" y="1017"/>
                    <a:pt x="4571" y="2396"/>
                    <a:pt x="3025" y="3882"/>
                  </a:cubicBezTo>
                  <a:cubicBezTo>
                    <a:pt x="1836" y="5024"/>
                    <a:pt x="0" y="6568"/>
                    <a:pt x="62" y="8367"/>
                  </a:cubicBezTo>
                  <a:cubicBezTo>
                    <a:pt x="66" y="8507"/>
                    <a:pt x="206" y="8614"/>
                    <a:pt x="335" y="8614"/>
                  </a:cubicBezTo>
                  <a:cubicBezTo>
                    <a:pt x="409" y="8614"/>
                    <a:pt x="480" y="8578"/>
                    <a:pt x="518" y="8491"/>
                  </a:cubicBezTo>
                  <a:cubicBezTo>
                    <a:pt x="2016" y="5007"/>
                    <a:pt x="5594" y="2708"/>
                    <a:pt x="8679" y="755"/>
                  </a:cubicBezTo>
                  <a:cubicBezTo>
                    <a:pt x="9059" y="514"/>
                    <a:pt x="8832" y="1"/>
                    <a:pt x="84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42;p34"/>
            <p:cNvSpPr/>
            <p:nvPr/>
          </p:nvSpPr>
          <p:spPr>
            <a:xfrm>
              <a:off x="2528200" y="658025"/>
              <a:ext cx="405900" cy="260600"/>
            </a:xfrm>
            <a:custGeom>
              <a:avLst/>
              <a:gdLst/>
              <a:ahLst/>
              <a:cxnLst/>
              <a:rect l="l" t="t" r="r" b="b"/>
              <a:pathLst>
                <a:path w="16236" h="10424" extrusionOk="0">
                  <a:moveTo>
                    <a:pt x="1382" y="2708"/>
                  </a:moveTo>
                  <a:cubicBezTo>
                    <a:pt x="2705" y="4465"/>
                    <a:pt x="4361" y="5818"/>
                    <a:pt x="5564" y="7549"/>
                  </a:cubicBezTo>
                  <a:cubicBezTo>
                    <a:pt x="5049" y="7000"/>
                    <a:pt x="4518" y="6467"/>
                    <a:pt x="3972" y="5947"/>
                  </a:cubicBezTo>
                  <a:cubicBezTo>
                    <a:pt x="3369" y="5370"/>
                    <a:pt x="2751" y="4825"/>
                    <a:pt x="2113" y="4299"/>
                  </a:cubicBezTo>
                  <a:cubicBezTo>
                    <a:pt x="2286" y="4264"/>
                    <a:pt x="2405" y="4031"/>
                    <a:pt x="2251" y="3877"/>
                  </a:cubicBezTo>
                  <a:cubicBezTo>
                    <a:pt x="1869" y="3498"/>
                    <a:pt x="1454" y="3168"/>
                    <a:pt x="1030" y="2840"/>
                  </a:cubicBezTo>
                  <a:lnTo>
                    <a:pt x="1382" y="2708"/>
                  </a:lnTo>
                  <a:close/>
                  <a:moveTo>
                    <a:pt x="9295" y="739"/>
                  </a:moveTo>
                  <a:cubicBezTo>
                    <a:pt x="10900" y="739"/>
                    <a:pt x="11714" y="2042"/>
                    <a:pt x="12738" y="3153"/>
                  </a:cubicBezTo>
                  <a:cubicBezTo>
                    <a:pt x="13607" y="4096"/>
                    <a:pt x="14464" y="5049"/>
                    <a:pt x="15310" y="6013"/>
                  </a:cubicBezTo>
                  <a:cubicBezTo>
                    <a:pt x="13936" y="6363"/>
                    <a:pt x="12589" y="6790"/>
                    <a:pt x="11275" y="7331"/>
                  </a:cubicBezTo>
                  <a:cubicBezTo>
                    <a:pt x="10703" y="7567"/>
                    <a:pt x="10139" y="7820"/>
                    <a:pt x="9583" y="8091"/>
                  </a:cubicBezTo>
                  <a:cubicBezTo>
                    <a:pt x="9104" y="8323"/>
                    <a:pt x="7997" y="9216"/>
                    <a:pt x="7494" y="9216"/>
                  </a:cubicBezTo>
                  <a:cubicBezTo>
                    <a:pt x="7280" y="9214"/>
                    <a:pt x="7087" y="9143"/>
                    <a:pt x="6911" y="9028"/>
                  </a:cubicBezTo>
                  <a:cubicBezTo>
                    <a:pt x="5976" y="6497"/>
                    <a:pt x="3660" y="4237"/>
                    <a:pt x="1564" y="2642"/>
                  </a:cubicBezTo>
                  <a:cubicBezTo>
                    <a:pt x="3992" y="1737"/>
                    <a:pt x="6804" y="749"/>
                    <a:pt x="9284" y="739"/>
                  </a:cubicBezTo>
                  <a:cubicBezTo>
                    <a:pt x="9288" y="739"/>
                    <a:pt x="9291" y="739"/>
                    <a:pt x="9295" y="739"/>
                  </a:cubicBezTo>
                  <a:close/>
                  <a:moveTo>
                    <a:pt x="9522" y="0"/>
                  </a:moveTo>
                  <a:cubicBezTo>
                    <a:pt x="8353" y="0"/>
                    <a:pt x="6970" y="475"/>
                    <a:pt x="5977" y="700"/>
                  </a:cubicBezTo>
                  <a:cubicBezTo>
                    <a:pt x="4041" y="1140"/>
                    <a:pt x="2155" y="1729"/>
                    <a:pt x="300" y="2432"/>
                  </a:cubicBezTo>
                  <a:cubicBezTo>
                    <a:pt x="25" y="2536"/>
                    <a:pt x="1" y="2846"/>
                    <a:pt x="223" y="3018"/>
                  </a:cubicBezTo>
                  <a:cubicBezTo>
                    <a:pt x="702" y="3388"/>
                    <a:pt x="1169" y="3763"/>
                    <a:pt x="1673" y="4093"/>
                  </a:cubicBezTo>
                  <a:cubicBezTo>
                    <a:pt x="3491" y="5760"/>
                    <a:pt x="5144" y="7550"/>
                    <a:pt x="6623" y="9541"/>
                  </a:cubicBezTo>
                  <a:cubicBezTo>
                    <a:pt x="6713" y="9781"/>
                    <a:pt x="6797" y="10028"/>
                    <a:pt x="6867" y="10287"/>
                  </a:cubicBezTo>
                  <a:cubicBezTo>
                    <a:pt x="6892" y="10382"/>
                    <a:pt x="6963" y="10423"/>
                    <a:pt x="7035" y="10423"/>
                  </a:cubicBezTo>
                  <a:cubicBezTo>
                    <a:pt x="7146" y="10423"/>
                    <a:pt x="7261" y="10329"/>
                    <a:pt x="7234" y="10186"/>
                  </a:cubicBezTo>
                  <a:cubicBezTo>
                    <a:pt x="7224" y="10130"/>
                    <a:pt x="7207" y="10076"/>
                    <a:pt x="7196" y="10021"/>
                  </a:cubicBezTo>
                  <a:cubicBezTo>
                    <a:pt x="7219" y="10016"/>
                    <a:pt x="7243" y="10009"/>
                    <a:pt x="7264" y="9998"/>
                  </a:cubicBezTo>
                  <a:cubicBezTo>
                    <a:pt x="9998" y="8390"/>
                    <a:pt x="12869" y="7216"/>
                    <a:pt x="15954" y="6481"/>
                  </a:cubicBezTo>
                  <a:cubicBezTo>
                    <a:pt x="16193" y="6424"/>
                    <a:pt x="16235" y="6133"/>
                    <a:pt x="16091" y="5967"/>
                  </a:cubicBezTo>
                  <a:cubicBezTo>
                    <a:pt x="14926" y="4637"/>
                    <a:pt x="13744" y="3322"/>
                    <a:pt x="12545" y="2023"/>
                  </a:cubicBezTo>
                  <a:cubicBezTo>
                    <a:pt x="11928" y="1357"/>
                    <a:pt x="11266" y="350"/>
                    <a:pt x="10341" y="98"/>
                  </a:cubicBezTo>
                  <a:cubicBezTo>
                    <a:pt x="10087" y="29"/>
                    <a:pt x="9811" y="0"/>
                    <a:pt x="95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44;p34"/>
            <p:cNvSpPr/>
            <p:nvPr/>
          </p:nvSpPr>
          <p:spPr>
            <a:xfrm>
              <a:off x="2783475" y="946275"/>
              <a:ext cx="254775" cy="113000"/>
            </a:xfrm>
            <a:custGeom>
              <a:avLst/>
              <a:gdLst/>
              <a:ahLst/>
              <a:cxnLst/>
              <a:rect l="l" t="t" r="r" b="b"/>
              <a:pathLst>
                <a:path w="10191" h="4520" extrusionOk="0">
                  <a:moveTo>
                    <a:pt x="9024" y="1"/>
                  </a:moveTo>
                  <a:cubicBezTo>
                    <a:pt x="7296" y="1"/>
                    <a:pt x="5453" y="625"/>
                    <a:pt x="3919" y="1282"/>
                  </a:cubicBezTo>
                  <a:cubicBezTo>
                    <a:pt x="2789" y="1765"/>
                    <a:pt x="261" y="2658"/>
                    <a:pt x="23" y="4060"/>
                  </a:cubicBezTo>
                  <a:cubicBezTo>
                    <a:pt x="1" y="4188"/>
                    <a:pt x="41" y="4285"/>
                    <a:pt x="145" y="4359"/>
                  </a:cubicBezTo>
                  <a:lnTo>
                    <a:pt x="328" y="4490"/>
                  </a:lnTo>
                  <a:cubicBezTo>
                    <a:pt x="356" y="4510"/>
                    <a:pt x="386" y="4519"/>
                    <a:pt x="416" y="4519"/>
                  </a:cubicBezTo>
                  <a:cubicBezTo>
                    <a:pt x="528" y="4519"/>
                    <a:pt x="634" y="4397"/>
                    <a:pt x="599" y="4281"/>
                  </a:cubicBezTo>
                  <a:cubicBezTo>
                    <a:pt x="310" y="3333"/>
                    <a:pt x="4773" y="1735"/>
                    <a:pt x="5289" y="1569"/>
                  </a:cubicBezTo>
                  <a:cubicBezTo>
                    <a:pt x="6773" y="1093"/>
                    <a:pt x="8295" y="1027"/>
                    <a:pt x="9799" y="688"/>
                  </a:cubicBezTo>
                  <a:cubicBezTo>
                    <a:pt x="10190" y="600"/>
                    <a:pt x="10059" y="73"/>
                    <a:pt x="9711" y="36"/>
                  </a:cubicBezTo>
                  <a:cubicBezTo>
                    <a:pt x="9485" y="12"/>
                    <a:pt x="9255" y="1"/>
                    <a:pt x="90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45;p34"/>
            <p:cNvSpPr/>
            <p:nvPr/>
          </p:nvSpPr>
          <p:spPr>
            <a:xfrm>
              <a:off x="2839925" y="1007825"/>
              <a:ext cx="259925" cy="117700"/>
            </a:xfrm>
            <a:custGeom>
              <a:avLst/>
              <a:gdLst/>
              <a:ahLst/>
              <a:cxnLst/>
              <a:rect l="l" t="t" r="r" b="b"/>
              <a:pathLst>
                <a:path w="10397" h="4708" extrusionOk="0">
                  <a:moveTo>
                    <a:pt x="9045" y="1"/>
                  </a:moveTo>
                  <a:cubicBezTo>
                    <a:pt x="5729" y="1"/>
                    <a:pt x="2019" y="2104"/>
                    <a:pt x="58" y="4551"/>
                  </a:cubicBezTo>
                  <a:cubicBezTo>
                    <a:pt x="0" y="4623"/>
                    <a:pt x="54" y="4707"/>
                    <a:pt x="124" y="4707"/>
                  </a:cubicBezTo>
                  <a:cubicBezTo>
                    <a:pt x="145" y="4707"/>
                    <a:pt x="167" y="4700"/>
                    <a:pt x="188" y="4683"/>
                  </a:cubicBezTo>
                  <a:cubicBezTo>
                    <a:pt x="1738" y="3418"/>
                    <a:pt x="3324" y="2289"/>
                    <a:pt x="5224" y="1613"/>
                  </a:cubicBezTo>
                  <a:cubicBezTo>
                    <a:pt x="6821" y="1047"/>
                    <a:pt x="8433" y="1014"/>
                    <a:pt x="10074" y="712"/>
                  </a:cubicBezTo>
                  <a:cubicBezTo>
                    <a:pt x="10385" y="655"/>
                    <a:pt x="10396" y="120"/>
                    <a:pt x="10074" y="73"/>
                  </a:cubicBezTo>
                  <a:cubicBezTo>
                    <a:pt x="9737" y="24"/>
                    <a:pt x="9393" y="1"/>
                    <a:pt x="90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" name="Google Shape;518;p50"/>
          <p:cNvGrpSpPr/>
          <p:nvPr/>
        </p:nvGrpSpPr>
        <p:grpSpPr>
          <a:xfrm rot="-2874609">
            <a:off x="6919497" y="4624927"/>
            <a:ext cx="615879" cy="631855"/>
            <a:chOff x="5878300" y="2628050"/>
            <a:chExt cx="615875" cy="631850"/>
          </a:xfrm>
        </p:grpSpPr>
        <p:sp>
          <p:nvSpPr>
            <p:cNvPr id="23" name="Google Shape;519;p50"/>
            <p:cNvSpPr/>
            <p:nvPr/>
          </p:nvSpPr>
          <p:spPr>
            <a:xfrm>
              <a:off x="5891350" y="2950125"/>
              <a:ext cx="320175" cy="309775"/>
            </a:xfrm>
            <a:custGeom>
              <a:avLst/>
              <a:gdLst/>
              <a:ahLst/>
              <a:cxnLst/>
              <a:rect l="l" t="t" r="r" b="b"/>
              <a:pathLst>
                <a:path w="12807" h="12391" extrusionOk="0">
                  <a:moveTo>
                    <a:pt x="2779" y="1165"/>
                  </a:moveTo>
                  <a:cubicBezTo>
                    <a:pt x="3067" y="1165"/>
                    <a:pt x="3517" y="1315"/>
                    <a:pt x="3709" y="1357"/>
                  </a:cubicBezTo>
                  <a:cubicBezTo>
                    <a:pt x="4555" y="1545"/>
                    <a:pt x="5378" y="1881"/>
                    <a:pt x="6141" y="2282"/>
                  </a:cubicBezTo>
                  <a:cubicBezTo>
                    <a:pt x="7759" y="3133"/>
                    <a:pt x="9166" y="4383"/>
                    <a:pt x="10191" y="5898"/>
                  </a:cubicBezTo>
                  <a:cubicBezTo>
                    <a:pt x="10647" y="6571"/>
                    <a:pt x="11022" y="7298"/>
                    <a:pt x="11309" y="8059"/>
                  </a:cubicBezTo>
                  <a:cubicBezTo>
                    <a:pt x="11489" y="8539"/>
                    <a:pt x="11990" y="10762"/>
                    <a:pt x="11284" y="10762"/>
                  </a:cubicBezTo>
                  <a:cubicBezTo>
                    <a:pt x="11164" y="10762"/>
                    <a:pt x="11009" y="10698"/>
                    <a:pt x="10812" y="10550"/>
                  </a:cubicBezTo>
                  <a:cubicBezTo>
                    <a:pt x="10417" y="10253"/>
                    <a:pt x="10205" y="9028"/>
                    <a:pt x="9988" y="8545"/>
                  </a:cubicBezTo>
                  <a:cubicBezTo>
                    <a:pt x="9631" y="7752"/>
                    <a:pt x="9238" y="6970"/>
                    <a:pt x="8759" y="6241"/>
                  </a:cubicBezTo>
                  <a:cubicBezTo>
                    <a:pt x="7512" y="4343"/>
                    <a:pt x="5379" y="2418"/>
                    <a:pt x="2989" y="2418"/>
                  </a:cubicBezTo>
                  <a:cubicBezTo>
                    <a:pt x="2807" y="2418"/>
                    <a:pt x="2624" y="2430"/>
                    <a:pt x="2440" y="2453"/>
                  </a:cubicBezTo>
                  <a:cubicBezTo>
                    <a:pt x="2307" y="2199"/>
                    <a:pt x="2354" y="1786"/>
                    <a:pt x="2594" y="1200"/>
                  </a:cubicBezTo>
                  <a:cubicBezTo>
                    <a:pt x="2640" y="1175"/>
                    <a:pt x="2704" y="1165"/>
                    <a:pt x="2779" y="1165"/>
                  </a:cubicBezTo>
                  <a:close/>
                  <a:moveTo>
                    <a:pt x="2610" y="0"/>
                  </a:moveTo>
                  <a:cubicBezTo>
                    <a:pt x="1929" y="0"/>
                    <a:pt x="1289" y="181"/>
                    <a:pt x="856" y="714"/>
                  </a:cubicBezTo>
                  <a:cubicBezTo>
                    <a:pt x="0" y="1766"/>
                    <a:pt x="813" y="3105"/>
                    <a:pt x="1898" y="3566"/>
                  </a:cubicBezTo>
                  <a:cubicBezTo>
                    <a:pt x="3093" y="4076"/>
                    <a:pt x="4427" y="3814"/>
                    <a:pt x="5624" y="4432"/>
                  </a:cubicBezTo>
                  <a:cubicBezTo>
                    <a:pt x="6176" y="4716"/>
                    <a:pt x="6664" y="5096"/>
                    <a:pt x="7103" y="5529"/>
                  </a:cubicBezTo>
                  <a:cubicBezTo>
                    <a:pt x="7770" y="6282"/>
                    <a:pt x="8342" y="7169"/>
                    <a:pt x="8838" y="8209"/>
                  </a:cubicBezTo>
                  <a:cubicBezTo>
                    <a:pt x="9340" y="9264"/>
                    <a:pt x="9620" y="10424"/>
                    <a:pt x="10129" y="11470"/>
                  </a:cubicBezTo>
                  <a:cubicBezTo>
                    <a:pt x="10342" y="11907"/>
                    <a:pt x="10616" y="12390"/>
                    <a:pt x="11175" y="12390"/>
                  </a:cubicBezTo>
                  <a:cubicBezTo>
                    <a:pt x="11189" y="12390"/>
                    <a:pt x="11202" y="12390"/>
                    <a:pt x="11215" y="12389"/>
                  </a:cubicBezTo>
                  <a:cubicBezTo>
                    <a:pt x="12599" y="12332"/>
                    <a:pt x="12807" y="10133"/>
                    <a:pt x="12709" y="9178"/>
                  </a:cubicBezTo>
                  <a:cubicBezTo>
                    <a:pt x="12509" y="7180"/>
                    <a:pt x="11328" y="5276"/>
                    <a:pt x="10006" y="3820"/>
                  </a:cubicBezTo>
                  <a:cubicBezTo>
                    <a:pt x="8645" y="2323"/>
                    <a:pt x="6902" y="1162"/>
                    <a:pt x="4989" y="497"/>
                  </a:cubicBezTo>
                  <a:cubicBezTo>
                    <a:pt x="4339" y="272"/>
                    <a:pt x="3444" y="0"/>
                    <a:pt x="2610" y="0"/>
                  </a:cubicBez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520;p50"/>
            <p:cNvSpPr/>
            <p:nvPr/>
          </p:nvSpPr>
          <p:spPr>
            <a:xfrm>
              <a:off x="5890350" y="2788200"/>
              <a:ext cx="471300" cy="455625"/>
            </a:xfrm>
            <a:custGeom>
              <a:avLst/>
              <a:gdLst/>
              <a:ahLst/>
              <a:cxnLst/>
              <a:rect l="l" t="t" r="r" b="b"/>
              <a:pathLst>
                <a:path w="18852" h="18225" extrusionOk="0">
                  <a:moveTo>
                    <a:pt x="2535" y="1107"/>
                  </a:moveTo>
                  <a:cubicBezTo>
                    <a:pt x="2749" y="1107"/>
                    <a:pt x="3037" y="1189"/>
                    <a:pt x="3418" y="1237"/>
                  </a:cubicBezTo>
                  <a:cubicBezTo>
                    <a:pt x="3961" y="1305"/>
                    <a:pt x="4501" y="1404"/>
                    <a:pt x="5033" y="1535"/>
                  </a:cubicBezTo>
                  <a:cubicBezTo>
                    <a:pt x="7244" y="2080"/>
                    <a:pt x="9338" y="3118"/>
                    <a:pt x="11117" y="4541"/>
                  </a:cubicBezTo>
                  <a:cubicBezTo>
                    <a:pt x="12744" y="5843"/>
                    <a:pt x="14129" y="7453"/>
                    <a:pt x="15136" y="9279"/>
                  </a:cubicBezTo>
                  <a:cubicBezTo>
                    <a:pt x="16162" y="11137"/>
                    <a:pt x="18019" y="15637"/>
                    <a:pt x="15560" y="16953"/>
                  </a:cubicBezTo>
                  <a:cubicBezTo>
                    <a:pt x="15526" y="13536"/>
                    <a:pt x="14214" y="10340"/>
                    <a:pt x="11945" y="7754"/>
                  </a:cubicBezTo>
                  <a:lnTo>
                    <a:pt x="11945" y="7753"/>
                  </a:lnTo>
                  <a:cubicBezTo>
                    <a:pt x="10745" y="6386"/>
                    <a:pt x="9281" y="5240"/>
                    <a:pt x="7643" y="4447"/>
                  </a:cubicBezTo>
                  <a:cubicBezTo>
                    <a:pt x="6827" y="4054"/>
                    <a:pt x="5986" y="3766"/>
                    <a:pt x="5112" y="3530"/>
                  </a:cubicBezTo>
                  <a:cubicBezTo>
                    <a:pt x="4533" y="3373"/>
                    <a:pt x="3946" y="3240"/>
                    <a:pt x="3368" y="3077"/>
                  </a:cubicBezTo>
                  <a:cubicBezTo>
                    <a:pt x="3079" y="3000"/>
                    <a:pt x="2793" y="2914"/>
                    <a:pt x="2509" y="2817"/>
                  </a:cubicBezTo>
                  <a:cubicBezTo>
                    <a:pt x="2470" y="2815"/>
                    <a:pt x="2438" y="2809"/>
                    <a:pt x="2402" y="2806"/>
                  </a:cubicBezTo>
                  <a:cubicBezTo>
                    <a:pt x="2121" y="2625"/>
                    <a:pt x="1962" y="2352"/>
                    <a:pt x="2023" y="1837"/>
                  </a:cubicBezTo>
                  <a:cubicBezTo>
                    <a:pt x="2091" y="1256"/>
                    <a:pt x="2246" y="1107"/>
                    <a:pt x="2535" y="1107"/>
                  </a:cubicBezTo>
                  <a:close/>
                  <a:moveTo>
                    <a:pt x="2463" y="0"/>
                  </a:moveTo>
                  <a:cubicBezTo>
                    <a:pt x="1860" y="0"/>
                    <a:pt x="1289" y="107"/>
                    <a:pt x="846" y="413"/>
                  </a:cubicBezTo>
                  <a:cubicBezTo>
                    <a:pt x="1" y="997"/>
                    <a:pt x="28" y="2000"/>
                    <a:pt x="674" y="2735"/>
                  </a:cubicBezTo>
                  <a:cubicBezTo>
                    <a:pt x="1629" y="3822"/>
                    <a:pt x="3357" y="3989"/>
                    <a:pt x="4777" y="4098"/>
                  </a:cubicBezTo>
                  <a:cubicBezTo>
                    <a:pt x="5794" y="4404"/>
                    <a:pt x="6784" y="4744"/>
                    <a:pt x="7727" y="5269"/>
                  </a:cubicBezTo>
                  <a:cubicBezTo>
                    <a:pt x="12155" y="7734"/>
                    <a:pt x="14769" y="12682"/>
                    <a:pt x="14506" y="17709"/>
                  </a:cubicBezTo>
                  <a:cubicBezTo>
                    <a:pt x="14491" y="18014"/>
                    <a:pt x="14766" y="18224"/>
                    <a:pt x="15044" y="18224"/>
                  </a:cubicBezTo>
                  <a:cubicBezTo>
                    <a:pt x="15085" y="18224"/>
                    <a:pt x="15126" y="18220"/>
                    <a:pt x="15166" y="18210"/>
                  </a:cubicBezTo>
                  <a:cubicBezTo>
                    <a:pt x="18852" y="17345"/>
                    <a:pt x="17827" y="12713"/>
                    <a:pt x="16754" y="10191"/>
                  </a:cubicBezTo>
                  <a:cubicBezTo>
                    <a:pt x="15384" y="6966"/>
                    <a:pt x="12955" y="4233"/>
                    <a:pt x="9971" y="2408"/>
                  </a:cubicBezTo>
                  <a:cubicBezTo>
                    <a:pt x="8467" y="1486"/>
                    <a:pt x="6812" y="795"/>
                    <a:pt x="5091" y="408"/>
                  </a:cubicBezTo>
                  <a:cubicBezTo>
                    <a:pt x="4364" y="244"/>
                    <a:pt x="3377" y="0"/>
                    <a:pt x="2463" y="0"/>
                  </a:cubicBez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521;p50"/>
            <p:cNvSpPr/>
            <p:nvPr/>
          </p:nvSpPr>
          <p:spPr>
            <a:xfrm>
              <a:off x="5878300" y="2628050"/>
              <a:ext cx="615875" cy="609700"/>
            </a:xfrm>
            <a:custGeom>
              <a:avLst/>
              <a:gdLst/>
              <a:ahLst/>
              <a:cxnLst/>
              <a:rect l="l" t="t" r="r" b="b"/>
              <a:pathLst>
                <a:path w="24635" h="24388" extrusionOk="0">
                  <a:moveTo>
                    <a:pt x="3463" y="1062"/>
                  </a:moveTo>
                  <a:cubicBezTo>
                    <a:pt x="4963" y="1062"/>
                    <a:pt x="6605" y="1497"/>
                    <a:pt x="7970" y="1881"/>
                  </a:cubicBezTo>
                  <a:cubicBezTo>
                    <a:pt x="14726" y="3777"/>
                    <a:pt x="20123" y="8997"/>
                    <a:pt x="22147" y="15721"/>
                  </a:cubicBezTo>
                  <a:cubicBezTo>
                    <a:pt x="22617" y="17284"/>
                    <a:pt x="22908" y="18906"/>
                    <a:pt x="22987" y="20537"/>
                  </a:cubicBezTo>
                  <a:cubicBezTo>
                    <a:pt x="23012" y="21045"/>
                    <a:pt x="23147" y="23296"/>
                    <a:pt x="22114" y="23296"/>
                  </a:cubicBezTo>
                  <a:cubicBezTo>
                    <a:pt x="22017" y="23296"/>
                    <a:pt x="21909" y="23276"/>
                    <a:pt x="21789" y="23233"/>
                  </a:cubicBezTo>
                  <a:cubicBezTo>
                    <a:pt x="21404" y="23093"/>
                    <a:pt x="21446" y="21407"/>
                    <a:pt x="21376" y="20931"/>
                  </a:cubicBezTo>
                  <a:cubicBezTo>
                    <a:pt x="20947" y="18046"/>
                    <a:pt x="20045" y="15209"/>
                    <a:pt x="18581" y="12679"/>
                  </a:cubicBezTo>
                  <a:cubicBezTo>
                    <a:pt x="17548" y="10894"/>
                    <a:pt x="16242" y="9326"/>
                    <a:pt x="14700" y="8014"/>
                  </a:cubicBezTo>
                  <a:cubicBezTo>
                    <a:pt x="14341" y="7692"/>
                    <a:pt x="13975" y="7379"/>
                    <a:pt x="13594" y="7086"/>
                  </a:cubicBezTo>
                  <a:cubicBezTo>
                    <a:pt x="11246" y="5286"/>
                    <a:pt x="8487" y="4010"/>
                    <a:pt x="5594" y="3397"/>
                  </a:cubicBezTo>
                  <a:cubicBezTo>
                    <a:pt x="5207" y="3315"/>
                    <a:pt x="4817" y="3252"/>
                    <a:pt x="4426" y="3195"/>
                  </a:cubicBezTo>
                  <a:lnTo>
                    <a:pt x="4410" y="3190"/>
                  </a:lnTo>
                  <a:cubicBezTo>
                    <a:pt x="4032" y="3087"/>
                    <a:pt x="3647" y="3003"/>
                    <a:pt x="3272" y="2894"/>
                  </a:cubicBezTo>
                  <a:cubicBezTo>
                    <a:pt x="3090" y="2840"/>
                    <a:pt x="1308" y="2127"/>
                    <a:pt x="1275" y="1472"/>
                  </a:cubicBezTo>
                  <a:cubicBezTo>
                    <a:pt x="1399" y="1136"/>
                    <a:pt x="2252" y="1162"/>
                    <a:pt x="2609" y="1114"/>
                  </a:cubicBezTo>
                  <a:cubicBezTo>
                    <a:pt x="2886" y="1078"/>
                    <a:pt x="3172" y="1062"/>
                    <a:pt x="3463" y="1062"/>
                  </a:cubicBezTo>
                  <a:close/>
                  <a:moveTo>
                    <a:pt x="2663" y="1"/>
                  </a:moveTo>
                  <a:cubicBezTo>
                    <a:pt x="1836" y="1"/>
                    <a:pt x="985" y="147"/>
                    <a:pt x="550" y="873"/>
                  </a:cubicBezTo>
                  <a:cubicBezTo>
                    <a:pt x="0" y="1790"/>
                    <a:pt x="489" y="2914"/>
                    <a:pt x="1300" y="3491"/>
                  </a:cubicBezTo>
                  <a:cubicBezTo>
                    <a:pt x="1903" y="3920"/>
                    <a:pt x="2657" y="3981"/>
                    <a:pt x="3364" y="4081"/>
                  </a:cubicBezTo>
                  <a:cubicBezTo>
                    <a:pt x="4573" y="4252"/>
                    <a:pt x="5752" y="4390"/>
                    <a:pt x="6932" y="4720"/>
                  </a:cubicBezTo>
                  <a:cubicBezTo>
                    <a:pt x="7167" y="4785"/>
                    <a:pt x="7401" y="4861"/>
                    <a:pt x="7634" y="4936"/>
                  </a:cubicBezTo>
                  <a:cubicBezTo>
                    <a:pt x="9059" y="5457"/>
                    <a:pt x="10445" y="6064"/>
                    <a:pt x="11745" y="6816"/>
                  </a:cubicBezTo>
                  <a:cubicBezTo>
                    <a:pt x="12524" y="7286"/>
                    <a:pt x="13269" y="7811"/>
                    <a:pt x="13976" y="8385"/>
                  </a:cubicBezTo>
                  <a:cubicBezTo>
                    <a:pt x="14964" y="9193"/>
                    <a:pt x="15862" y="10106"/>
                    <a:pt x="16653" y="11107"/>
                  </a:cubicBezTo>
                  <a:cubicBezTo>
                    <a:pt x="19144" y="14421"/>
                    <a:pt x="20050" y="18297"/>
                    <a:pt x="20694" y="22386"/>
                  </a:cubicBezTo>
                  <a:cubicBezTo>
                    <a:pt x="20803" y="23073"/>
                    <a:pt x="20955" y="24067"/>
                    <a:pt x="21741" y="24324"/>
                  </a:cubicBezTo>
                  <a:cubicBezTo>
                    <a:pt x="21872" y="24367"/>
                    <a:pt x="21998" y="24387"/>
                    <a:pt x="22118" y="24387"/>
                  </a:cubicBezTo>
                  <a:cubicBezTo>
                    <a:pt x="22982" y="24387"/>
                    <a:pt x="23572" y="23372"/>
                    <a:pt x="23774" y="22623"/>
                  </a:cubicBezTo>
                  <a:cubicBezTo>
                    <a:pt x="24634" y="19430"/>
                    <a:pt x="23143" y="15094"/>
                    <a:pt x="21785" y="12244"/>
                  </a:cubicBezTo>
                  <a:cubicBezTo>
                    <a:pt x="20144" y="8797"/>
                    <a:pt x="17610" y="5811"/>
                    <a:pt x="14453" y="3664"/>
                  </a:cubicBezTo>
                  <a:cubicBezTo>
                    <a:pt x="11304" y="1522"/>
                    <a:pt x="7521" y="279"/>
                    <a:pt x="3725" y="50"/>
                  </a:cubicBezTo>
                  <a:cubicBezTo>
                    <a:pt x="3403" y="31"/>
                    <a:pt x="3035" y="1"/>
                    <a:pt x="2663" y="1"/>
                  </a:cubicBezTo>
                  <a:close/>
                </a:path>
              </a:pathLst>
            </a:custGeom>
            <a:solidFill>
              <a:srgbClr val="4140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sz="quarter" idx="1"/>
          </p:nvPr>
        </p:nvSpPr>
        <p:spPr>
          <a:xfrm>
            <a:off x="214282" y="285728"/>
            <a:ext cx="8643998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dirty="0" smtClean="0"/>
              <a:t> </a:t>
            </a:r>
            <a:r>
              <a:rPr lang="sr-Cyrl-BA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КОМ</a:t>
            </a:r>
            <a:r>
              <a:rPr lang="sr-Cyrl-BA" b="1" u="sng" dirty="0" smtClean="0">
                <a:latin typeface="Times New Roman" pitchFamily="18" charset="0"/>
                <a:cs typeface="Times New Roman" pitchFamily="18" charset="0"/>
              </a:rPr>
              <a:t>БИН</a:t>
            </a:r>
            <a:r>
              <a:rPr lang="sr-Cyrl-BA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ОВАНА</a:t>
            </a:r>
            <a:r>
              <a:rPr lang="sr-Cyrl-BA" dirty="0" smtClean="0"/>
              <a:t> </a:t>
            </a:r>
            <a:r>
              <a:rPr lang="sr-Cyrl-BA" b="1" u="sng" dirty="0" smtClean="0"/>
              <a:t>ТВОРБА</a:t>
            </a:r>
            <a:r>
              <a:rPr lang="sr-Cyrl-BA" dirty="0" smtClean="0"/>
              <a:t>                   </a:t>
            </a:r>
            <a:r>
              <a:rPr lang="sr-Cyrl-BA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sr-Latn-BA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ТВАРАЊ</a:t>
            </a:r>
            <a:r>
              <a:rPr lang="sr-Latn-BA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sr-Cyrl-BA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sr-Cyrl-BA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sr-Latn-BA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фикс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sr-Cyrl-B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суфикс</a:t>
            </a:r>
            <a:r>
              <a:rPr lang="sr-Cyrl-B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пр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лазак риј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чи из </a:t>
            </a: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         или                                      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дн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врст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у другу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слагањ</a:t>
            </a:r>
            <a:r>
              <a:rPr lang="sr-Latn-B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sr-Cyrl-B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извођ</a:t>
            </a:r>
            <a:r>
              <a:rPr lang="sr-Latn-B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њ</a:t>
            </a:r>
            <a:r>
              <a:rPr lang="sr-Latn-B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BA" sz="16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sr-Latn-BA" sz="16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1600" dirty="0" smtClean="0">
                <a:latin typeface="Times New Roman" pitchFamily="18" charset="0"/>
                <a:cs typeface="Times New Roman" pitchFamily="18" charset="0"/>
              </a:rPr>
              <a:t>з промј</a:t>
            </a:r>
            <a:r>
              <a:rPr lang="sr-Latn-BA" sz="16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16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Latn-BA" sz="16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1600" dirty="0" smtClean="0">
                <a:latin typeface="Times New Roman" pitchFamily="18" charset="0"/>
                <a:cs typeface="Times New Roman" pitchFamily="18" charset="0"/>
              </a:rPr>
              <a:t> облика)</a:t>
            </a:r>
          </a:p>
          <a:p>
            <a:pPr>
              <a:buNone/>
            </a:pP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+ глав + </a:t>
            </a:r>
            <a:r>
              <a:rPr lang="sr-Cyrl-B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ица </a:t>
            </a:r>
            <a:r>
              <a:rPr lang="sr-Cyrl-B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sr-Latn-B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B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B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млада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(= н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вј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ста)</a:t>
            </a:r>
            <a:endParaRPr lang="sr-Cyrl-BA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+ мор + </a:t>
            </a:r>
            <a:r>
              <a:rPr lang="sr-Cyrl-B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ј</a:t>
            </a:r>
            <a:r>
              <a:rPr lang="sr-Latn-B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sr-Cyrl-BA" sz="1600" dirty="0" smtClean="0">
                <a:latin typeface="Times New Roman" pitchFamily="18" charset="0"/>
                <a:cs typeface="Times New Roman" pitchFamily="18" charset="0"/>
              </a:rPr>
              <a:t>им</a:t>
            </a:r>
            <a:r>
              <a:rPr lang="sr-Latn-BA" sz="16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1600" dirty="0" smtClean="0">
                <a:latin typeface="Times New Roman" pitchFamily="18" charset="0"/>
                <a:cs typeface="Times New Roman" pitchFamily="18" charset="0"/>
              </a:rPr>
              <a:t>ниц</a:t>
            </a:r>
            <a:r>
              <a:rPr lang="sr-Latn-BA" sz="16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1600" dirty="0" smtClean="0">
                <a:latin typeface="Times New Roman" pitchFamily="18" charset="0"/>
                <a:cs typeface="Times New Roman" pitchFamily="18" charset="0"/>
              </a:rPr>
              <a:t> настал</a:t>
            </a:r>
            <a:r>
              <a:rPr lang="sr-Latn-BA" sz="16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1600" dirty="0" smtClean="0">
                <a:latin typeface="Times New Roman" pitchFamily="18" charset="0"/>
                <a:cs typeface="Times New Roman" pitchFamily="18" charset="0"/>
              </a:rPr>
              <a:t> од придј</a:t>
            </a:r>
            <a:r>
              <a:rPr lang="sr-Latn-BA" sz="16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1600" dirty="0" smtClean="0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sr-Cyrl-BA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sr-Cyrl-B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Српска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(Р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публика)</a:t>
            </a:r>
            <a:endParaRPr lang="sr-Cyrl-BA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миш</a:t>
            </a:r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sr-Cyrl-B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sr-Cyrl-B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лов</a:t>
            </a:r>
            <a:r>
              <a:rPr lang="sr-Latn-B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sr-Latn-B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                                        </a:t>
            </a:r>
            <a:r>
              <a:rPr lang="sr-Latn-B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sr-Cyrl-B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вис</a:t>
            </a:r>
            <a:r>
              <a:rPr lang="sr-Latn-B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ћи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(мост)</a:t>
            </a:r>
            <a:endParaRPr lang="sr-Cyrl-BA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sr-Cyrl-BA" sz="1600" dirty="0" smtClean="0">
                <a:latin typeface="Times New Roman" pitchFamily="18" charset="0"/>
                <a:cs typeface="Times New Roman" pitchFamily="18" charset="0"/>
              </a:rPr>
              <a:t>придј</a:t>
            </a:r>
            <a:r>
              <a:rPr lang="sr-Latn-BA" sz="16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1600" dirty="0" smtClean="0">
                <a:latin typeface="Times New Roman" pitchFamily="18" charset="0"/>
                <a:cs typeface="Times New Roman" pitchFamily="18" charset="0"/>
              </a:rPr>
              <a:t>ви настали од глагола        </a:t>
            </a:r>
            <a:r>
              <a:rPr lang="sr-Cyrl-B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бивши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(разр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д)</a:t>
            </a: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sr-Cyrl-B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напољ</a:t>
            </a:r>
            <a:r>
              <a:rPr lang="sr-Latn-B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  <a:sym typeface="Symbol"/>
              </a:rPr>
              <a:t> на пољ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sr-Cyrl-BA" sz="1400" dirty="0" smtClean="0">
                <a:latin typeface="Times New Roman" pitchFamily="18" charset="0"/>
                <a:cs typeface="Times New Roman" pitchFamily="18" charset="0"/>
              </a:rPr>
              <a:t>прилог настао од приј</a:t>
            </a:r>
            <a:r>
              <a:rPr lang="sr-Latn-BA" sz="1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1400" dirty="0" smtClean="0">
                <a:latin typeface="Times New Roman" pitchFamily="18" charset="0"/>
                <a:cs typeface="Times New Roman" pitchFamily="18" charset="0"/>
              </a:rPr>
              <a:t>длошко - пад</a:t>
            </a:r>
            <a:r>
              <a:rPr lang="sr-Latn-BA" sz="1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1400" dirty="0" smtClean="0">
                <a:latin typeface="Times New Roman" pitchFamily="18" charset="0"/>
                <a:cs typeface="Times New Roman" pitchFamily="18" charset="0"/>
              </a:rPr>
              <a:t>жн</a:t>
            </a:r>
            <a:r>
              <a:rPr lang="sr-Latn-BA" sz="1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1400" dirty="0" smtClean="0">
                <a:latin typeface="Times New Roman" pitchFamily="18" charset="0"/>
                <a:cs typeface="Times New Roman" pitchFamily="18" charset="0"/>
              </a:rPr>
              <a:t>  конструкциј</a:t>
            </a:r>
            <a:r>
              <a:rPr lang="sr-Latn-BA" sz="1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B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смј</a:t>
            </a:r>
            <a:r>
              <a:rPr lang="sr-Latn-B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  <a:sym typeface="Symbol"/>
              </a:rPr>
              <a:t> с мј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ста)</a:t>
            </a:r>
          </a:p>
          <a:p>
            <a:pPr>
              <a:buNone/>
            </a:pP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Lijeva vitičasta zagrada 16"/>
          <p:cNvSpPr/>
          <p:nvPr/>
        </p:nvSpPr>
        <p:spPr>
          <a:xfrm>
            <a:off x="6000760" y="3643314"/>
            <a:ext cx="45719" cy="5715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4" name="Lijeva vitičasta zagrada 23"/>
          <p:cNvSpPr/>
          <p:nvPr/>
        </p:nvSpPr>
        <p:spPr>
          <a:xfrm>
            <a:off x="5929322" y="4429132"/>
            <a:ext cx="142876" cy="5715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5" name="Lijeva vitičasta zagrada 24"/>
          <p:cNvSpPr/>
          <p:nvPr/>
        </p:nvSpPr>
        <p:spPr>
          <a:xfrm>
            <a:off x="5929322" y="5429264"/>
            <a:ext cx="214314" cy="5000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cxnSp>
        <p:nvCxnSpPr>
          <p:cNvPr id="27" name="Prava linija spajanja sa strelicom 26"/>
          <p:cNvCxnSpPr/>
          <p:nvPr/>
        </p:nvCxnSpPr>
        <p:spPr>
          <a:xfrm rot="5400000">
            <a:off x="1428728" y="100010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rava linija spajanja sa strelicom 28"/>
          <p:cNvCxnSpPr/>
          <p:nvPr/>
        </p:nvCxnSpPr>
        <p:spPr>
          <a:xfrm rot="5400000">
            <a:off x="1214414" y="292893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rava linija spajanja sa strelicom 30"/>
          <p:cNvCxnSpPr/>
          <p:nvPr/>
        </p:nvCxnSpPr>
        <p:spPr>
          <a:xfrm rot="5400000">
            <a:off x="6750859" y="96438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rava linija spajanja sa strelicom 32"/>
          <p:cNvCxnSpPr/>
          <p:nvPr/>
        </p:nvCxnSpPr>
        <p:spPr>
          <a:xfrm rot="5400000">
            <a:off x="6786578" y="292893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Autofit/>
          </a:bodyPr>
          <a:lstStyle/>
          <a:p>
            <a:r>
              <a:rPr lang="sr-Cyrl-BA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sr-Cyrl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домаћи задатак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Čuvar mjesta sadržaja 2"/>
          <p:cNvSpPr>
            <a:spLocks noGrp="1"/>
          </p:cNvSpPr>
          <p:nvPr>
            <p:ph sz="quarter" idx="1"/>
          </p:nvPr>
        </p:nvSpPr>
        <p:spPr>
          <a:xfrm>
            <a:off x="0" y="785794"/>
            <a:ext cx="8715404" cy="60722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sr-Cyrl-BA" sz="2000" dirty="0" smtClean="0"/>
          </a:p>
          <a:p>
            <a:pPr>
              <a:buNone/>
            </a:pPr>
            <a:r>
              <a:rPr lang="sr-Cyrl-BA" sz="2000" dirty="0" smtClean="0"/>
              <a:t>1</a:t>
            </a:r>
            <a:r>
              <a:rPr lang="sr-Cyrl-BA" dirty="0" smtClean="0"/>
              <a:t>. </a:t>
            </a:r>
            <a:r>
              <a:rPr lang="sr-Cyrl-BA" sz="2000" b="1" dirty="0" smtClean="0"/>
              <a:t>У сљ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ћ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м низу риј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чи подвуци изв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ниц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прстић, главица, старосј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дилац, бубамара, градски, братов, миш</a:t>
            </a:r>
          </a:p>
          <a:p>
            <a:pPr>
              <a:buNone/>
            </a:pPr>
            <a:endParaRPr lang="sr-Cyrl-B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Сљ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ћ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 риј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чи разврстај пр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ма врсти творб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на прост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изв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слож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>
              <a:buNone/>
            </a:pP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   мрвица, поносан, столица, нога, кожна, унаприј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д, сунцобран</a:t>
            </a:r>
          </a:p>
          <a:p>
            <a:pPr>
              <a:buNone/>
            </a:pPr>
            <a:endParaRPr lang="sr-Cyrl-B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3. У риј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чи 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Њ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ГОШ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ВСКИ 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одр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ди 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кориј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н риј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творб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ну основу 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творб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ни наставак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sr-Cyrl-B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4. Којом врстом  творб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су настал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истакнут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риј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чи?</a:t>
            </a:r>
          </a:p>
          <a:p>
            <a:pPr>
              <a:buNone/>
            </a:pP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Млади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су заинт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совани за спорт. </a:t>
            </a:r>
          </a:p>
          <a:p>
            <a:pPr>
              <a:buNone/>
            </a:pP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  П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тар ј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мамино 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злато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.                                             а) слагањ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м</a:t>
            </a:r>
          </a:p>
          <a:p>
            <a:pPr>
              <a:buNone/>
            </a:pP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  Стигло ј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путујућ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позоришт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.                                б)  извођ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њ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м</a:t>
            </a:r>
          </a:p>
          <a:p>
            <a:pPr>
              <a:buNone/>
            </a:pP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  Пр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д нама ј</a:t>
            </a:r>
            <a:r>
              <a:rPr lang="sr-Latn-BA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 био 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вис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ћи </a:t>
            </a:r>
            <a:r>
              <a:rPr lang="sr-Cyrl-BA" sz="2000" dirty="0" smtClean="0">
                <a:latin typeface="Times New Roman" pitchFamily="18" charset="0"/>
                <a:cs typeface="Times New Roman" pitchFamily="18" charset="0"/>
              </a:rPr>
              <a:t>мост.                                 в) комбинованом творбом</a:t>
            </a:r>
            <a:endParaRPr lang="sr-Latn-B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1247780"/>
          </a:xfrm>
        </p:spPr>
        <p:txBody>
          <a:bodyPr>
            <a:normAutofit/>
          </a:bodyPr>
          <a:lstStyle/>
          <a:p>
            <a:r>
              <a:rPr lang="sr-Cyrl-BA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Хвала на пажњи!</a:t>
            </a:r>
            <a:endParaRPr lang="sr-Latn-BA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sz="4000" dirty="0" smtClean="0"/>
              <a:t/>
            </a:r>
            <a:br>
              <a:rPr lang="sr-Cyrl-BA" sz="4000" dirty="0" smtClean="0"/>
            </a:br>
            <a:r>
              <a:rPr lang="sr-Cyrl-BA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Обратимо пажњу на сљ</a:t>
            </a:r>
            <a:r>
              <a:rPr lang="sr-Latn-BA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Latn-BA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ћ</a:t>
            </a:r>
            <a:r>
              <a:rPr lang="sr-Latn-BA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</a:t>
            </a:r>
            <a:r>
              <a:rPr lang="sr-Latn-BA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sr-Latn-BA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ниц</a:t>
            </a:r>
            <a:r>
              <a:rPr lang="sr-Latn-BA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sr-Latn-BA" sz="3100" dirty="0">
              <a:solidFill>
                <a:schemeClr val="tx1"/>
              </a:solidFill>
            </a:endParaRPr>
          </a:p>
        </p:txBody>
      </p:sp>
      <p:sp>
        <p:nvSpPr>
          <p:cNvPr id="3" name="Čuvar mjesta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 памтим кад ј</a:t>
            </a:r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 падала </a:t>
            </a:r>
            <a:r>
              <a:rPr lang="sr-Cyrl-B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киша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Онда с</a:t>
            </a:r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 нагло </a:t>
            </a:r>
            <a:r>
              <a:rPr lang="sr-Cyrl-B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окиша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Мама ј</a:t>
            </a:r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  обукла свој </a:t>
            </a:r>
            <a:r>
              <a:rPr lang="sr-Cyrl-B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кишни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мантил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Тата по циј</a:t>
            </a:r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лој кући тражи </a:t>
            </a:r>
            <a:r>
              <a:rPr lang="sr-Cyrl-B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кишобран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BA" dirty="0">
              <a:latin typeface="Times New Roman" pitchFamily="18" charset="0"/>
              <a:cs typeface="Times New Roman" pitchFamily="18" charset="0"/>
            </a:endParaRPr>
          </a:p>
          <a:p>
            <a:endParaRPr lang="sr-Latn-BA" dirty="0"/>
          </a:p>
          <a:p>
            <a:endParaRPr lang="sr-Latn-BA" dirty="0"/>
          </a:p>
          <a:p>
            <a:pPr>
              <a:buNone/>
            </a:pPr>
            <a:endParaRPr lang="sr-Latn-BA" dirty="0"/>
          </a:p>
        </p:txBody>
      </p:sp>
      <p:pic>
        <p:nvPicPr>
          <p:cNvPr id="4" name="Google Shape;257;p35"/>
          <p:cNvPicPr preferRelativeResize="0"/>
          <p:nvPr/>
        </p:nvPicPr>
        <p:blipFill>
          <a:blip r:embed="rId2">
            <a:alphaModFix amt="80000"/>
          </a:blip>
          <a:stretch>
            <a:fillRect/>
          </a:stretch>
        </p:blipFill>
        <p:spPr>
          <a:xfrm rot="-6023610">
            <a:off x="5086335" y="3466657"/>
            <a:ext cx="3949009" cy="1421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dirty="0" smtClean="0"/>
              <a:t>  </a:t>
            </a:r>
            <a:r>
              <a:rPr lang="sr-Cyrl-B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sr-Cyrl-BA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B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sr-Cyrl-B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нису настал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од других риј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чи </a:t>
            </a:r>
            <a:endParaRPr lang="sr-Cyrl-BA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B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>
              <a:buNone/>
            </a:pP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B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sr-Cyrl-B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могу бити 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дносложн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и виш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сложн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B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pPr>
              <a:buNone/>
            </a:pP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Latn-B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sr-Cyrl-B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у њима мож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мо издвојити граматичку </a:t>
            </a: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                  основу,  али   н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и творб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ну</a:t>
            </a:r>
            <a:endParaRPr lang="sr-Cyrl-BA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B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sr-Cyrl-B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називамо их и кориј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нским риј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чима пошто        </a:t>
            </a:r>
            <a:endParaRPr lang="sr-Cyrl-BA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B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изв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ницама пр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дстављају кориј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н риј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чи</a:t>
            </a:r>
            <a:endParaRPr lang="sr-Cyrl-BA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B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Ј</a:t>
            </a:r>
          </a:p>
          <a:p>
            <a:pPr>
              <a:buNone/>
            </a:pP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Latn-B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sr-Cyrl-B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примј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ри: </a:t>
            </a:r>
            <a:r>
              <a:rPr lang="sr-Cyrl-B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дан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B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кућа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B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шума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B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ј</a:t>
            </a:r>
            <a:r>
              <a:rPr lang="sr-Latn-B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дан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B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сто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...</a:t>
            </a:r>
            <a:endParaRPr lang="sr-Cyrl-BA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B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</a:p>
          <a:p>
            <a:pPr>
              <a:buNone/>
            </a:pP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B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endParaRPr lang="sr-Latn-BA" dirty="0"/>
          </a:p>
        </p:txBody>
      </p:sp>
      <p:sp>
        <p:nvSpPr>
          <p:cNvPr id="5" name="Lijeva vitičasta zagrada 4"/>
          <p:cNvSpPr/>
          <p:nvPr/>
        </p:nvSpPr>
        <p:spPr>
          <a:xfrm>
            <a:off x="1357290" y="785794"/>
            <a:ext cx="285752" cy="48577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pic>
        <p:nvPicPr>
          <p:cNvPr id="4" name="Google Shape;182;p29"/>
          <p:cNvPicPr preferRelativeResize="0"/>
          <p:nvPr/>
        </p:nvPicPr>
        <p:blipFill rotWithShape="1">
          <a:blip r:embed="rId2">
            <a:alphaModFix/>
          </a:blip>
          <a:srcRect t="16734" r="8892" b="18300"/>
          <a:stretch/>
        </p:blipFill>
        <p:spPr>
          <a:xfrm>
            <a:off x="642910" y="142852"/>
            <a:ext cx="2536916" cy="8460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329642" cy="62865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sr-Cyrl-BA" sz="31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Cyrl-BA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</a:t>
            </a:r>
            <a:r>
              <a:rPr lang="sr-Cyrl-BA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                          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Latn-BA" sz="31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sr-Latn-BA" sz="31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 су настал</a:t>
            </a:r>
            <a:r>
              <a:rPr lang="sr-Latn-BA" sz="31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 од простих риј</a:t>
            </a:r>
            <a:r>
              <a:rPr lang="sr-Latn-BA" sz="31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чи</a:t>
            </a:r>
            <a:endParaRPr lang="sr-Cyrl-BA" sz="3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Cyrl-BA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                                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додавањ</a:t>
            </a:r>
            <a:r>
              <a:rPr lang="sr-Latn-BA" sz="31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м творб</a:t>
            </a:r>
            <a:r>
              <a:rPr lang="sr-Latn-BA" sz="31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ног наставка – суфикса</a:t>
            </a:r>
            <a:r>
              <a:rPr lang="sr-Latn-BA" sz="31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31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endParaRPr lang="sr-Cyrl-BA" sz="31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Cyrl-BA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sr-Cyrl-BA" sz="3100" b="1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</a:p>
          <a:p>
            <a:pPr algn="just">
              <a:buNone/>
            </a:pPr>
            <a:r>
              <a:rPr lang="sr-Latn-BA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100" b="1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sr-Cyrl-BA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 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могу бити творб</a:t>
            </a:r>
            <a:r>
              <a:rPr lang="sr-Latn-BA" sz="31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на основа другој</a:t>
            </a:r>
            <a:endParaRPr lang="sr-Cyrl-BA" sz="3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Cyrl-BA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BA" sz="3100" b="1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изв</a:t>
            </a:r>
            <a:r>
              <a:rPr lang="sr-Latn-BA" sz="31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Latn-BA" sz="31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ници:</a:t>
            </a:r>
            <a:endParaRPr lang="sr-Cyrl-BA" sz="3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Latn-BA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sr-Cyrl-BA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зубар</a:t>
            </a:r>
            <a:r>
              <a:rPr lang="sr-Cyrl-BA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sr-Cyrl-BA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шумар</a:t>
            </a:r>
            <a:r>
              <a:rPr lang="sr-Cyrl-BA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ски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BA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андрић</a:t>
            </a:r>
            <a:r>
              <a:rPr lang="sr-Latn-BA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sr-Cyrl-BA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ски</a:t>
            </a:r>
            <a:endParaRPr lang="sr-Cyrl-BA" sz="31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Cyrl-BA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  <a:p>
            <a:pPr algn="just">
              <a:buNone/>
            </a:pPr>
            <a:r>
              <a:rPr lang="sr-Latn-BA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100" b="1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sr-Cyrl-BA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 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  <a:sym typeface="Symbol"/>
              </a:rPr>
              <a:t>пор</a:t>
            </a:r>
            <a:r>
              <a:rPr lang="sr-Latn-BA" sz="31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д творб</a:t>
            </a:r>
            <a:r>
              <a:rPr lang="sr-Latn-BA" sz="31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Latn-BA" sz="31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 основ</a:t>
            </a:r>
            <a:r>
              <a:rPr lang="sr-Latn-BA" sz="31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, као и св</a:t>
            </a:r>
            <a:r>
              <a:rPr lang="sr-Latn-BA" sz="31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                                   промј</a:t>
            </a:r>
            <a:r>
              <a:rPr lang="sr-Latn-BA" sz="31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нљив</a:t>
            </a:r>
            <a:r>
              <a:rPr lang="sr-Latn-BA" sz="31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 риј</a:t>
            </a:r>
            <a:r>
              <a:rPr lang="sr-Latn-BA" sz="31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чи, имају граматичку</a:t>
            </a:r>
          </a:p>
          <a:p>
            <a:pPr algn="just">
              <a:buNone/>
            </a:pPr>
            <a:r>
              <a:rPr lang="sr-Cyrl-BA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sr-Cyrl-BA" sz="3100" b="1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основу и граматички  наставак</a:t>
            </a:r>
            <a:endParaRPr lang="sr-Cyrl-BA" sz="3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Cyrl-BA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sr-Cyrl-BA" sz="3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Cyrl-BA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Ј</a:t>
            </a:r>
          </a:p>
          <a:p>
            <a:pPr algn="just">
              <a:buNone/>
            </a:pPr>
            <a:r>
              <a:rPr lang="sr-Latn-BA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100" b="1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sr-Cyrl-BA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 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примј</a:t>
            </a:r>
            <a:r>
              <a:rPr lang="sr-Latn-BA" sz="31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ри:</a:t>
            </a:r>
          </a:p>
          <a:p>
            <a:pPr algn="just">
              <a:buNone/>
            </a:pPr>
            <a:r>
              <a:rPr lang="sr-Cyrl-BA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sr-Cyrl-BA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кућни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BA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докторка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BA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златар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BA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домаћин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Cyrl-BA" sz="3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sr-Cyrl-BA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just">
              <a:buNone/>
            </a:pPr>
            <a:endParaRPr lang="sr-Latn-BA" sz="2600" dirty="0"/>
          </a:p>
        </p:txBody>
      </p:sp>
      <p:sp>
        <p:nvSpPr>
          <p:cNvPr id="4" name="Lijeva vitičasta zagrada 3"/>
          <p:cNvSpPr/>
          <p:nvPr/>
        </p:nvSpPr>
        <p:spPr>
          <a:xfrm>
            <a:off x="1571604" y="928670"/>
            <a:ext cx="1071570" cy="44291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pic>
        <p:nvPicPr>
          <p:cNvPr id="5" name="Google Shape;181;p29"/>
          <p:cNvPicPr preferRelativeResize="0"/>
          <p:nvPr/>
        </p:nvPicPr>
        <p:blipFill rotWithShape="1">
          <a:blip r:embed="rId2">
            <a:alphaModFix/>
          </a:blip>
          <a:srcRect t="16970" r="8892" b="21025"/>
          <a:stretch/>
        </p:blipFill>
        <p:spPr>
          <a:xfrm>
            <a:off x="571472" y="571480"/>
            <a:ext cx="2036850" cy="810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7858180" cy="578647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sr-Cyrl-BA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3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pPr>
              <a:buNone/>
            </a:pPr>
            <a:r>
              <a:rPr lang="sr-Cyrl-BA" sz="3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sr-Cyrl-BA" sz="38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sr-Cyrl-BA" sz="3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sr-Cyrl-BA" sz="3800" dirty="0" smtClean="0">
                <a:latin typeface="Times New Roman" pitchFamily="18" charset="0"/>
                <a:cs typeface="Times New Roman" pitchFamily="18" charset="0"/>
              </a:rPr>
              <a:t> у основи имају двиј</a:t>
            </a:r>
            <a:r>
              <a:rPr lang="sr-Latn-BA" sz="38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800" dirty="0" smtClean="0">
                <a:latin typeface="Times New Roman" pitchFamily="18" charset="0"/>
                <a:cs typeface="Times New Roman" pitchFamily="18" charset="0"/>
              </a:rPr>
              <a:t> риј</a:t>
            </a:r>
            <a:r>
              <a:rPr lang="sr-Latn-BA" sz="38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800" dirty="0" smtClean="0">
                <a:latin typeface="Times New Roman" pitchFamily="18" charset="0"/>
                <a:cs typeface="Times New Roman" pitchFamily="18" charset="0"/>
              </a:rPr>
              <a:t>чи</a:t>
            </a:r>
            <a:endParaRPr lang="sr-Cyrl-BA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3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sr-Cyrl-BA" sz="3800" b="1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sr-Cyrl-BA" sz="3800" dirty="0" smtClean="0">
                <a:latin typeface="Times New Roman" pitchFamily="18" charset="0"/>
                <a:cs typeface="Times New Roman" pitchFamily="18" charset="0"/>
              </a:rPr>
              <a:t>(два кориј</a:t>
            </a:r>
            <a:r>
              <a:rPr lang="sr-Latn-BA" sz="38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800" dirty="0" smtClean="0">
                <a:latin typeface="Times New Roman" pitchFamily="18" charset="0"/>
                <a:cs typeface="Times New Roman" pitchFamily="18" charset="0"/>
              </a:rPr>
              <a:t>на или двиј</a:t>
            </a:r>
            <a:r>
              <a:rPr lang="sr-Latn-BA" sz="38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800" dirty="0" smtClean="0">
                <a:latin typeface="Times New Roman" pitchFamily="18" charset="0"/>
                <a:cs typeface="Times New Roman" pitchFamily="18" charset="0"/>
              </a:rPr>
              <a:t> прост</a:t>
            </a:r>
            <a:r>
              <a:rPr lang="sr-Latn-BA" sz="38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800" dirty="0" smtClean="0">
                <a:latin typeface="Times New Roman" pitchFamily="18" charset="0"/>
                <a:cs typeface="Times New Roman" pitchFamily="18" charset="0"/>
              </a:rPr>
              <a:t> риј</a:t>
            </a:r>
            <a:r>
              <a:rPr lang="sr-Latn-BA" sz="38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800" dirty="0" smtClean="0">
                <a:latin typeface="Times New Roman" pitchFamily="18" charset="0"/>
                <a:cs typeface="Times New Roman" pitchFamily="18" charset="0"/>
              </a:rPr>
              <a:t>чи)</a:t>
            </a:r>
          </a:p>
          <a:p>
            <a:pPr>
              <a:buNone/>
            </a:pPr>
            <a:r>
              <a:rPr lang="sr-Cyrl-BA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endParaRPr lang="sr-Cyrl-BA" sz="3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sr-Cyrl-BA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sr-Cyrl-BA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BA" sz="4000" dirty="0" smtClean="0">
                <a:latin typeface="Times New Roman" pitchFamily="18" charset="0"/>
                <a:cs typeface="Times New Roman" pitchFamily="18" charset="0"/>
              </a:rPr>
              <a:t>могу</a:t>
            </a:r>
            <a:r>
              <a:rPr lang="sr-Cyrl-BA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4000" dirty="0" smtClean="0">
                <a:latin typeface="Times New Roman" pitchFamily="18" charset="0"/>
                <a:cs typeface="Times New Roman" pitchFamily="18" charset="0"/>
              </a:rPr>
              <a:t>настати </a:t>
            </a:r>
            <a:r>
              <a:rPr lang="sr-Cyrl-BA" sz="4000" b="1" dirty="0" smtClean="0">
                <a:latin typeface="Times New Roman" pitchFamily="18" charset="0"/>
                <a:cs typeface="Times New Roman" pitchFamily="18" charset="0"/>
              </a:rPr>
              <a:t>срастањ</a:t>
            </a:r>
            <a:r>
              <a:rPr lang="sr-Latn-BA" sz="4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40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sr-Cyrl-BA" sz="4000" dirty="0" smtClean="0">
                <a:latin typeface="Times New Roman" pitchFamily="18" charset="0"/>
                <a:cs typeface="Times New Roman" pitchFamily="18" charset="0"/>
              </a:rPr>
              <a:t> двију  риј</a:t>
            </a:r>
            <a:r>
              <a:rPr lang="sr-Latn-BA" sz="4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4000" dirty="0" smtClean="0">
                <a:latin typeface="Times New Roman" pitchFamily="18" charset="0"/>
                <a:cs typeface="Times New Roman" pitchFamily="18" charset="0"/>
              </a:rPr>
              <a:t>чи:</a:t>
            </a:r>
            <a:endParaRPr lang="sr-Cyrl-BA" sz="3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                     тамно</a:t>
            </a:r>
            <a:r>
              <a:rPr lang="sr-Cyrl-BA" sz="40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sr-Cyrl-BA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плава</a:t>
            </a:r>
            <a:r>
              <a:rPr lang="sr-Cyrl-BA" sz="4000" b="1" dirty="0" smtClean="0">
                <a:latin typeface="Times New Roman" pitchFamily="18" charset="0"/>
                <a:cs typeface="Times New Roman" pitchFamily="18" charset="0"/>
              </a:rPr>
              <a:t>,    </a:t>
            </a:r>
            <a:r>
              <a:rPr lang="sr-Cyrl-BA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ј</a:t>
            </a:r>
            <a:r>
              <a:rPr lang="sr-Latn-BA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дан</a:t>
            </a:r>
            <a:r>
              <a:rPr lang="sr-Cyrl-BA" sz="40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sr-Cyrl-BA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пут</a:t>
            </a:r>
            <a:endParaRPr lang="sr-Cyrl-BA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sr-Cyrl-BA" sz="3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3800" b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sr-Cyrl-BA" sz="3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sr-Cyrl-BA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800" dirty="0" smtClean="0">
                <a:latin typeface="Times New Roman" pitchFamily="18" charset="0"/>
                <a:cs typeface="Times New Roman" pitchFamily="18" charset="0"/>
              </a:rPr>
              <a:t> настају, такођ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Cyrl-BA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800" b="1" dirty="0" smtClean="0">
                <a:latin typeface="Times New Roman" pitchFamily="18" charset="0"/>
                <a:cs typeface="Times New Roman" pitchFamily="18" charset="0"/>
              </a:rPr>
              <a:t>спајањ</a:t>
            </a:r>
            <a:r>
              <a:rPr lang="sr-Latn-BA" sz="38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800" b="1" dirty="0" smtClean="0">
                <a:latin typeface="Times New Roman" pitchFamily="18" charset="0"/>
                <a:cs typeface="Times New Roman" pitchFamily="18" charset="0"/>
              </a:rPr>
              <a:t>м </a:t>
            </a:r>
            <a:r>
              <a:rPr lang="sr-Cyrl-BA" sz="3800" dirty="0" smtClean="0">
                <a:latin typeface="Times New Roman" pitchFamily="18" charset="0"/>
                <a:cs typeface="Times New Roman" pitchFamily="18" charset="0"/>
              </a:rPr>
              <a:t>двију</a:t>
            </a:r>
            <a:r>
              <a:rPr lang="sr-Cyrl-BA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800" dirty="0" smtClean="0">
                <a:latin typeface="Times New Roman" pitchFamily="18" charset="0"/>
                <a:cs typeface="Times New Roman" pitchFamily="18" charset="0"/>
              </a:rPr>
              <a:t> риј</a:t>
            </a:r>
            <a:r>
              <a:rPr lang="sr-Latn-BA" sz="4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4000" dirty="0" smtClean="0">
                <a:latin typeface="Times New Roman" pitchFamily="18" charset="0"/>
                <a:cs typeface="Times New Roman" pitchFamily="18" charset="0"/>
              </a:rPr>
              <a:t>чи</a:t>
            </a:r>
            <a:endParaRPr lang="sr-Cyrl-BA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3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sr-Cyrl-BA" sz="4000" dirty="0" smtClean="0">
                <a:latin typeface="Times New Roman" pitchFamily="18" charset="0"/>
                <a:cs typeface="Times New Roman" pitchFamily="18" charset="0"/>
              </a:rPr>
              <a:t>                       (или њихових основа) помоћу спојних</a:t>
            </a:r>
            <a:endParaRPr lang="sr-Cyrl-BA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                       </a:t>
            </a:r>
            <a:r>
              <a:rPr lang="sr-Cyrl-BA" sz="4000" dirty="0" smtClean="0">
                <a:latin typeface="Times New Roman" pitchFamily="18" charset="0"/>
                <a:cs typeface="Times New Roman" pitchFamily="18" charset="0"/>
              </a:rPr>
              <a:t>вокала </a:t>
            </a:r>
            <a:r>
              <a:rPr lang="sr-Cyrl-BA" sz="4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sr-Cyrl-BA" sz="40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sr-Latn-BA" sz="36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sr-Cyrl-BA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Ј</a:t>
            </a:r>
            <a:r>
              <a:rPr lang="sr-Cyrl-BA" sz="3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сј</a:t>
            </a:r>
            <a:r>
              <a:rPr lang="sr-Latn-BA" sz="3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sr-Latn-BA" sz="3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8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sr-Cyrl-BA" sz="3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3800" b="1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sr-Cyrl-BA" sz="38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sr-Cyrl-BA" sz="3800" b="1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sr-Cyrl-BA" sz="3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исток</a:t>
            </a:r>
            <a:r>
              <a:rPr lang="sr-Cyrl-BA" sz="3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Cyrl-BA" sz="3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кућ</a:t>
            </a:r>
            <a:r>
              <a:rPr lang="sr-Cyrl-BA" sz="38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sr-Latn-BA" sz="3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800" b="1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sr-Cyrl-BA" sz="3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власник</a:t>
            </a:r>
            <a:endParaRPr lang="sr-Cyrl-BA" sz="3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BA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sr-Cyrl-BA" sz="3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3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sr-Cyrl-BA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                 </a:t>
            </a:r>
            <a:r>
              <a:rPr lang="sr-Cyrl-BA" sz="3600" dirty="0" smtClean="0">
                <a:latin typeface="Times New Roman" pitchFamily="18" charset="0"/>
                <a:cs typeface="Times New Roman" pitchFamily="18" charset="0"/>
              </a:rPr>
              <a:t>примј</a:t>
            </a:r>
            <a:r>
              <a:rPr lang="sr-Latn-BA" sz="36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600" dirty="0" smtClean="0">
                <a:latin typeface="Times New Roman" pitchFamily="18" charset="0"/>
                <a:cs typeface="Times New Roman" pitchFamily="18" charset="0"/>
              </a:rPr>
              <a:t>ри: </a:t>
            </a:r>
            <a:endParaRPr lang="sr-Cyrl-BA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3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                       виц</a:t>
            </a:r>
            <a:r>
              <a:rPr lang="sr-Latn-BA" sz="3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шампион</a:t>
            </a:r>
            <a:r>
              <a:rPr lang="sr-Cyrl-BA" sz="3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BA" sz="3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књиж</a:t>
            </a:r>
            <a:r>
              <a:rPr lang="sr-Latn-BA" sz="3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вној</a:t>
            </a:r>
            <a:r>
              <a:rPr lang="sr-Latn-BA" sz="3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3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зички</a:t>
            </a:r>
          </a:p>
          <a:p>
            <a:pPr>
              <a:buNone/>
            </a:pPr>
            <a:endParaRPr lang="sr-Cyrl-BA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B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Lijeva vitičasta zagrada 4"/>
          <p:cNvSpPr/>
          <p:nvPr/>
        </p:nvSpPr>
        <p:spPr>
          <a:xfrm>
            <a:off x="1071538" y="1214422"/>
            <a:ext cx="1071570" cy="45005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pic>
        <p:nvPicPr>
          <p:cNvPr id="4" name="Google Shape;182;p29"/>
          <p:cNvPicPr preferRelativeResize="0"/>
          <p:nvPr/>
        </p:nvPicPr>
        <p:blipFill rotWithShape="1">
          <a:blip r:embed="rId3">
            <a:alphaModFix/>
          </a:blip>
          <a:srcRect t="16734" r="8892" b="18300"/>
          <a:stretch/>
        </p:blipFill>
        <p:spPr>
          <a:xfrm>
            <a:off x="571472" y="500042"/>
            <a:ext cx="2036850" cy="8460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sz="quarter" idx="1"/>
          </p:nvPr>
        </p:nvSpPr>
        <p:spPr>
          <a:xfrm>
            <a:off x="0" y="214290"/>
            <a:ext cx="9144000" cy="6643710"/>
          </a:xfrm>
        </p:spPr>
        <p:txBody>
          <a:bodyPr/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Дио граматик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који проучава правила грађ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ња нових риј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чи назива с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творба риј</a:t>
            </a:r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. Творба риј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чи обухвата:</a:t>
            </a: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извођ</a:t>
            </a:r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њ</a:t>
            </a:r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слагањ</a:t>
            </a:r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комбиновану творбу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тварањ</a:t>
            </a:r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sr-Cyrl-BA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Најпродуктивнији начин грађ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ња нових риј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чи 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извођ</a:t>
            </a:r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њ</a:t>
            </a:r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ривација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. Захваљујући 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дном суфиксу, добијамо виш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риј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чи кој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у с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би обј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дињују </a:t>
            </a:r>
            <a:r>
              <a:rPr lang="sr-Cyrl-BA" u="sng" dirty="0" smtClean="0">
                <a:latin typeface="Times New Roman" pitchFamily="18" charset="0"/>
                <a:cs typeface="Times New Roman" pitchFamily="18" charset="0"/>
              </a:rPr>
              <a:t>зај</a:t>
            </a:r>
            <a:r>
              <a:rPr lang="sr-Latn-BA" u="sng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u="sng" dirty="0" smtClean="0">
                <a:latin typeface="Times New Roman" pitchFamily="18" charset="0"/>
                <a:cs typeface="Times New Roman" pitchFamily="18" charset="0"/>
              </a:rPr>
              <a:t>дничко знач</a:t>
            </a:r>
            <a:r>
              <a:rPr lang="sr-Latn-BA" u="sng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u="sng" dirty="0" smtClean="0">
                <a:latin typeface="Times New Roman" pitchFamily="18" charset="0"/>
                <a:cs typeface="Times New Roman" pitchFamily="18" charset="0"/>
              </a:rPr>
              <a:t>њ</a:t>
            </a:r>
            <a:r>
              <a:rPr lang="sr-Latn-BA" u="sng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риб-                        рибар               мам-                     мамин</a:t>
            </a: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стол-                       столар              тат-                      татин</a:t>
            </a: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к-        +  -</a:t>
            </a:r>
            <a:r>
              <a:rPr lang="sr-Cyrl-B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ар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=   п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кар               бак-     +  </a:t>
            </a:r>
            <a:r>
              <a:rPr lang="sr-Cyrl-BA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=  бакин</a:t>
            </a: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зид-                         зидар               с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к-                      с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кин</a:t>
            </a: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</a:t>
            </a: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            вршилац радњ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                         присвојни придј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sr-Latn-B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Slika 22" descr="sufiks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5505261"/>
            <a:ext cx="1428760" cy="1352739"/>
          </a:xfrm>
          <a:prstGeom prst="rect">
            <a:avLst/>
          </a:prstGeom>
        </p:spPr>
      </p:pic>
      <p:sp>
        <p:nvSpPr>
          <p:cNvPr id="25" name="Google Shape;178;p29"/>
          <p:cNvSpPr/>
          <p:nvPr/>
        </p:nvSpPr>
        <p:spPr>
          <a:xfrm>
            <a:off x="3500430" y="1500174"/>
            <a:ext cx="2571768" cy="45719"/>
          </a:xfrm>
          <a:custGeom>
            <a:avLst/>
            <a:gdLst/>
            <a:ahLst/>
            <a:cxnLst/>
            <a:rect l="l" t="t" r="r" b="b"/>
            <a:pathLst>
              <a:path w="24683" h="635" extrusionOk="0">
                <a:moveTo>
                  <a:pt x="0" y="635"/>
                </a:moveTo>
                <a:cubicBezTo>
                  <a:pt x="8115" y="-719"/>
                  <a:pt x="16455" y="635"/>
                  <a:pt x="24683" y="635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Google Shape;178;p29"/>
          <p:cNvSpPr/>
          <p:nvPr/>
        </p:nvSpPr>
        <p:spPr>
          <a:xfrm>
            <a:off x="6643702" y="1500174"/>
            <a:ext cx="1571636" cy="45719"/>
          </a:xfrm>
          <a:custGeom>
            <a:avLst/>
            <a:gdLst/>
            <a:ahLst/>
            <a:cxnLst/>
            <a:rect l="l" t="t" r="r" b="b"/>
            <a:pathLst>
              <a:path w="24683" h="635" extrusionOk="0">
                <a:moveTo>
                  <a:pt x="0" y="635"/>
                </a:moveTo>
                <a:cubicBezTo>
                  <a:pt x="8115" y="-719"/>
                  <a:pt x="16455" y="635"/>
                  <a:pt x="24683" y="635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" name="Google Shape;178;p29"/>
          <p:cNvSpPr/>
          <p:nvPr/>
        </p:nvSpPr>
        <p:spPr>
          <a:xfrm>
            <a:off x="642910" y="1428736"/>
            <a:ext cx="2502804" cy="71107"/>
          </a:xfrm>
          <a:custGeom>
            <a:avLst/>
            <a:gdLst/>
            <a:ahLst/>
            <a:cxnLst/>
            <a:rect l="l" t="t" r="r" b="b"/>
            <a:pathLst>
              <a:path w="24683" h="635" extrusionOk="0">
                <a:moveTo>
                  <a:pt x="0" y="635"/>
                </a:moveTo>
                <a:cubicBezTo>
                  <a:pt x="8115" y="-719"/>
                  <a:pt x="16455" y="635"/>
                  <a:pt x="24683" y="635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" name="Desna vitičasta zagrada 13"/>
          <p:cNvSpPr/>
          <p:nvPr/>
        </p:nvSpPr>
        <p:spPr>
          <a:xfrm>
            <a:off x="928662" y="3786190"/>
            <a:ext cx="142876" cy="135732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0" name="Desna vitičasta zagrada 19"/>
          <p:cNvSpPr/>
          <p:nvPr/>
        </p:nvSpPr>
        <p:spPr>
          <a:xfrm>
            <a:off x="5143504" y="3786190"/>
            <a:ext cx="142876" cy="135732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cxnSp>
        <p:nvCxnSpPr>
          <p:cNvPr id="26" name="Prava linija spajanja sa strelicom 25"/>
          <p:cNvCxnSpPr/>
          <p:nvPr/>
        </p:nvCxnSpPr>
        <p:spPr>
          <a:xfrm rot="16200000" flipH="1">
            <a:off x="2678893" y="5393545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rava linija spajanja sa strelicom 29"/>
          <p:cNvCxnSpPr/>
          <p:nvPr/>
        </p:nvCxnSpPr>
        <p:spPr>
          <a:xfrm rot="5400000">
            <a:off x="6465107" y="5322107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rava linija spajanja sa strelicom 31"/>
          <p:cNvCxnSpPr/>
          <p:nvPr/>
        </p:nvCxnSpPr>
        <p:spPr>
          <a:xfrm>
            <a:off x="6858016" y="5286388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rava linija spajanja sa strelicom 35"/>
          <p:cNvCxnSpPr/>
          <p:nvPr/>
        </p:nvCxnSpPr>
        <p:spPr>
          <a:xfrm rot="10800000" flipV="1">
            <a:off x="2214546" y="5286388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sz="quarter" idx="1"/>
          </p:nvPr>
        </p:nvSpPr>
        <p:spPr>
          <a:xfrm>
            <a:off x="428596" y="0"/>
            <a:ext cx="8715404" cy="6572272"/>
          </a:xfrm>
        </p:spPr>
        <p:txBody>
          <a:bodyPr/>
          <a:lstStyle/>
          <a:p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фиксација 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, такођ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, подврста д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ривациј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.  За разлику од суфикса, који долази иза творб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основ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, пр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фикс 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дио риј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чи који с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спаја са творб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ном основом, тј. долази испр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д творб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основ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и твори знач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њск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скупин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       пј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вати          запј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вати                  писати           написати</a:t>
            </a: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       играти           заиграти                   учити             научити</a:t>
            </a:r>
          </a:p>
          <a:p>
            <a:pPr>
              <a:buNone/>
            </a:pPr>
            <a:r>
              <a:rPr lang="sr-Cyrl-BA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- +  плакати   =    заплакати      </a:t>
            </a:r>
            <a:r>
              <a:rPr lang="sr-Cyrl-BA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- +  правити   =    направити</a:t>
            </a: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       свирати         засвирати                 купити           накупити</a:t>
            </a:r>
          </a:p>
          <a:p>
            <a:pPr>
              <a:buNone/>
            </a:pP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                            поч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так радњ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                  заврш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так  радњ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Lijeva vitičasta zagrada 6"/>
          <p:cNvSpPr/>
          <p:nvPr/>
        </p:nvSpPr>
        <p:spPr>
          <a:xfrm>
            <a:off x="1071538" y="2214554"/>
            <a:ext cx="142876" cy="14287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8" name="Lijeva vitičasta zagrada 7"/>
          <p:cNvSpPr/>
          <p:nvPr/>
        </p:nvSpPr>
        <p:spPr>
          <a:xfrm>
            <a:off x="5357818" y="2143116"/>
            <a:ext cx="142876" cy="150019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cxnSp>
        <p:nvCxnSpPr>
          <p:cNvPr id="10" name="Prava linija spajanja sa strelicom 9"/>
          <p:cNvCxnSpPr/>
          <p:nvPr/>
        </p:nvCxnSpPr>
        <p:spPr>
          <a:xfrm rot="5400000">
            <a:off x="3357554" y="3929066"/>
            <a:ext cx="42862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rava linija spajanja sa strelicom 11"/>
          <p:cNvCxnSpPr/>
          <p:nvPr/>
        </p:nvCxnSpPr>
        <p:spPr>
          <a:xfrm>
            <a:off x="3643306" y="3786190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rava linija spajanja sa strelicom 13"/>
          <p:cNvCxnSpPr/>
          <p:nvPr/>
        </p:nvCxnSpPr>
        <p:spPr>
          <a:xfrm rot="10800000" flipV="1">
            <a:off x="7358082" y="3786190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rava linija spajanja sa strelicom 15"/>
          <p:cNvCxnSpPr/>
          <p:nvPr/>
        </p:nvCxnSpPr>
        <p:spPr>
          <a:xfrm rot="16200000" flipH="1">
            <a:off x="7858148" y="3786190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Slika 16" descr="prfx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4500570"/>
            <a:ext cx="1928826" cy="18151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sz="quarter" idx="1"/>
          </p:nvPr>
        </p:nvSpPr>
        <p:spPr>
          <a:xfrm>
            <a:off x="0" y="0"/>
            <a:ext cx="8972552" cy="6473952"/>
          </a:xfrm>
        </p:spPr>
        <p:txBody>
          <a:bodyPr>
            <a:normAutofit/>
          </a:bodyPr>
          <a:lstStyle/>
          <a:p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Композиција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sr-Cyrl-BA" b="1" dirty="0" smtClean="0">
                <a:latin typeface="Times New Roman" pitchFamily="18" charset="0"/>
                <a:cs typeface="Times New Roman" pitchFamily="18" charset="0"/>
              </a:rPr>
              <a:t>слагањ</a:t>
            </a:r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проц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с којим настају слож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ниц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, а риј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чи кој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срастају или с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спајају миј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њају свој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знач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њ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и акц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нат.</a:t>
            </a: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 Погл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дајмо на примј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рима како тај проц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с изгл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да:</a:t>
            </a:r>
            <a:endParaRPr lang="sr-Latn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1800" b="1" dirty="0" smtClean="0">
                <a:latin typeface="Times New Roman" pitchFamily="18" charset="0"/>
                <a:cs typeface="Times New Roman" pitchFamily="18" charset="0"/>
              </a:rPr>
              <a:t>риђокоса</a:t>
            </a:r>
          </a:p>
          <a:p>
            <a:pPr>
              <a:buNone/>
            </a:pPr>
            <a:r>
              <a:rPr lang="sr-Cyrl-BA" sz="1800" b="1" dirty="0" smtClean="0">
                <a:latin typeface="Times New Roman" pitchFamily="18" charset="0"/>
                <a:cs typeface="Times New Roman" pitchFamily="18" charset="0"/>
              </a:rPr>
              <a:t>црноока</a:t>
            </a:r>
            <a:r>
              <a:rPr lang="sr-Cyrl-BA" sz="18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sr-Cyrl-BA" sz="1800" b="1" dirty="0" smtClean="0">
                <a:latin typeface="Times New Roman" pitchFamily="18" charset="0"/>
                <a:cs typeface="Times New Roman" pitchFamily="18" charset="0"/>
              </a:rPr>
              <a:t>слож</a:t>
            </a:r>
            <a:r>
              <a:rPr lang="sr-Latn-BA" sz="18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1800" b="1" dirty="0" smtClean="0">
                <a:latin typeface="Times New Roman" pitchFamily="18" charset="0"/>
                <a:cs typeface="Times New Roman" pitchFamily="18" charset="0"/>
              </a:rPr>
              <a:t>ниц</a:t>
            </a:r>
            <a:r>
              <a:rPr lang="sr-Latn-BA" sz="18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1800" dirty="0" smtClean="0">
                <a:latin typeface="Times New Roman" pitchFamily="18" charset="0"/>
                <a:cs typeface="Times New Roman" pitchFamily="18" charset="0"/>
              </a:rPr>
              <a:t> настал</a:t>
            </a:r>
            <a:r>
              <a:rPr lang="sr-Latn-BA" sz="18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1800" dirty="0" smtClean="0">
                <a:latin typeface="Times New Roman" pitchFamily="18" charset="0"/>
                <a:cs typeface="Times New Roman" pitchFamily="18" charset="0"/>
              </a:rPr>
              <a:t> од </a:t>
            </a:r>
            <a:r>
              <a:rPr lang="sr-Cyrl-BA" sz="1800" b="1" dirty="0" smtClean="0">
                <a:latin typeface="Times New Roman" pitchFamily="18" charset="0"/>
                <a:cs typeface="Times New Roman" pitchFamily="18" charset="0"/>
              </a:rPr>
              <a:t>им</a:t>
            </a:r>
            <a:r>
              <a:rPr lang="sr-Latn-BA" sz="18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1800" b="1" dirty="0" smtClean="0">
                <a:latin typeface="Times New Roman" pitchFamily="18" charset="0"/>
                <a:cs typeface="Times New Roman" pitchFamily="18" charset="0"/>
              </a:rPr>
              <a:t>ничк</a:t>
            </a:r>
            <a:r>
              <a:rPr lang="sr-Latn-BA" sz="18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1800" b="1" dirty="0" smtClean="0">
                <a:latin typeface="Times New Roman" pitchFamily="18" charset="0"/>
                <a:cs typeface="Times New Roman" pitchFamily="18" charset="0"/>
              </a:rPr>
              <a:t> синтагм</a:t>
            </a:r>
            <a:r>
              <a:rPr lang="sr-Latn-BA" sz="1800" b="1" dirty="0" smtClean="0"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pPr>
              <a:buNone/>
            </a:pPr>
            <a:r>
              <a:rPr lang="sr-Cyrl-BA" sz="1800" b="1" dirty="0" smtClean="0">
                <a:latin typeface="Times New Roman" pitchFamily="18" charset="0"/>
                <a:cs typeface="Times New Roman" pitchFamily="18" charset="0"/>
              </a:rPr>
              <a:t>босоног</a:t>
            </a:r>
            <a:endParaRPr lang="sr-Latn-BA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BA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1800" b="1" dirty="0" smtClean="0"/>
              <a:t>рукопис</a:t>
            </a:r>
          </a:p>
          <a:p>
            <a:pPr>
              <a:buNone/>
            </a:pPr>
            <a:r>
              <a:rPr lang="sr-Cyrl-BA" sz="1800" b="1" dirty="0" smtClean="0"/>
              <a:t>св</a:t>
            </a:r>
            <a:r>
              <a:rPr lang="sr-Latn-BA" sz="1800" b="1" dirty="0" smtClean="0"/>
              <a:t>e</a:t>
            </a:r>
            <a:r>
              <a:rPr lang="sr-Cyrl-BA" sz="1800" b="1" dirty="0" smtClean="0"/>
              <a:t>зналица</a:t>
            </a:r>
            <a:r>
              <a:rPr lang="sr-Cyrl-BA" sz="1800" dirty="0" smtClean="0"/>
              <a:t>         </a:t>
            </a:r>
            <a:r>
              <a:rPr lang="sr-Cyrl-BA" sz="1800" b="1" dirty="0" smtClean="0"/>
              <a:t>слож</a:t>
            </a:r>
            <a:r>
              <a:rPr lang="sr-Latn-BA" sz="1800" b="1" dirty="0" smtClean="0"/>
              <a:t>e</a:t>
            </a:r>
            <a:r>
              <a:rPr lang="sr-Cyrl-BA" sz="1800" b="1" dirty="0" smtClean="0"/>
              <a:t>ниц</a:t>
            </a:r>
            <a:r>
              <a:rPr lang="sr-Latn-BA" sz="1800" b="1" dirty="0" smtClean="0"/>
              <a:t>e</a:t>
            </a:r>
            <a:r>
              <a:rPr lang="sr-Cyrl-BA" sz="1800" b="1" dirty="0" smtClean="0"/>
              <a:t> </a:t>
            </a:r>
            <a:r>
              <a:rPr lang="sr-Cyrl-BA" sz="1800" dirty="0" smtClean="0"/>
              <a:t>настал</a:t>
            </a:r>
            <a:r>
              <a:rPr lang="sr-Latn-BA" sz="1800" dirty="0" smtClean="0"/>
              <a:t>e</a:t>
            </a:r>
            <a:r>
              <a:rPr lang="sr-Cyrl-BA" sz="1800" dirty="0" smtClean="0"/>
              <a:t> од </a:t>
            </a:r>
            <a:r>
              <a:rPr lang="sr-Cyrl-BA" sz="1800" b="1" dirty="0" smtClean="0"/>
              <a:t>глаголск</a:t>
            </a:r>
            <a:r>
              <a:rPr lang="sr-Latn-BA" sz="1800" b="1" dirty="0" smtClean="0"/>
              <a:t>e</a:t>
            </a:r>
            <a:r>
              <a:rPr lang="sr-Cyrl-BA" sz="1800" b="1" dirty="0" smtClean="0"/>
              <a:t> синтагм</a:t>
            </a:r>
            <a:r>
              <a:rPr lang="sr-Latn-BA" sz="1800" b="1" dirty="0" smtClean="0"/>
              <a:t>e</a:t>
            </a:r>
          </a:p>
          <a:p>
            <a:pPr>
              <a:buNone/>
            </a:pPr>
            <a:r>
              <a:rPr lang="sr-Cyrl-BA" sz="1800" b="1" dirty="0" smtClean="0"/>
              <a:t>риболовац</a:t>
            </a:r>
            <a:r>
              <a:rPr lang="sr-Cyrl-BA" sz="1800" dirty="0" smtClean="0"/>
              <a:t>              (са ближим или даљим обј</a:t>
            </a:r>
            <a:r>
              <a:rPr lang="sr-Latn-BA" sz="1800" dirty="0" smtClean="0"/>
              <a:t>e</a:t>
            </a:r>
            <a:r>
              <a:rPr lang="sr-Cyrl-BA" sz="1800" dirty="0" smtClean="0"/>
              <a:t>ктом)</a:t>
            </a:r>
          </a:p>
          <a:p>
            <a:pPr>
              <a:buNone/>
            </a:pPr>
            <a:endParaRPr lang="sr-Cyrl-BA" sz="1800" dirty="0" smtClean="0"/>
          </a:p>
          <a:p>
            <a:pPr>
              <a:buNone/>
            </a:pPr>
            <a:r>
              <a:rPr lang="sr-Cyrl-BA" sz="1800" b="1" dirty="0" smtClean="0">
                <a:latin typeface="Times New Roman" pitchFamily="18" charset="0"/>
                <a:cs typeface="Times New Roman" pitchFamily="18" charset="0"/>
              </a:rPr>
              <a:t>главобоља</a:t>
            </a:r>
          </a:p>
          <a:p>
            <a:pPr>
              <a:buNone/>
            </a:pPr>
            <a:r>
              <a:rPr lang="sr-Cyrl-BA" sz="1800" b="1" dirty="0" smtClean="0">
                <a:latin typeface="Times New Roman" pitchFamily="18" charset="0"/>
                <a:cs typeface="Times New Roman" pitchFamily="18" charset="0"/>
              </a:rPr>
              <a:t>зубобоља </a:t>
            </a:r>
            <a:r>
              <a:rPr lang="sr-Cyrl-BA" sz="1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sr-Cyrl-BA" sz="1800" b="1" dirty="0" smtClean="0">
                <a:latin typeface="Times New Roman" pitchFamily="18" charset="0"/>
                <a:cs typeface="Times New Roman" pitchFamily="18" charset="0"/>
              </a:rPr>
              <a:t>слож</a:t>
            </a:r>
            <a:r>
              <a:rPr lang="sr-Latn-BA" sz="1800" b="1" dirty="0" smtClean="0"/>
              <a:t>e</a:t>
            </a:r>
            <a:r>
              <a:rPr lang="sr-Cyrl-BA" sz="1800" b="1" dirty="0" smtClean="0"/>
              <a:t>ниц</a:t>
            </a:r>
            <a:r>
              <a:rPr lang="sr-Latn-BA" sz="1800" b="1" dirty="0" smtClean="0"/>
              <a:t>e</a:t>
            </a:r>
            <a:r>
              <a:rPr lang="sr-Cyrl-BA" sz="1800" b="1" dirty="0" smtClean="0"/>
              <a:t>  </a:t>
            </a:r>
            <a:r>
              <a:rPr lang="sr-Cyrl-BA" sz="1800" dirty="0" smtClean="0"/>
              <a:t>спајањ</a:t>
            </a:r>
            <a:r>
              <a:rPr lang="sr-Latn-BA" sz="1800" dirty="0" smtClean="0"/>
              <a:t>e</a:t>
            </a:r>
            <a:r>
              <a:rPr lang="sr-Cyrl-BA" sz="1800" dirty="0" smtClean="0"/>
              <a:t>м  </a:t>
            </a:r>
            <a:r>
              <a:rPr lang="sr-Cyrl-BA" sz="1800" b="1" dirty="0" smtClean="0"/>
              <a:t>субј</a:t>
            </a:r>
            <a:r>
              <a:rPr lang="sr-Latn-BA" sz="1800" b="1" dirty="0" smtClean="0"/>
              <a:t>e</a:t>
            </a:r>
            <a:r>
              <a:rPr lang="sr-Cyrl-BA" sz="1800" b="1" dirty="0" smtClean="0"/>
              <a:t>кта и пр</a:t>
            </a:r>
            <a:r>
              <a:rPr lang="sr-Latn-BA" sz="1800" b="1" dirty="0" smtClean="0"/>
              <a:t>e</a:t>
            </a:r>
            <a:r>
              <a:rPr lang="sr-Cyrl-BA" sz="1800" b="1" dirty="0" smtClean="0"/>
              <a:t>диката</a:t>
            </a:r>
            <a:endParaRPr lang="sr-Cyrl-BA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1800" b="1" dirty="0" smtClean="0">
                <a:latin typeface="Times New Roman" pitchFamily="18" charset="0"/>
                <a:cs typeface="Times New Roman" pitchFamily="18" charset="0"/>
              </a:rPr>
              <a:t>грлобоља</a:t>
            </a:r>
          </a:p>
          <a:p>
            <a:pPr>
              <a:buNone/>
            </a:pPr>
            <a:endParaRPr lang="sr-Latn-BA" dirty="0" smtClean="0"/>
          </a:p>
          <a:p>
            <a:pPr>
              <a:buNone/>
            </a:pPr>
            <a:endParaRPr lang="sr-Cyrl-BA" dirty="0" smtClean="0"/>
          </a:p>
          <a:p>
            <a:pPr>
              <a:buNone/>
            </a:pPr>
            <a:endParaRPr lang="sr-Cyrl-BA" dirty="0" smtClean="0"/>
          </a:p>
          <a:p>
            <a:pPr>
              <a:buNone/>
            </a:pPr>
            <a:endParaRPr lang="sr-Latn-BA" dirty="0" smtClean="0"/>
          </a:p>
          <a:p>
            <a:pPr>
              <a:buNone/>
            </a:pPr>
            <a:endParaRPr lang="sr-Latn-BA" dirty="0" smtClean="0"/>
          </a:p>
          <a:p>
            <a:endParaRPr lang="sr-Latn-BA" dirty="0" smtClean="0"/>
          </a:p>
          <a:p>
            <a:endParaRPr lang="sr-Latn-BA" dirty="0" smtClean="0"/>
          </a:p>
          <a:p>
            <a:endParaRPr lang="sr-Latn-BA" dirty="0" smtClean="0"/>
          </a:p>
          <a:p>
            <a:endParaRPr lang="sr-Latn-BA" dirty="0" smtClean="0"/>
          </a:p>
          <a:p>
            <a:endParaRPr lang="sr-Latn-BA" dirty="0" smtClean="0"/>
          </a:p>
          <a:p>
            <a:endParaRPr lang="sr-Latn-BA" dirty="0" smtClean="0"/>
          </a:p>
          <a:p>
            <a:endParaRPr lang="sr-Latn-BA" dirty="0"/>
          </a:p>
        </p:txBody>
      </p:sp>
      <p:pic>
        <p:nvPicPr>
          <p:cNvPr id="6" name="Slika 5" descr="slož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4143380"/>
            <a:ext cx="1686160" cy="1505160"/>
          </a:xfrm>
          <a:prstGeom prst="rect">
            <a:avLst/>
          </a:prstGeom>
        </p:spPr>
      </p:pic>
      <p:sp>
        <p:nvSpPr>
          <p:cNvPr id="7" name="Desna vitičasta zagrada 6"/>
          <p:cNvSpPr/>
          <p:nvPr/>
        </p:nvSpPr>
        <p:spPr>
          <a:xfrm>
            <a:off x="1214414" y="2214554"/>
            <a:ext cx="285752" cy="7143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8" name="Desna vitičasta zagrada 7"/>
          <p:cNvSpPr/>
          <p:nvPr/>
        </p:nvSpPr>
        <p:spPr>
          <a:xfrm>
            <a:off x="1643042" y="3643314"/>
            <a:ext cx="71438" cy="7858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9" name="Desna vitičasta zagrada 8"/>
          <p:cNvSpPr/>
          <p:nvPr/>
        </p:nvSpPr>
        <p:spPr>
          <a:xfrm>
            <a:off x="1357290" y="5072074"/>
            <a:ext cx="45719" cy="7143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210320" cy="511156"/>
          </a:xfrm>
        </p:spPr>
        <p:txBody>
          <a:bodyPr>
            <a:normAutofit/>
          </a:bodyPr>
          <a:lstStyle/>
          <a:p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разлика изм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ђу слож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ница и полуслож</a:t>
            </a:r>
            <a:r>
              <a:rPr lang="sr-Latn-BA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sz="2000" b="1" dirty="0" smtClean="0">
                <a:latin typeface="Times New Roman" pitchFamily="18" charset="0"/>
                <a:cs typeface="Times New Roman" pitchFamily="18" charset="0"/>
              </a:rPr>
              <a:t>ница     </a:t>
            </a:r>
            <a:endParaRPr lang="sr-Latn-B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Čuvar mjesta sadržaja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58204" cy="5616720"/>
          </a:xfrm>
        </p:spPr>
        <p:txBody>
          <a:bodyPr/>
          <a:lstStyle/>
          <a:p>
            <a:r>
              <a:rPr lang="sr-Cyrl-BA" dirty="0" smtClean="0"/>
              <a:t>За разлику од слож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ница чији су саставни диј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лови срасли или су спој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ни у 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дну риј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ч, у полуслож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ницама риј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чи задржавају и свој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знач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њ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и свој акц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нат. У писму то обиљ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жавамо цртицом:</a:t>
            </a: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           књиж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вно-ј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зички (факулт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т) </a:t>
            </a: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           српско-њ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мачки     (рј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чник)</a:t>
            </a: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           црв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но-биј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ли       </a:t>
            </a: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           црно-биј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ли             (др</a:t>
            </a: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с)   </a:t>
            </a:r>
            <a:endParaRPr lang="sr-Latn-BA" dirty="0"/>
          </a:p>
        </p:txBody>
      </p:sp>
      <p:sp>
        <p:nvSpPr>
          <p:cNvPr id="7" name="Desna vitičasta zagrada 6"/>
          <p:cNvSpPr/>
          <p:nvPr/>
        </p:nvSpPr>
        <p:spPr>
          <a:xfrm>
            <a:off x="3643306" y="3929066"/>
            <a:ext cx="214314" cy="5715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grpSp>
        <p:nvGrpSpPr>
          <p:cNvPr id="8" name="Google Shape;312;p37"/>
          <p:cNvGrpSpPr/>
          <p:nvPr/>
        </p:nvGrpSpPr>
        <p:grpSpPr>
          <a:xfrm>
            <a:off x="642910" y="214290"/>
            <a:ext cx="679839" cy="489887"/>
            <a:chOff x="5310875" y="337375"/>
            <a:chExt cx="916225" cy="660225"/>
          </a:xfrm>
        </p:grpSpPr>
        <p:sp>
          <p:nvSpPr>
            <p:cNvPr id="9" name="Google Shape;313;p37"/>
            <p:cNvSpPr/>
            <p:nvPr/>
          </p:nvSpPr>
          <p:spPr>
            <a:xfrm>
              <a:off x="5310875" y="337375"/>
              <a:ext cx="916225" cy="660225"/>
            </a:xfrm>
            <a:custGeom>
              <a:avLst/>
              <a:gdLst/>
              <a:ahLst/>
              <a:cxnLst/>
              <a:rect l="l" t="t" r="r" b="b"/>
              <a:pathLst>
                <a:path w="36649" h="26409" extrusionOk="0">
                  <a:moveTo>
                    <a:pt x="22990" y="1502"/>
                  </a:moveTo>
                  <a:cubicBezTo>
                    <a:pt x="24636" y="1502"/>
                    <a:pt x="26251" y="1775"/>
                    <a:pt x="27734" y="2504"/>
                  </a:cubicBezTo>
                  <a:cubicBezTo>
                    <a:pt x="34704" y="5931"/>
                    <a:pt x="35360" y="15588"/>
                    <a:pt x="28935" y="19943"/>
                  </a:cubicBezTo>
                  <a:cubicBezTo>
                    <a:pt x="28675" y="20118"/>
                    <a:pt x="28439" y="20497"/>
                    <a:pt x="28574" y="20826"/>
                  </a:cubicBezTo>
                  <a:cubicBezTo>
                    <a:pt x="29254" y="22480"/>
                    <a:pt x="30274" y="23815"/>
                    <a:pt x="31605" y="24830"/>
                  </a:cubicBezTo>
                  <a:cubicBezTo>
                    <a:pt x="29557" y="24651"/>
                    <a:pt x="27668" y="23543"/>
                    <a:pt x="26518" y="21715"/>
                  </a:cubicBezTo>
                  <a:cubicBezTo>
                    <a:pt x="26364" y="21470"/>
                    <a:pt x="26128" y="21352"/>
                    <a:pt x="25885" y="21352"/>
                  </a:cubicBezTo>
                  <a:cubicBezTo>
                    <a:pt x="25695" y="21352"/>
                    <a:pt x="25502" y="21424"/>
                    <a:pt x="25338" y="21563"/>
                  </a:cubicBezTo>
                  <a:cubicBezTo>
                    <a:pt x="22839" y="23686"/>
                    <a:pt x="19493" y="24773"/>
                    <a:pt x="16164" y="24773"/>
                  </a:cubicBezTo>
                  <a:cubicBezTo>
                    <a:pt x="11835" y="24773"/>
                    <a:pt x="7535" y="22936"/>
                    <a:pt x="5160" y="19152"/>
                  </a:cubicBezTo>
                  <a:cubicBezTo>
                    <a:pt x="2622" y="15107"/>
                    <a:pt x="4899" y="10120"/>
                    <a:pt x="7851" y="6959"/>
                  </a:cubicBezTo>
                  <a:cubicBezTo>
                    <a:pt x="8283" y="6499"/>
                    <a:pt x="8743" y="6066"/>
                    <a:pt x="9230" y="5662"/>
                  </a:cubicBezTo>
                  <a:cubicBezTo>
                    <a:pt x="11347" y="4267"/>
                    <a:pt x="13707" y="3260"/>
                    <a:pt x="16182" y="2604"/>
                  </a:cubicBezTo>
                  <a:cubicBezTo>
                    <a:pt x="18320" y="2038"/>
                    <a:pt x="20684" y="1502"/>
                    <a:pt x="22990" y="1502"/>
                  </a:cubicBezTo>
                  <a:close/>
                  <a:moveTo>
                    <a:pt x="22921" y="0"/>
                  </a:moveTo>
                  <a:cubicBezTo>
                    <a:pt x="20883" y="0"/>
                    <a:pt x="18812" y="363"/>
                    <a:pt x="16843" y="849"/>
                  </a:cubicBezTo>
                  <a:cubicBezTo>
                    <a:pt x="15554" y="1167"/>
                    <a:pt x="14293" y="1584"/>
                    <a:pt x="13082" y="2104"/>
                  </a:cubicBezTo>
                  <a:cubicBezTo>
                    <a:pt x="6225" y="4767"/>
                    <a:pt x="1" y="12892"/>
                    <a:pt x="3814" y="19616"/>
                  </a:cubicBezTo>
                  <a:cubicBezTo>
                    <a:pt x="6346" y="24082"/>
                    <a:pt x="11197" y="26196"/>
                    <a:pt x="16102" y="26196"/>
                  </a:cubicBezTo>
                  <a:cubicBezTo>
                    <a:pt x="19536" y="26196"/>
                    <a:pt x="22996" y="25160"/>
                    <a:pt x="25706" y="23169"/>
                  </a:cubicBezTo>
                  <a:cubicBezTo>
                    <a:pt x="27286" y="25232"/>
                    <a:pt x="29698" y="26409"/>
                    <a:pt x="32242" y="26409"/>
                  </a:cubicBezTo>
                  <a:cubicBezTo>
                    <a:pt x="32931" y="26409"/>
                    <a:pt x="33630" y="26323"/>
                    <a:pt x="34324" y="26144"/>
                  </a:cubicBezTo>
                  <a:cubicBezTo>
                    <a:pt x="35137" y="25935"/>
                    <a:pt x="34984" y="24910"/>
                    <a:pt x="34324" y="24641"/>
                  </a:cubicBezTo>
                  <a:cubicBezTo>
                    <a:pt x="32541" y="23914"/>
                    <a:pt x="31137" y="22589"/>
                    <a:pt x="30302" y="20875"/>
                  </a:cubicBezTo>
                  <a:cubicBezTo>
                    <a:pt x="36648" y="16007"/>
                    <a:pt x="36480" y="6187"/>
                    <a:pt x="29567" y="1774"/>
                  </a:cubicBezTo>
                  <a:cubicBezTo>
                    <a:pt x="27529" y="473"/>
                    <a:pt x="25246" y="0"/>
                    <a:pt x="229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314;p37"/>
            <p:cNvSpPr/>
            <p:nvPr/>
          </p:nvSpPr>
          <p:spPr>
            <a:xfrm>
              <a:off x="5603850" y="729950"/>
              <a:ext cx="44325" cy="37875"/>
            </a:xfrm>
            <a:custGeom>
              <a:avLst/>
              <a:gdLst/>
              <a:ahLst/>
              <a:cxnLst/>
              <a:rect l="l" t="t" r="r" b="b"/>
              <a:pathLst>
                <a:path w="1773" h="1515" extrusionOk="0">
                  <a:moveTo>
                    <a:pt x="894" y="0"/>
                  </a:moveTo>
                  <a:cubicBezTo>
                    <a:pt x="405" y="0"/>
                    <a:pt x="1" y="547"/>
                    <a:pt x="280" y="1044"/>
                  </a:cubicBezTo>
                  <a:cubicBezTo>
                    <a:pt x="405" y="1267"/>
                    <a:pt x="569" y="1455"/>
                    <a:pt x="836" y="1501"/>
                  </a:cubicBezTo>
                  <a:cubicBezTo>
                    <a:pt x="890" y="1510"/>
                    <a:pt x="942" y="1514"/>
                    <a:pt x="992" y="1514"/>
                  </a:cubicBezTo>
                  <a:cubicBezTo>
                    <a:pt x="1457" y="1514"/>
                    <a:pt x="1772" y="1142"/>
                    <a:pt x="1689" y="648"/>
                  </a:cubicBezTo>
                  <a:cubicBezTo>
                    <a:pt x="1644" y="385"/>
                    <a:pt x="1454" y="215"/>
                    <a:pt x="1232" y="91"/>
                  </a:cubicBezTo>
                  <a:cubicBezTo>
                    <a:pt x="1120" y="28"/>
                    <a:pt x="1004" y="0"/>
                    <a:pt x="8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315;p37"/>
            <p:cNvSpPr/>
            <p:nvPr/>
          </p:nvSpPr>
          <p:spPr>
            <a:xfrm>
              <a:off x="5700025" y="697375"/>
              <a:ext cx="60225" cy="53675"/>
            </a:xfrm>
            <a:custGeom>
              <a:avLst/>
              <a:gdLst/>
              <a:ahLst/>
              <a:cxnLst/>
              <a:rect l="l" t="t" r="r" b="b"/>
              <a:pathLst>
                <a:path w="2409" h="2147" extrusionOk="0">
                  <a:moveTo>
                    <a:pt x="1180" y="1"/>
                  </a:moveTo>
                  <a:cubicBezTo>
                    <a:pt x="1097" y="1"/>
                    <a:pt x="1013" y="11"/>
                    <a:pt x="927" y="34"/>
                  </a:cubicBezTo>
                  <a:cubicBezTo>
                    <a:pt x="386" y="183"/>
                    <a:pt x="0" y="802"/>
                    <a:pt x="178" y="1352"/>
                  </a:cubicBezTo>
                  <a:cubicBezTo>
                    <a:pt x="321" y="1795"/>
                    <a:pt x="742" y="2147"/>
                    <a:pt x="1208" y="2147"/>
                  </a:cubicBezTo>
                  <a:cubicBezTo>
                    <a:pt x="1303" y="2147"/>
                    <a:pt x="1399" y="2132"/>
                    <a:pt x="1495" y="2101"/>
                  </a:cubicBezTo>
                  <a:cubicBezTo>
                    <a:pt x="2043" y="1923"/>
                    <a:pt x="2408" y="1365"/>
                    <a:pt x="2244" y="783"/>
                  </a:cubicBezTo>
                  <a:cubicBezTo>
                    <a:pt x="2231" y="741"/>
                    <a:pt x="2219" y="700"/>
                    <a:pt x="2209" y="658"/>
                  </a:cubicBezTo>
                  <a:cubicBezTo>
                    <a:pt x="2137" y="379"/>
                    <a:pt x="1900" y="141"/>
                    <a:pt x="1621" y="69"/>
                  </a:cubicBezTo>
                  <a:cubicBezTo>
                    <a:pt x="1473" y="32"/>
                    <a:pt x="1328" y="1"/>
                    <a:pt x="118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316;p37"/>
            <p:cNvSpPr/>
            <p:nvPr/>
          </p:nvSpPr>
          <p:spPr>
            <a:xfrm>
              <a:off x="5785025" y="670025"/>
              <a:ext cx="64550" cy="50050"/>
            </a:xfrm>
            <a:custGeom>
              <a:avLst/>
              <a:gdLst/>
              <a:ahLst/>
              <a:cxnLst/>
              <a:rect l="l" t="t" r="r" b="b"/>
              <a:pathLst>
                <a:path w="2582" h="2002" extrusionOk="0">
                  <a:moveTo>
                    <a:pt x="1291" y="1"/>
                  </a:moveTo>
                  <a:cubicBezTo>
                    <a:pt x="3" y="1"/>
                    <a:pt x="1" y="2002"/>
                    <a:pt x="1291" y="2002"/>
                  </a:cubicBezTo>
                  <a:cubicBezTo>
                    <a:pt x="2579" y="2002"/>
                    <a:pt x="2581" y="1"/>
                    <a:pt x="12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317;p37"/>
            <p:cNvSpPr/>
            <p:nvPr/>
          </p:nvSpPr>
          <p:spPr>
            <a:xfrm>
              <a:off x="5887850" y="638500"/>
              <a:ext cx="56125" cy="43525"/>
            </a:xfrm>
            <a:custGeom>
              <a:avLst/>
              <a:gdLst/>
              <a:ahLst/>
              <a:cxnLst/>
              <a:rect l="l" t="t" r="r" b="b"/>
              <a:pathLst>
                <a:path w="2245" h="1741" extrusionOk="0">
                  <a:moveTo>
                    <a:pt x="1123" y="1"/>
                  </a:moveTo>
                  <a:cubicBezTo>
                    <a:pt x="0" y="1"/>
                    <a:pt x="0" y="1741"/>
                    <a:pt x="1123" y="1741"/>
                  </a:cubicBezTo>
                  <a:cubicBezTo>
                    <a:pt x="2242" y="1741"/>
                    <a:pt x="2244" y="1"/>
                    <a:pt x="1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4" name="Google Shape;400;p42"/>
          <p:cNvPicPr preferRelativeResize="0"/>
          <p:nvPr/>
        </p:nvPicPr>
        <p:blipFill rotWithShape="1">
          <a:blip r:embed="rId2" cstate="print">
            <a:alphaModFix/>
          </a:blip>
          <a:srcRect l="30776"/>
          <a:stretch/>
        </p:blipFill>
        <p:spPr>
          <a:xfrm>
            <a:off x="6643702" y="3000372"/>
            <a:ext cx="1719600" cy="1658100"/>
          </a:xfrm>
          <a:prstGeom prst="ellipse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rta">
  <a:themeElements>
    <a:clrScheme name="Port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Port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789</TotalTime>
  <Words>1167</Words>
  <Application>Microsoft Office PowerPoint</Application>
  <PresentationFormat>Prikazivanje na ekranu (4:3)</PresentationFormat>
  <Paragraphs>138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Porta</vt:lpstr>
      <vt:lpstr>TВОРБА (ГРАЂEЊE) РИЈEЧИ </vt:lpstr>
      <vt:lpstr> Обратимо пажњу на сљeдeћe рeчeницe:</vt:lpstr>
      <vt:lpstr>Slajd 3</vt:lpstr>
      <vt:lpstr>Slajd 4</vt:lpstr>
      <vt:lpstr>Slajd 5</vt:lpstr>
      <vt:lpstr>Slajd 6</vt:lpstr>
      <vt:lpstr>Slajd 7</vt:lpstr>
      <vt:lpstr>Slajd 8</vt:lpstr>
      <vt:lpstr>разлика измeђу сложeница и полусложeница     </vt:lpstr>
      <vt:lpstr>Slajd 10</vt:lpstr>
      <vt:lpstr>                                    домаћи задатак:</vt:lpstr>
      <vt:lpstr>Хвала на пажњи!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TВОРБА (ГРАЂEЊE) РИЈEЧИ </dc:title>
  <dc:creator>Korisnik</dc:creator>
  <cp:lastModifiedBy>Korisnik</cp:lastModifiedBy>
  <cp:revision>45</cp:revision>
  <dcterms:created xsi:type="dcterms:W3CDTF">2020-12-12T12:48:16Z</dcterms:created>
  <dcterms:modified xsi:type="dcterms:W3CDTF">2020-12-13T15:33:00Z</dcterms:modified>
</cp:coreProperties>
</file>