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5" r:id="rId5"/>
    <p:sldId id="259" r:id="rId6"/>
    <p:sldId id="262" r:id="rId7"/>
    <p:sldId id="264" r:id="rId8"/>
    <p:sldId id="260" r:id="rId9"/>
    <p:sldId id="261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3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92AD-B668-449D-BC3E-EA23AC4BE825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DEA5-9A06-48E9-9FF9-FB99F27B2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kola\Desktop\Bojan%20prezentacije\20-St.P.%20Korunovic-Pada%20Snezak.mp3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la\Desktop\prvi-snjesko-prvi-snijeg-2017-popular-song-for-children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ПРИРОДА И ДРУШТВО </a:t>
            </a:r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B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2. разред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reuzmi.jpg"/>
          <p:cNvPicPr>
            <a:picLocks noChangeAspect="1"/>
          </p:cNvPicPr>
          <p:nvPr/>
        </p:nvPicPr>
        <p:blipFill>
          <a:blip r:embed="rId3"/>
          <a:srcRect t="9091" b="11364"/>
          <a:stretch>
            <a:fillRect/>
          </a:stretch>
        </p:blipFill>
        <p:spPr>
          <a:xfrm>
            <a:off x="642910" y="2500306"/>
            <a:ext cx="7786742" cy="3714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s-Cyrl-BA" sz="3600" b="1" dirty="0" smtClean="0">
                <a:latin typeface="Times New Roman" pitchFamily="18" charset="0"/>
                <a:cs typeface="Times New Roman" pitchFamily="18" charset="0"/>
              </a:rPr>
              <a:t>Илуструјте у своје свеске оно што вас највише радује зими.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8229600" cy="2828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34" y="571480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s-Cyrl-BA" sz="3200" b="1" u="sng" dirty="0" smtClean="0">
                <a:latin typeface="Times New Roman" pitchFamily="18" charset="0"/>
                <a:cs typeface="Times New Roman" pitchFamily="18" charset="0"/>
              </a:rPr>
              <a:t>ЗАДАТАК ЗА САМОСТАЛАН РАД: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642918"/>
            <a:ext cx="6400800" cy="1752600"/>
          </a:xfrm>
        </p:spPr>
        <p:txBody>
          <a:bodyPr>
            <a:normAutofit/>
          </a:bodyPr>
          <a:lstStyle/>
          <a:p>
            <a:r>
              <a:rPr lang="sr-Cyrl-B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Хвала на пажњи!</a:t>
            </a:r>
            <a:endParaRPr lang="en-US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20-St.P. Korunovic-Pada Sneza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285728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vi-snjesko-prvi-snijeg-2017-popular-song-for-childr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825" y="642918"/>
            <a:ext cx="813435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44" y="1643050"/>
            <a:ext cx="5072098" cy="2386028"/>
          </a:xfrm>
        </p:spPr>
        <p:txBody>
          <a:bodyPr>
            <a:normAutofit fontScale="90000"/>
          </a:bodyPr>
          <a:lstStyle/>
          <a:p>
            <a:r>
              <a:rPr lang="sr-Cyrl-BA" sz="8000" b="1" dirty="0" smtClean="0"/>
              <a:t/>
            </a:r>
            <a:br>
              <a:rPr lang="sr-Cyrl-BA" sz="8000" b="1" dirty="0" smtClean="0"/>
            </a:br>
            <a:r>
              <a:rPr lang="sr-Cyrl-BA" sz="8000" b="1" dirty="0"/>
              <a:t/>
            </a:r>
            <a:br>
              <a:rPr lang="sr-Cyrl-BA" sz="8000" b="1" dirty="0"/>
            </a:br>
            <a: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  <a:t>ЗИМА </a:t>
            </a:r>
            <a:b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  <a:t>ОБИЉЕЖЈА ЗИМЕ     </a:t>
            </a:r>
            <a:r>
              <a:rPr lang="sr-Cyrl-B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BA" sz="8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sz="67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6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nter-snowflake-background-vector.jpg"/>
          <p:cNvPicPr>
            <a:picLocks noChangeAspect="1"/>
          </p:cNvPicPr>
          <p:nvPr/>
        </p:nvPicPr>
        <p:blipFill>
          <a:blip r:embed="rId2">
            <a:lum bright="-2000" contrast="-16000"/>
          </a:blip>
          <a:stretch>
            <a:fillRect/>
          </a:stretch>
        </p:blipFill>
        <p:spPr>
          <a:xfrm>
            <a:off x="-413742" y="-71462"/>
            <a:ext cx="9986402" cy="70723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357562"/>
            <a:ext cx="6643734" cy="3857652"/>
          </a:xfrm>
        </p:spPr>
        <p:txBody>
          <a:bodyPr>
            <a:normAutofit/>
          </a:bodyPr>
          <a:lstStyle/>
          <a:p>
            <a:endParaRPr lang="sr-Cyrl-B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B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sr-Cyrl-B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СНИЈЕГ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4414" y="571480"/>
            <a:ext cx="5929354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B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Неосјетно ноћу пао,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јутро сване, све се бијели,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грудвање душу дао,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B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 сву дјецу развесели.</a:t>
            </a: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143248"/>
            <a:ext cx="2924583" cy="341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inter-snowflake-background-vector.jpg"/>
          <p:cNvPicPr>
            <a:picLocks noChangeAspect="1"/>
          </p:cNvPicPr>
          <p:nvPr/>
        </p:nvPicPr>
        <p:blipFill>
          <a:blip r:embed="rId3">
            <a:lum bright="-2000" contrast="-16000"/>
          </a:blip>
          <a:stretch>
            <a:fillRect/>
          </a:stretch>
        </p:blipFill>
        <p:spPr>
          <a:xfrm>
            <a:off x="-500098" y="-71462"/>
            <a:ext cx="9986402" cy="7072338"/>
          </a:xfrm>
          <a:prstGeom prst="rect">
            <a:avLst/>
          </a:prstGeom>
        </p:spPr>
      </p:pic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5984" y="2357430"/>
            <a:ext cx="3899850" cy="2714644"/>
          </a:xfrm>
        </p:spPr>
      </p:pic>
      <p:sp>
        <p:nvSpPr>
          <p:cNvPr id="5" name="Rectangle 4"/>
          <p:cNvSpPr/>
          <p:nvPr/>
        </p:nvSpPr>
        <p:spPr>
          <a:xfrm>
            <a:off x="2786050" y="2857496"/>
            <a:ext cx="27860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ЗИМА И </a:t>
            </a:r>
            <a:r>
              <a:rPr lang="sr-Latn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БИЉЕЖЈА</a:t>
            </a:r>
            <a:r>
              <a:rPr lang="sr-Cyrl-B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ЗИМЕ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stockphoto-165747884-1024x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214290"/>
            <a:ext cx="2015882" cy="1897764"/>
          </a:xfrm>
          <a:prstGeom prst="rect">
            <a:avLst/>
          </a:prstGeom>
        </p:spPr>
      </p:pic>
      <p:pic>
        <p:nvPicPr>
          <p:cNvPr id="8" name="Picture 7" descr="d72adaed3be7c24bf926c279fa46a03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14290"/>
            <a:ext cx="2129505" cy="2008390"/>
          </a:xfrm>
          <a:prstGeom prst="rect">
            <a:avLst/>
          </a:prstGeom>
        </p:spPr>
      </p:pic>
      <p:pic>
        <p:nvPicPr>
          <p:cNvPr id="6" name="Picture 5" descr="130753402_417264169707164_788706326391646796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500306"/>
            <a:ext cx="1729253" cy="1921096"/>
          </a:xfrm>
          <a:prstGeom prst="rect">
            <a:avLst/>
          </a:prstGeom>
        </p:spPr>
      </p:pic>
      <p:pic>
        <p:nvPicPr>
          <p:cNvPr id="9" name="Picture 8" descr="130474431_311505349996151_2642428497879862880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5072074"/>
            <a:ext cx="1809432" cy="1489012"/>
          </a:xfrm>
          <a:prstGeom prst="rect">
            <a:avLst/>
          </a:prstGeom>
        </p:spPr>
      </p:pic>
      <p:pic>
        <p:nvPicPr>
          <p:cNvPr id="10" name="Picture 9" descr="130286333_223188429164738_6191766279544240097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4929198"/>
            <a:ext cx="1803360" cy="1714488"/>
          </a:xfrm>
          <a:prstGeom prst="rect">
            <a:avLst/>
          </a:prstGeom>
        </p:spPr>
      </p:pic>
      <p:pic>
        <p:nvPicPr>
          <p:cNvPr id="11" name="Picture 10" descr="snijeg-putevi.jpg"/>
          <p:cNvPicPr>
            <a:picLocks noChangeAspect="1"/>
          </p:cNvPicPr>
          <p:nvPr/>
        </p:nvPicPr>
        <p:blipFill>
          <a:blip r:embed="rId10" cstate="print"/>
          <a:srcRect l="18580"/>
          <a:stretch>
            <a:fillRect/>
          </a:stretch>
        </p:blipFill>
        <p:spPr>
          <a:xfrm>
            <a:off x="5857884" y="214290"/>
            <a:ext cx="2405642" cy="2020250"/>
          </a:xfrm>
          <a:prstGeom prst="rect">
            <a:avLst/>
          </a:prstGeom>
        </p:spPr>
      </p:pic>
      <p:pic>
        <p:nvPicPr>
          <p:cNvPr id="12" name="Picture 11" descr="sn021.jpg"/>
          <p:cNvPicPr>
            <a:picLocks noChangeAspect="1"/>
          </p:cNvPicPr>
          <p:nvPr/>
        </p:nvPicPr>
        <p:blipFill>
          <a:blip r:embed="rId11"/>
          <a:srcRect l="31250" t="18750"/>
          <a:stretch>
            <a:fillRect/>
          </a:stretch>
        </p:blipFill>
        <p:spPr>
          <a:xfrm>
            <a:off x="6715140" y="4786322"/>
            <a:ext cx="1782257" cy="1579730"/>
          </a:xfrm>
          <a:prstGeom prst="rect">
            <a:avLst/>
          </a:prstGeom>
        </p:spPr>
      </p:pic>
      <p:pic>
        <p:nvPicPr>
          <p:cNvPr id="13" name="Picture 12" descr="images (3)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12" y="2571744"/>
            <a:ext cx="2500686" cy="1643050"/>
          </a:xfrm>
          <a:prstGeom prst="rect">
            <a:avLst/>
          </a:prstGeom>
        </p:spPr>
      </p:pic>
      <p:pic>
        <p:nvPicPr>
          <p:cNvPr id="14" name="Picture 13" descr="preuzmi (2).jpg"/>
          <p:cNvPicPr>
            <a:picLocks noChangeAspect="1"/>
          </p:cNvPicPr>
          <p:nvPr/>
        </p:nvPicPr>
        <p:blipFill>
          <a:blip r:embed="rId13"/>
          <a:srcRect l="26834" t="11083"/>
          <a:stretch>
            <a:fillRect/>
          </a:stretch>
        </p:blipFill>
        <p:spPr>
          <a:xfrm>
            <a:off x="2500298" y="5065664"/>
            <a:ext cx="1733553" cy="1578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winter-snowflake-background-vector.jpg"/>
          <p:cNvPicPr>
            <a:picLocks noChangeAspect="1"/>
          </p:cNvPicPr>
          <p:nvPr/>
        </p:nvPicPr>
        <p:blipFill>
          <a:blip r:embed="rId2">
            <a:lum bright="4000" contrast="-16000"/>
          </a:blip>
          <a:stretch>
            <a:fillRect/>
          </a:stretch>
        </p:blipFill>
        <p:spPr>
          <a:xfrm>
            <a:off x="-428660" y="-71462"/>
            <a:ext cx="9986402" cy="7072338"/>
          </a:xfrm>
          <a:prstGeom prst="rect">
            <a:avLst/>
          </a:prstGeom>
        </p:spPr>
      </p:pic>
      <p:pic>
        <p:nvPicPr>
          <p:cNvPr id="6" name="Content Placeholder 5" descr="d72adaed3be7c24bf926c279fa46a03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3634906" cy="3429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35716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Основно обиљежје зиме јесте да постаје хладније.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496" y="1928802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Кад </a:t>
            </a:r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хладно,</a:t>
            </a:r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3200" b="1" u="sng" dirty="0" smtClean="0">
                <a:latin typeface="Times New Roman" pitchFamily="18" charset="0"/>
                <a:cs typeface="Times New Roman" pitchFamily="18" charset="0"/>
              </a:rPr>
              <a:t>облачимо</a:t>
            </a:r>
            <a:r>
              <a:rPr lang="sr-Latn-BA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sr-Cyrl-BA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257174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џемпер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307181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бунду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3500438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капу</a:t>
            </a: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шал</a:t>
            </a: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рукавице</a:t>
            </a: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129847647503c38226cd9fb661c80d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5143512"/>
            <a:ext cx="1285884" cy="1010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034" y="614364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чизме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4357694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За заштиту од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падавина</a:t>
            </a:r>
            <a:r>
              <a:rPr lang="sr-Latn-B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носимо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34" y="442913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Обувамо:</a:t>
            </a:r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a011f6cebc1551165bfcfb1d5dd0c2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5340269"/>
            <a:ext cx="1534901" cy="13462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86578" y="550070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кишобран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nter-snowflake-background-vector.jpg"/>
          <p:cNvPicPr>
            <a:picLocks noChangeAspect="1"/>
          </p:cNvPicPr>
          <p:nvPr/>
        </p:nvPicPr>
        <p:blipFill>
          <a:blip r:embed="rId2">
            <a:lum bright="-2000" contrast="-16000"/>
          </a:blip>
          <a:stretch>
            <a:fillRect/>
          </a:stretch>
        </p:blipFill>
        <p:spPr>
          <a:xfrm>
            <a:off x="-485180" y="-71462"/>
            <a:ext cx="9986402" cy="7072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6" y="857232"/>
            <a:ext cx="4071966" cy="2214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Дјеца се највише</a:t>
            </a:r>
          </a:p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радују зими. </a:t>
            </a:r>
          </a:p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Дјечије игре на</a:t>
            </a:r>
          </a:p>
          <a:p>
            <a:pPr>
              <a:buNone/>
            </a:pPr>
            <a:r>
              <a:rPr lang="sr-Cyrl-BA" b="1" dirty="0" smtClean="0">
                <a:latin typeface="Times New Roman" pitchFamily="18" charset="0"/>
                <a:cs typeface="Times New Roman" pitchFamily="18" charset="0"/>
              </a:rPr>
              <a:t>снијегу су: </a:t>
            </a:r>
          </a:p>
          <a:p>
            <a:pPr>
              <a:buNone/>
            </a:pPr>
            <a:endParaRPr lang="sr-Cyrl-B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stockphoto-165747884-1024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4000528" cy="4357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314324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-клизање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378619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-скијање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435769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-прављење Сњешка</a:t>
            </a:r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0063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-санкање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5643578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грудвање</a:t>
            </a:r>
            <a:r>
              <a:rPr lang="sr-Latn-B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10e79052f20d13c5ac3acabc7aa2ff83.jpg"/>
          <p:cNvPicPr>
            <a:picLocks noChangeAspect="1"/>
          </p:cNvPicPr>
          <p:nvPr/>
        </p:nvPicPr>
        <p:blipFill>
          <a:blip r:embed="rId4"/>
          <a:srcRect l="6165" t="10817" r="3014" b="7017"/>
          <a:stretch>
            <a:fillRect/>
          </a:stretch>
        </p:blipFill>
        <p:spPr>
          <a:xfrm rot="20827893">
            <a:off x="6952899" y="5542025"/>
            <a:ext cx="2131041" cy="1092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inter-snowflake-background-vector.jpg"/>
          <p:cNvPicPr>
            <a:picLocks noChangeAspect="1"/>
          </p:cNvPicPr>
          <p:nvPr/>
        </p:nvPicPr>
        <p:blipFill>
          <a:blip r:embed="rId2">
            <a:lum bright="-2000" contrast="-16000"/>
          </a:blip>
          <a:stretch>
            <a:fillRect/>
          </a:stretch>
        </p:blipFill>
        <p:spPr>
          <a:xfrm>
            <a:off x="-500098" y="-71462"/>
            <a:ext cx="9986402" cy="7072338"/>
          </a:xfrm>
          <a:prstGeom prst="rect">
            <a:avLst/>
          </a:prstGeom>
        </p:spPr>
      </p:pic>
      <p:pic>
        <p:nvPicPr>
          <p:cNvPr id="4" name="Content Placeholder 3" descr="snijeg-putev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580"/>
          <a:stretch>
            <a:fillRect/>
          </a:stretch>
        </p:blipFill>
        <p:spPr>
          <a:xfrm>
            <a:off x="642910" y="1428736"/>
            <a:ext cx="2406103" cy="1948555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1714488"/>
            <a:ext cx="2360987" cy="1637325"/>
          </a:xfrm>
          <a:prstGeom prst="rect">
            <a:avLst/>
          </a:prstGeom>
        </p:spPr>
      </p:pic>
      <p:pic>
        <p:nvPicPr>
          <p:cNvPr id="6" name="Picture 5" descr="sn021.jpg"/>
          <p:cNvPicPr>
            <a:picLocks noChangeAspect="1"/>
          </p:cNvPicPr>
          <p:nvPr/>
        </p:nvPicPr>
        <p:blipFill>
          <a:blip r:embed="rId5"/>
          <a:srcRect l="31250" t="18750"/>
          <a:stretch>
            <a:fillRect/>
          </a:stretch>
        </p:blipFill>
        <p:spPr>
          <a:xfrm>
            <a:off x="642910" y="4143380"/>
            <a:ext cx="2500330" cy="1579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728" y="28572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Рад људи и временске прилике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42900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чишћење улица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9058" y="342900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ада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снијег</a:t>
            </a:r>
          </a:p>
        </p:txBody>
      </p:sp>
      <p:pic>
        <p:nvPicPr>
          <p:cNvPr id="10" name="Picture 9" descr="klizav-kolovo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000504"/>
            <a:ext cx="3500462" cy="21123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0562" y="614364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клизав коловоз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ledena-kisa-na-aut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1714488"/>
            <a:ext cx="2387734" cy="1641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3636" y="350043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ада </a:t>
            </a:r>
            <a:r>
              <a:rPr lang="sr-Cyrl-BA" sz="2400" b="1" dirty="0" smtClean="0">
                <a:latin typeface="Times New Roman" pitchFamily="18" charset="0"/>
                <a:cs typeface="Times New Roman" pitchFamily="18" charset="0"/>
              </a:rPr>
              <a:t>ледена киша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nter-snowflake-background-vector.jpg"/>
          <p:cNvPicPr>
            <a:picLocks noChangeAspect="1"/>
          </p:cNvPicPr>
          <p:nvPr/>
        </p:nvPicPr>
        <p:blipFill>
          <a:blip r:embed="rId2">
            <a:lum bright="-2000" contrast="-16000"/>
          </a:blip>
          <a:stretch>
            <a:fillRect/>
          </a:stretch>
        </p:blipFill>
        <p:spPr>
          <a:xfrm>
            <a:off x="-500098" y="-71462"/>
            <a:ext cx="9986402" cy="7072338"/>
          </a:xfrm>
          <a:prstGeom prst="rect">
            <a:avLst/>
          </a:prstGeom>
        </p:spPr>
      </p:pic>
      <p:pic>
        <p:nvPicPr>
          <p:cNvPr id="4" name="Content Placeholder 3" descr="130753402_417264169707164_7887063263916467966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714356"/>
            <a:ext cx="2357454" cy="2500330"/>
          </a:xfrm>
          <a:prstGeom prst="rect">
            <a:avLst/>
          </a:prstGeom>
        </p:spPr>
      </p:pic>
      <p:pic>
        <p:nvPicPr>
          <p:cNvPr id="5" name="Picture 4" descr="130474431_311505349996151_26424284978798628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714356"/>
            <a:ext cx="2673951" cy="2428892"/>
          </a:xfrm>
          <a:prstGeom prst="rect">
            <a:avLst/>
          </a:prstGeom>
        </p:spPr>
      </p:pic>
      <p:pic>
        <p:nvPicPr>
          <p:cNvPr id="6" name="Picture 5" descr="preuzmi (2).jpg"/>
          <p:cNvPicPr>
            <a:picLocks noChangeAspect="1"/>
          </p:cNvPicPr>
          <p:nvPr/>
        </p:nvPicPr>
        <p:blipFill>
          <a:blip r:embed="rId5"/>
          <a:srcRect l="26834" t="11083"/>
          <a:stretch>
            <a:fillRect/>
          </a:stretch>
        </p:blipFill>
        <p:spPr>
          <a:xfrm>
            <a:off x="6072198" y="714356"/>
            <a:ext cx="2732657" cy="2428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Хладноћа угрожава животиње, па им људи помажу и хране их.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130286333_223188429164738_619176627954424009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500570"/>
            <a:ext cx="2051027" cy="19499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8926" y="5000636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r-Cyrl-BA" sz="3200" b="1" dirty="0" smtClean="0">
                <a:latin typeface="Times New Roman" pitchFamily="18" charset="0"/>
                <a:cs typeface="Times New Roman" pitchFamily="18" charset="0"/>
              </a:rPr>
              <a:t>Ноћи су дуге, а дани кратки.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149</Words>
  <Application>Microsoft Office PowerPoint</Application>
  <PresentationFormat>On-screen Show (4:3)</PresentationFormat>
  <Paragraphs>39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ПРИРОДА И ДРУШТВО   2. разред</vt:lpstr>
      <vt:lpstr>Slide 2</vt:lpstr>
      <vt:lpstr>  ЗИМА  И  ОБИЉЕЖЈА ЗИМЕ               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ДРУШТВО-  2. разред</dc:title>
  <dc:creator>toshiba</dc:creator>
  <cp:lastModifiedBy>skola</cp:lastModifiedBy>
  <cp:revision>54</cp:revision>
  <dcterms:created xsi:type="dcterms:W3CDTF">2020-12-08T22:47:58Z</dcterms:created>
  <dcterms:modified xsi:type="dcterms:W3CDTF">2020-12-16T17:37:33Z</dcterms:modified>
</cp:coreProperties>
</file>