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3323-074A-44B3-B924-7D8FFC3E0117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C020-C9DD-4B06-832A-1D0E09EAD1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3323-074A-44B3-B924-7D8FFC3E0117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C020-C9DD-4B06-832A-1D0E09EAD1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3323-074A-44B3-B924-7D8FFC3E0117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C020-C9DD-4B06-832A-1D0E09EAD1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3323-074A-44B3-B924-7D8FFC3E0117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C020-C9DD-4B06-832A-1D0E09EAD1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3323-074A-44B3-B924-7D8FFC3E0117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C020-C9DD-4B06-832A-1D0E09EAD1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3323-074A-44B3-B924-7D8FFC3E0117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C020-C9DD-4B06-832A-1D0E09EAD1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3323-074A-44B3-B924-7D8FFC3E0117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C020-C9DD-4B06-832A-1D0E09EAD1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3323-074A-44B3-B924-7D8FFC3E0117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C020-C9DD-4B06-832A-1D0E09EAD1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3323-074A-44B3-B924-7D8FFC3E0117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C020-C9DD-4B06-832A-1D0E09EAD1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3323-074A-44B3-B924-7D8FFC3E0117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C020-C9DD-4B06-832A-1D0E09EAD1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F3323-074A-44B3-B924-7D8FFC3E0117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C020-C9DD-4B06-832A-1D0E09EAD1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F3323-074A-44B3-B924-7D8FFC3E0117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5C020-C9DD-4B06-832A-1D0E09EAD1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tematik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1143000"/>
            <a:ext cx="4000500" cy="4000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1000"/>
            <a:ext cx="7848600" cy="1295400"/>
          </a:xfrm>
        </p:spPr>
        <p:txBody>
          <a:bodyPr>
            <a:noAutofit/>
          </a:bodyPr>
          <a:lstStyle/>
          <a:p>
            <a:r>
              <a:rPr lang="sr-Cyrl-R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Математика </a:t>
            </a:r>
            <a:endParaRPr lang="sr-Latn-BA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BA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sr-Cyrl-R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разред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4953000"/>
            <a:ext cx="853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b="1" dirty="0" smtClean="0">
                <a:latin typeface="Times New Roman" pitchFamily="18" charset="0"/>
                <a:cs typeface="Times New Roman" pitchFamily="18" charset="0"/>
              </a:rPr>
              <a:t>Задаци са сабирањем и одузимањем    </a:t>
            </a:r>
          </a:p>
          <a:p>
            <a:r>
              <a:rPr lang="sr-Cyrl-R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4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sr-Cyrl-RS" sz="3200" b="1" dirty="0" smtClean="0">
                <a:latin typeface="Times New Roman" pitchFamily="18" charset="0"/>
                <a:cs typeface="Times New Roman" pitchFamily="18" charset="0"/>
              </a:rPr>
              <a:t>- утврђивање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2819400"/>
          </a:xfrm>
        </p:spPr>
        <p:txBody>
          <a:bodyPr>
            <a:normAutofit fontScale="90000"/>
          </a:bodyPr>
          <a:lstStyle/>
          <a:p>
            <a:r>
              <a:rPr lang="sr-Cyrl-RS" sz="3200" b="1" u="sng" dirty="0" smtClean="0">
                <a:latin typeface="Times New Roman" pitchFamily="18" charset="0"/>
                <a:cs typeface="Times New Roman" pitchFamily="18" charset="0"/>
              </a:rPr>
              <a:t>Да поновимо: </a:t>
            </a:r>
            <a:br>
              <a:rPr lang="sr-Cyrl-RS" sz="32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3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sr-Cyrl-RS" sz="6000" b="1" dirty="0" smtClean="0">
                <a:latin typeface="Times New Roman" pitchFamily="18" charset="0"/>
                <a:cs typeface="Times New Roman" pitchFamily="18" charset="0"/>
              </a:rPr>
              <a:t>4+5=9</a:t>
            </a:r>
            <a:br>
              <a:rPr lang="sr-Cyrl-RS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3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200" b="1" dirty="0"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RS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8-3=5</a:t>
            </a:r>
          </a:p>
          <a:p>
            <a:endParaRPr lang="en-US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352800" y="2209800"/>
            <a:ext cx="3048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419600" y="22098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181600" y="2209800"/>
            <a:ext cx="3810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667000" y="2743200"/>
            <a:ext cx="1219200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Times New Roman" pitchFamily="18" charset="0"/>
                <a:cs typeface="Times New Roman" pitchFamily="18" charset="0"/>
              </a:rPr>
              <a:t>сабирак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86200" y="27432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Times New Roman" pitchFamily="18" charset="0"/>
                <a:cs typeface="Times New Roman" pitchFamily="18" charset="0"/>
              </a:rPr>
              <a:t> сабирак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27432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Times New Roman" pitchFamily="18" charset="0"/>
                <a:cs typeface="Times New Roman" pitchFamily="18" charset="0"/>
              </a:rPr>
              <a:t>  збир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429000" y="4800600"/>
            <a:ext cx="3048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419600" y="48006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181600" y="4800600"/>
            <a:ext cx="3810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057400" y="55626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Times New Roman" pitchFamily="18" charset="0"/>
                <a:cs typeface="Times New Roman" pitchFamily="18" charset="0"/>
              </a:rPr>
              <a:t> умањеник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0" y="5562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Times New Roman" pitchFamily="18" charset="0"/>
                <a:cs typeface="Times New Roman" pitchFamily="18" charset="0"/>
              </a:rPr>
              <a:t>умањилац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34000" y="5562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latin typeface="Times New Roman" pitchFamily="18" charset="0"/>
                <a:cs typeface="Times New Roman" pitchFamily="18" charset="0"/>
              </a:rPr>
              <a:t>разлика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1" grpId="0" build="p"/>
      <p:bldP spid="12" grpId="0" build="p"/>
      <p:bldP spid="16" grpId="0" build="p"/>
      <p:bldP spid="17" grpId="0" build="p"/>
      <p:bldP spid="1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7848600" cy="1828800"/>
          </a:xfrm>
        </p:spPr>
        <p:txBody>
          <a:bodyPr>
            <a:normAutofit/>
          </a:bodyPr>
          <a:lstStyle/>
          <a:p>
            <a:pPr algn="l"/>
            <a:r>
              <a:rPr lang="sr-Latn-B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2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Разлици бројева 9 и 4 додај број 3.</a:t>
            </a:r>
          </a:p>
          <a:p>
            <a:pPr algn="l"/>
            <a:endParaRPr lang="sr-Cyrl-R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sr-Latn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Рјешење:                          (9-4)+3=5+3=8</a:t>
            </a:r>
          </a:p>
          <a:p>
            <a:pPr algn="l"/>
            <a:r>
              <a:rPr lang="sr-Latn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sr-Cyrl-R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Одговор:                          Рјешење је број 8.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838200" y="914400"/>
            <a:ext cx="79248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r-Cyrl-R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371600" y="1752600"/>
            <a:ext cx="7239000" cy="1600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bs-Cyrl-BA" sz="2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Збир бројева 7 и 2 умањи за 6.</a:t>
            </a:r>
            <a:endParaRPr kumimoji="0" lang="sr-Cyrl-RS" sz="26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r-Cyrl-RS" sz="2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Latn-BA" sz="19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</a:t>
            </a:r>
            <a:r>
              <a:rPr kumimoji="0" lang="sr-Cyrl-R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Рјешење:                          (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kumimoji="0" lang="sr-Cyrl-R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+2)-6=9-6=3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Latn-BA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</a:t>
            </a:r>
            <a:r>
              <a:rPr kumimoji="0" lang="sr-Cyrl-RS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Одговор:                          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Рјешење је број 3</a:t>
            </a:r>
            <a:r>
              <a:rPr kumimoji="0" lang="sr-Cyrl-RS" sz="2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7086600" y="1676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67400" y="2209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95800" y="1143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200400" y="1676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124200"/>
            <a:ext cx="7620000" cy="9144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Одреди непознати умањеник, умањилац или </a:t>
            </a:r>
            <a:r>
              <a:rPr lang="sr-Latn-B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l"/>
            <a:r>
              <a:rPr lang="sr-Latn-B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разлику у сљедећој табели.</a:t>
            </a:r>
          </a:p>
          <a:p>
            <a:pPr algn="l"/>
            <a:r>
              <a:rPr lang="sr-Latn-B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bs-Cyrl-BA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5486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838200" y="457200"/>
            <a:ext cx="77724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r-Cyrl-R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Latn-B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143000" y="1096617"/>
          <a:ext cx="6858000" cy="15703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  <a:gridCol w="1295400"/>
                <a:gridCol w="1295400"/>
                <a:gridCol w="1295400"/>
                <a:gridCol w="1295400"/>
              </a:tblGrid>
              <a:tr h="533400">
                <a:tc>
                  <a:txBody>
                    <a:bodyPr/>
                    <a:lstStyle/>
                    <a:p>
                      <a:r>
                        <a:rPr lang="bs-Cyrl-BA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САБИРАК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461">
                <a:tc>
                  <a:txBody>
                    <a:bodyPr/>
                    <a:lstStyle/>
                    <a:p>
                      <a:r>
                        <a:rPr lang="bs-Cyrl-BA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САБИРАК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3522">
                <a:tc>
                  <a:txBody>
                    <a:bodyPr/>
                    <a:lstStyle/>
                    <a:p>
                      <a:r>
                        <a:rPr lang="bs-Cyrl-BA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ЗБИР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200" y="457200"/>
            <a:ext cx="82296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s-Cyrl-BA" sz="2400" b="1" dirty="0" smtClean="0">
                <a:latin typeface="Times New Roman" pitchFamily="18" charset="0"/>
                <a:cs typeface="Times New Roman" pitchFamily="18" charset="0"/>
              </a:rPr>
              <a:t>3. Одреди непознати сабирак или збир у сљедећој табели.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6600" y="1600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Cyrl-BA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0" y="1066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67400" y="16002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62800" y="2133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762000" y="4343400"/>
          <a:ext cx="7543800" cy="1447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1384916"/>
                <a:gridCol w="1318334"/>
                <a:gridCol w="1274390"/>
                <a:gridCol w="1508760"/>
              </a:tblGrid>
              <a:tr h="482600">
                <a:tc>
                  <a:txBody>
                    <a:bodyPr/>
                    <a:lstStyle/>
                    <a:p>
                      <a:r>
                        <a:rPr lang="bs-Cyrl-BA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УМАЊЕНИК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bs-Cyrl-BA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УМАЊИЛАЦ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bs-Cyrl-BA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РАЗЛИКА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Cyrl-BA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352800" y="5334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24400" y="4876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19800" y="5334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67600" y="4343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11" grpId="0" animBg="1"/>
      <p:bldP spid="16" grpId="0" build="p"/>
      <p:bldP spid="17" grpId="0" build="p"/>
      <p:bldP spid="18" grpId="0" build="p"/>
      <p:bldP spid="20" grpId="0" build="p"/>
      <p:bldP spid="26" grpId="0" build="p"/>
      <p:bldP spid="27" grpId="0" build="p"/>
      <p:bldP spid="28" grpId="0" build="p"/>
      <p:bldP spid="2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1"/>
            <a:ext cx="8458200" cy="1600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bs-Cyrl-BA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bs-Cyrl-BA" sz="24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sr-Latn-BA" sz="24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bs-Cyrl-BA" sz="2400" b="1" dirty="0" smtClean="0">
                <a:latin typeface="Times New Roman" pitchFamily="18" charset="0"/>
                <a:cs typeface="Times New Roman" pitchFamily="18" charset="0"/>
              </a:rPr>
              <a:t>Милан је имао 10 кликера. </a:t>
            </a:r>
            <a:r>
              <a:rPr lang="bs-Cyrl-BA" sz="2400" b="1" dirty="0" smtClean="0">
                <a:latin typeface="Times New Roman" pitchFamily="18" charset="0"/>
                <a:cs typeface="Times New Roman" pitchFamily="18" charset="0"/>
              </a:rPr>
              <a:t>Два (2) </a:t>
            </a:r>
            <a:r>
              <a:rPr lang="bs-Cyrl-BA" sz="2400" b="1" dirty="0" smtClean="0">
                <a:latin typeface="Times New Roman" pitchFamily="18" charset="0"/>
                <a:cs typeface="Times New Roman" pitchFamily="18" charset="0"/>
              </a:rPr>
              <a:t>кликера је дао     </a:t>
            </a:r>
          </a:p>
          <a:p>
            <a:pPr>
              <a:buNone/>
            </a:pPr>
            <a:r>
              <a:rPr lang="bs-Cyrl-BA" sz="2400" b="1" dirty="0" smtClean="0">
                <a:latin typeface="Times New Roman" pitchFamily="18" charset="0"/>
                <a:cs typeface="Times New Roman" pitchFamily="18" charset="0"/>
              </a:rPr>
              <a:t>               Милошу, а 4 кликера Игору.  Колико кликера је   </a:t>
            </a:r>
          </a:p>
          <a:p>
            <a:pPr>
              <a:buNone/>
            </a:pPr>
            <a:r>
              <a:rPr lang="bs-Cyrl-BA" sz="2400" b="1" dirty="0" smtClean="0">
                <a:latin typeface="Times New Roman" pitchFamily="18" charset="0"/>
                <a:cs typeface="Times New Roman" pitchFamily="18" charset="0"/>
              </a:rPr>
              <a:t>               остало Милану?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35052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latin typeface="Times New Roman" pitchFamily="18" charset="0"/>
                <a:cs typeface="Times New Roman" pitchFamily="18" charset="0"/>
              </a:rPr>
              <a:t>Рјешење:    </a:t>
            </a:r>
            <a:r>
              <a:rPr lang="bs-Cyrl-BA" sz="2400" dirty="0" smtClean="0">
                <a:latin typeface="Times New Roman" pitchFamily="18" charset="0"/>
                <a:cs typeface="Times New Roman" pitchFamily="18" charset="0"/>
              </a:rPr>
              <a:t>10-(</a:t>
            </a:r>
            <a:r>
              <a:rPr lang="bs-Cyrl-BA" sz="2400" dirty="0" smtClean="0">
                <a:latin typeface="Times New Roman" pitchFamily="18" charset="0"/>
                <a:cs typeface="Times New Roman" pitchFamily="18" charset="0"/>
              </a:rPr>
              <a:t>2 + 4</a:t>
            </a:r>
            <a:r>
              <a:rPr lang="bs-Cyrl-BA" sz="2400" dirty="0" smtClean="0">
                <a:latin typeface="Times New Roman" pitchFamily="18" charset="0"/>
                <a:cs typeface="Times New Roman" pitchFamily="18" charset="0"/>
              </a:rPr>
              <a:t>)=10-6=4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40386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latin typeface="Times New Roman" pitchFamily="18" charset="0"/>
                <a:cs typeface="Times New Roman" pitchFamily="18" charset="0"/>
              </a:rPr>
              <a:t>Одговор:    Милану су остала 4 кликера.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219200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sr-Latn-BA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ЗАДАТАК ЗА САМОСТАЛАН РАД</a:t>
            </a:r>
          </a:p>
          <a:p>
            <a:endParaRPr lang="sr-Cyrl-B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Радна свеска, стр.</a:t>
            </a:r>
            <a:r>
              <a:rPr lang="sr-Latn-BA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54</a:t>
            </a:r>
            <a:r>
              <a:rPr lang="sr-Cyrl-BA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1a259105b5de746437672a3c3f448d2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2971800"/>
            <a:ext cx="4171950" cy="31908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</TotalTime>
  <Words>195</Words>
  <Application>Microsoft Office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</vt:lpstr>
      <vt:lpstr>Да поновимо:   4+5=9  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MS</dc:creator>
  <cp:lastModifiedBy>skola</cp:lastModifiedBy>
  <cp:revision>55</cp:revision>
  <dcterms:created xsi:type="dcterms:W3CDTF">2020-12-08T12:19:17Z</dcterms:created>
  <dcterms:modified xsi:type="dcterms:W3CDTF">2020-12-13T18:04:45Z</dcterms:modified>
</cp:coreProperties>
</file>