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7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1E1E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012964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4218" y="2794727"/>
            <a:ext cx="8328306" cy="92333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IL </a:t>
            </a:r>
            <a:r>
              <a:rPr lang="sr-Latn-BA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PASSATO  PROSSIMO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FEE6-2482-4027-80B9-5A25CC01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Passato prossimo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9012-9328-4682-A805-6287FA14B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Presente</a:t>
            </a:r>
            <a:r>
              <a:rPr lang="en-US" dirty="0"/>
              <a:t> di </a:t>
            </a:r>
            <a:r>
              <a:rPr lang="en-US" i="1" dirty="0" err="1">
                <a:solidFill>
                  <a:srgbClr val="FF0000"/>
                </a:solidFill>
              </a:rPr>
              <a:t>avere</a:t>
            </a:r>
            <a:r>
              <a:rPr lang="en-US" dirty="0"/>
              <a:t> o </a:t>
            </a:r>
            <a:r>
              <a:rPr lang="en-US" i="1" dirty="0" err="1">
                <a:solidFill>
                  <a:srgbClr val="FF0000"/>
                </a:solidFill>
              </a:rPr>
              <a:t>essere</a:t>
            </a:r>
            <a:r>
              <a:rPr lang="en-US" i="1" dirty="0"/>
              <a:t> + </a:t>
            </a:r>
            <a:r>
              <a:rPr lang="en-US" i="1" dirty="0" err="1"/>
              <a:t>participio</a:t>
            </a:r>
            <a:r>
              <a:rPr lang="en-US" i="1" dirty="0"/>
              <a:t> </a:t>
            </a:r>
            <a:r>
              <a:rPr lang="en-US" i="1" dirty="0" err="1"/>
              <a:t>passato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                                                 </a:t>
            </a:r>
            <a:endParaRPr lang="sr-Latn-RS" i="1" dirty="0"/>
          </a:p>
          <a:p>
            <a:pPr marL="0" indent="0">
              <a:buNone/>
            </a:pPr>
            <a:r>
              <a:rPr lang="sr-Latn-RS" i="1" dirty="0"/>
              <a:t>                                                  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                                                 </a:t>
            </a:r>
            <a:r>
              <a:rPr lang="sr-Latn-RS" i="1" dirty="0"/>
              <a:t>(</a:t>
            </a:r>
            <a:r>
              <a:rPr lang="en-US" i="1" dirty="0" err="1"/>
              <a:t>parl</a:t>
            </a:r>
            <a:r>
              <a:rPr lang="en-US" b="1" i="1" dirty="0" err="1"/>
              <a:t>are</a:t>
            </a:r>
            <a:r>
              <a:rPr lang="en-US" i="1" dirty="0"/>
              <a:t> </a:t>
            </a:r>
            <a:r>
              <a:rPr lang="sr-Latn-RS" i="1" dirty="0"/>
              <a:t>= parl</a:t>
            </a:r>
            <a:r>
              <a:rPr lang="sr-Latn-RS" b="1" i="1" dirty="0"/>
              <a:t>ato</a:t>
            </a:r>
          </a:p>
          <a:p>
            <a:pPr marL="0" indent="0">
              <a:buNone/>
            </a:pPr>
            <a:r>
              <a:rPr lang="sr-Latn-RS" i="1" dirty="0"/>
              <a:t>                                                  ricev</a:t>
            </a:r>
            <a:r>
              <a:rPr lang="sr-Latn-RS" b="1" i="1" dirty="0"/>
              <a:t>ere</a:t>
            </a:r>
            <a:r>
              <a:rPr lang="sr-Latn-RS" i="1" dirty="0"/>
              <a:t> = ricev</a:t>
            </a:r>
            <a:r>
              <a:rPr lang="sr-Latn-RS" b="1" i="1" dirty="0"/>
              <a:t>uto</a:t>
            </a:r>
          </a:p>
          <a:p>
            <a:pPr marL="0" indent="0">
              <a:buNone/>
            </a:pPr>
            <a:r>
              <a:rPr lang="sr-Latn-RS" i="1" dirty="0"/>
              <a:t>                                                  fin</a:t>
            </a:r>
            <a:r>
              <a:rPr lang="sr-Latn-RS" b="1" i="1" dirty="0"/>
              <a:t>ire </a:t>
            </a:r>
            <a:r>
              <a:rPr lang="sr-Latn-RS" i="1" dirty="0"/>
              <a:t>= fin</a:t>
            </a:r>
            <a:r>
              <a:rPr lang="sr-Latn-RS" b="1" i="1" dirty="0"/>
              <a:t>ito)</a:t>
            </a:r>
            <a:endParaRPr lang="en-US" b="1" i="1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F8D9958-4445-4707-A3C7-6D92385DFEC6}"/>
              </a:ext>
            </a:extLst>
          </p:cNvPr>
          <p:cNvSpPr/>
          <p:nvPr/>
        </p:nvSpPr>
        <p:spPr>
          <a:xfrm>
            <a:off x="7712765" y="2186609"/>
            <a:ext cx="556592" cy="1139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9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16" y="742056"/>
            <a:ext cx="10972800" cy="1143000"/>
          </a:xfrm>
        </p:spPr>
        <p:txBody>
          <a:bodyPr/>
          <a:lstStyle/>
          <a:p>
            <a:r>
              <a:rPr lang="sr-Latn-BA" dirty="0"/>
              <a:t>Ausiliare </a:t>
            </a:r>
            <a:r>
              <a:rPr lang="sr-Latn-BA" i="1" u="sng" dirty="0">
                <a:solidFill>
                  <a:srgbClr val="FF0000"/>
                </a:solidFill>
              </a:rPr>
              <a:t>essere</a:t>
            </a:r>
            <a:r>
              <a:rPr lang="sr-Latn-BA" i="1" dirty="0">
                <a:solidFill>
                  <a:srgbClr val="FF0000"/>
                </a:solidFill>
              </a:rPr>
              <a:t> </a:t>
            </a:r>
            <a:r>
              <a:rPr lang="sr-Latn-BA" i="1" dirty="0"/>
              <a:t>+ participio passato</a:t>
            </a:r>
            <a:endParaRPr lang="en-US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CAE9DF5-5878-4EA8-95F3-F7C903FBB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539446"/>
              </p:ext>
            </p:extLst>
          </p:nvPr>
        </p:nvGraphicFramePr>
        <p:xfrm>
          <a:off x="4086809" y="2306793"/>
          <a:ext cx="3956415" cy="3627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5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3903">
                <a:tc>
                  <a:txBody>
                    <a:bodyPr/>
                    <a:lstStyle/>
                    <a:p>
                      <a:pPr algn="ctr"/>
                      <a:r>
                        <a:rPr lang="sr-Latn-BA" sz="2800" dirty="0"/>
                        <a:t>ANDARE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Io 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sono</a:t>
                      </a:r>
                      <a:r>
                        <a:rPr lang="sr-Latn-BA" sz="2800" dirty="0"/>
                        <a:t> andato/-a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Tu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sei</a:t>
                      </a:r>
                      <a:r>
                        <a:rPr lang="sr-Latn-BA" sz="2800" dirty="0"/>
                        <a:t> andato/-a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Lui/lei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è </a:t>
                      </a:r>
                      <a:r>
                        <a:rPr lang="sr-Latn-BA" sz="2800" dirty="0"/>
                        <a:t>andato/-a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Noi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siamo </a:t>
                      </a:r>
                      <a:r>
                        <a:rPr lang="sr-Latn-BA" sz="2800" dirty="0"/>
                        <a:t>andati/-e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Voi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siete </a:t>
                      </a:r>
                      <a:r>
                        <a:rPr lang="sr-Latn-BA" sz="2800" dirty="0"/>
                        <a:t>andati/-e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744">
                <a:tc>
                  <a:txBody>
                    <a:bodyPr/>
                    <a:lstStyle/>
                    <a:p>
                      <a:r>
                        <a:rPr lang="sr-Latn-BA" sz="2800" dirty="0"/>
                        <a:t>Loro </a:t>
                      </a:r>
                      <a:r>
                        <a:rPr lang="sr-Latn-BA" sz="2800" dirty="0">
                          <a:solidFill>
                            <a:srgbClr val="FF0000"/>
                          </a:solidFill>
                        </a:rPr>
                        <a:t>sono </a:t>
                      </a:r>
                      <a:r>
                        <a:rPr lang="sr-Latn-BA" sz="2800" dirty="0"/>
                        <a:t>andati/-e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0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01EC7-6105-4EFE-AF86-D27ECD723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B0CC-AFD6-4C72-A3AC-E2355C814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Sono </a:t>
            </a:r>
            <a:r>
              <a:rPr lang="sr-Latn-RS" u="sng" dirty="0">
                <a:solidFill>
                  <a:srgbClr val="FF0000"/>
                </a:solidFill>
              </a:rPr>
              <a:t>andato/-a </a:t>
            </a:r>
            <a:r>
              <a:rPr lang="sr-Latn-RS" dirty="0"/>
              <a:t>a teatro ieri.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Sei </a:t>
            </a:r>
            <a:r>
              <a:rPr lang="sr-Latn-RS" u="sng" dirty="0">
                <a:solidFill>
                  <a:srgbClr val="FF0000"/>
                </a:solidFill>
              </a:rPr>
              <a:t>tornato/-a </a:t>
            </a:r>
            <a:r>
              <a:rPr lang="sr-Latn-RS" dirty="0"/>
              <a:t>dal lavoro?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È </a:t>
            </a:r>
            <a:r>
              <a:rPr lang="sr-Latn-RS" u="sng" dirty="0">
                <a:solidFill>
                  <a:srgbClr val="FF0000"/>
                </a:solidFill>
              </a:rPr>
              <a:t>entrato/-a </a:t>
            </a:r>
            <a:r>
              <a:rPr lang="sr-Latn-RS" dirty="0"/>
              <a:t>in un negozio.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Siamo </a:t>
            </a:r>
            <a:r>
              <a:rPr lang="sr-Latn-RS" u="sng" dirty="0">
                <a:solidFill>
                  <a:srgbClr val="FF0000"/>
                </a:solidFill>
              </a:rPr>
              <a:t>partiti/-e </a:t>
            </a:r>
            <a:r>
              <a:rPr lang="sr-Latn-RS" dirty="0"/>
              <a:t>un mese fa.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Siete </a:t>
            </a:r>
            <a:r>
              <a:rPr lang="sr-Latn-RS" u="sng" dirty="0">
                <a:solidFill>
                  <a:srgbClr val="FF0000"/>
                </a:solidFill>
              </a:rPr>
              <a:t>usciti/-e </a:t>
            </a:r>
            <a:r>
              <a:rPr lang="sr-Latn-RS" dirty="0"/>
              <a:t>l’altro ieri?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</a:rPr>
              <a:t>Sono </a:t>
            </a:r>
            <a:r>
              <a:rPr lang="sr-Latn-RS" u="sng" dirty="0">
                <a:solidFill>
                  <a:srgbClr val="FF0000"/>
                </a:solidFill>
              </a:rPr>
              <a:t>saliti/-e </a:t>
            </a:r>
            <a:r>
              <a:rPr lang="sr-Latn-RS" dirty="0"/>
              <a:t>al quarto piano.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8A25C4B-BED5-4061-A0B4-CC9EDA94D9B9}"/>
              </a:ext>
            </a:extLst>
          </p:cNvPr>
          <p:cNvSpPr/>
          <p:nvPr/>
        </p:nvSpPr>
        <p:spPr>
          <a:xfrm>
            <a:off x="5539409" y="3429000"/>
            <a:ext cx="1232452" cy="665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519F32-9E2B-4CCF-9B7F-D8B4955933DC}"/>
              </a:ext>
            </a:extLst>
          </p:cNvPr>
          <p:cNvSpPr/>
          <p:nvPr/>
        </p:nvSpPr>
        <p:spPr>
          <a:xfrm>
            <a:off x="6771861" y="2663687"/>
            <a:ext cx="5200799" cy="241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CC00"/>
                </a:solidFill>
              </a:rPr>
              <a:t>Quali verbi prendono come ausiliare il verbo </a:t>
            </a:r>
            <a:r>
              <a:rPr lang="sr-Latn-RS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CC00"/>
                </a:solidFill>
              </a:rPr>
              <a:t>essere?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7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6612-C33F-4223-92D6-D6F2AEF9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458734" cy="1143000"/>
          </a:xfrm>
        </p:spPr>
        <p:txBody>
          <a:bodyPr/>
          <a:lstStyle/>
          <a:p>
            <a:r>
              <a:rPr lang="sr-Latn-RS" dirty="0"/>
              <a:t>Prendono come ausiliare il verbo </a:t>
            </a:r>
            <a:r>
              <a:rPr lang="sr-Latn-RS" u="sng" dirty="0"/>
              <a:t>essere</a:t>
            </a:r>
            <a:r>
              <a:rPr lang="sr-Latn-RS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A4B7D-D343-4863-BEAE-44B3E7D83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1. molti verbi di movimento: </a:t>
            </a:r>
            <a:r>
              <a:rPr lang="sr-Latn-RS" i="1" dirty="0">
                <a:solidFill>
                  <a:srgbClr val="FF0000"/>
                </a:solidFill>
              </a:rPr>
              <a:t>andare, venire, partire,</a:t>
            </a:r>
            <a:r>
              <a:rPr lang="sr-Latn-RS" i="1" dirty="0"/>
              <a:t> </a:t>
            </a:r>
            <a:r>
              <a:rPr lang="sr-Latn-RS" i="1" dirty="0">
                <a:solidFill>
                  <a:srgbClr val="FF0000"/>
                </a:solidFill>
              </a:rPr>
              <a:t>tornare, entrare, uscire, ritornare, rientrare, giugere, ecc.</a:t>
            </a:r>
          </a:p>
          <a:p>
            <a:r>
              <a:rPr lang="sr-Latn-RS" dirty="0"/>
              <a:t>2. molti verbi di stato in luogo: </a:t>
            </a:r>
            <a:r>
              <a:rPr lang="sr-Latn-RS" i="1" dirty="0">
                <a:solidFill>
                  <a:srgbClr val="FF0000"/>
                </a:solidFill>
              </a:rPr>
              <a:t>stare, rimanere, restare, ecc.</a:t>
            </a:r>
          </a:p>
          <a:p>
            <a:r>
              <a:rPr lang="sr-Latn-RS" i="1" dirty="0"/>
              <a:t>3. </a:t>
            </a:r>
            <a:r>
              <a:rPr lang="sr-Latn-RS" dirty="0"/>
              <a:t>alcuni verbi intransitivi (che non hanno un „oggetto“): </a:t>
            </a:r>
            <a:r>
              <a:rPr lang="sr-Latn-RS" i="1" dirty="0">
                <a:solidFill>
                  <a:srgbClr val="FF0000"/>
                </a:solidFill>
              </a:rPr>
              <a:t>essere, succedere, morire, nascere, piacere, costare, sembrare, servire, riuscire (a), diventare, durare, ecc.</a:t>
            </a:r>
          </a:p>
          <a:p>
            <a:r>
              <a:rPr lang="sr-Latn-RS" dirty="0"/>
              <a:t>4. i verbi riflessivi: </a:t>
            </a:r>
            <a:r>
              <a:rPr lang="sr-Latn-RS" i="1" dirty="0">
                <a:solidFill>
                  <a:srgbClr val="FF0000"/>
                </a:solidFill>
              </a:rPr>
              <a:t>alzarsi, svegliarsi, lavarsi, ecc.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8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F372-24DC-429D-9E4E-989137AB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Attenzione!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F0369-3F66-4FFA-8196-2879CD6AB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2765"/>
            <a:ext cx="10972800" cy="5450598"/>
          </a:xfrm>
        </p:spPr>
        <p:txBody>
          <a:bodyPr/>
          <a:lstStyle/>
          <a:p>
            <a:r>
              <a:rPr lang="sr-Latn-RS" dirty="0"/>
              <a:t>Prendono come ausiliare sia </a:t>
            </a:r>
            <a:r>
              <a:rPr lang="sr-Latn-RS" i="1" u="sng" dirty="0"/>
              <a:t>essere</a:t>
            </a:r>
            <a:r>
              <a:rPr lang="sr-Latn-RS" dirty="0"/>
              <a:t> sia </a:t>
            </a:r>
            <a:r>
              <a:rPr lang="sr-Latn-RS" i="1" u="sng" dirty="0"/>
              <a:t>avere</a:t>
            </a:r>
            <a:r>
              <a:rPr lang="sr-Latn-RS" i="1" dirty="0"/>
              <a:t> </a:t>
            </a:r>
            <a:r>
              <a:rPr lang="sr-Latn-RS" dirty="0"/>
              <a:t>alcuni verbi come:</a:t>
            </a:r>
          </a:p>
          <a:p>
            <a:pPr marL="0" indent="0">
              <a:buNone/>
            </a:pPr>
            <a:r>
              <a:rPr lang="sr-Latn-RS" dirty="0">
                <a:solidFill>
                  <a:srgbClr val="C00000"/>
                </a:solidFill>
              </a:rPr>
              <a:t>Cambiare: </a:t>
            </a:r>
          </a:p>
          <a:p>
            <a:pPr marL="457200" indent="-457200">
              <a:buAutoNum type="arabicPeriod"/>
            </a:pPr>
            <a:r>
              <a:rPr lang="sr-Latn-RS" sz="2400" dirty="0"/>
              <a:t>Gianna </a:t>
            </a:r>
            <a:r>
              <a:rPr lang="sr-Latn-RS" sz="2400" dirty="0">
                <a:solidFill>
                  <a:srgbClr val="C00000"/>
                </a:solidFill>
              </a:rPr>
              <a:t>ha cambiato </a:t>
            </a:r>
            <a:r>
              <a:rPr lang="sr-Latn-RS" sz="2400" dirty="0"/>
              <a:t>maccina.</a:t>
            </a:r>
          </a:p>
          <a:p>
            <a:pPr marL="0" indent="0">
              <a:buNone/>
            </a:pPr>
            <a:r>
              <a:rPr lang="sr-Latn-RS" sz="2400" dirty="0"/>
              <a:t>2.  Gianna</a:t>
            </a:r>
            <a:r>
              <a:rPr lang="sr-Latn-RS" sz="2400" dirty="0">
                <a:solidFill>
                  <a:srgbClr val="C00000"/>
                </a:solidFill>
              </a:rPr>
              <a:t> è cambiata </a:t>
            </a:r>
            <a:r>
              <a:rPr lang="sr-Latn-RS" sz="2400" dirty="0"/>
              <a:t>ultimamante.</a:t>
            </a:r>
          </a:p>
          <a:p>
            <a:pPr marL="0" indent="0">
              <a:buNone/>
            </a:pPr>
            <a:r>
              <a:rPr lang="sr-Latn-RS" dirty="0">
                <a:solidFill>
                  <a:srgbClr val="C00000"/>
                </a:solidFill>
              </a:rPr>
              <a:t>Passare: </a:t>
            </a:r>
          </a:p>
          <a:p>
            <a:pPr marL="0" indent="0">
              <a:buNone/>
            </a:pPr>
            <a:r>
              <a:rPr lang="sr-Latn-RS" sz="2400" dirty="0"/>
              <a:t>1.  </a:t>
            </a:r>
            <a:r>
              <a:rPr lang="sr-Latn-RS" sz="2400" dirty="0">
                <a:solidFill>
                  <a:srgbClr val="C00000"/>
                </a:solidFill>
              </a:rPr>
              <a:t>Abbiamo passato </a:t>
            </a:r>
            <a:r>
              <a:rPr lang="sr-Latn-RS" sz="2400" dirty="0"/>
              <a:t>un mese in montagna.</a:t>
            </a:r>
          </a:p>
          <a:p>
            <a:pPr marL="0" indent="0">
              <a:buNone/>
            </a:pPr>
            <a:r>
              <a:rPr lang="sr-Latn-RS" sz="2400" dirty="0"/>
              <a:t>2.</a:t>
            </a:r>
            <a:r>
              <a:rPr lang="sr-Latn-RS" sz="2400" dirty="0">
                <a:solidFill>
                  <a:srgbClr val="C00000"/>
                </a:solidFill>
              </a:rPr>
              <a:t>  Sono passate</a:t>
            </a:r>
            <a:r>
              <a:rPr lang="sr-Latn-RS" sz="2400" dirty="0"/>
              <a:t> già due ore.</a:t>
            </a:r>
          </a:p>
          <a:p>
            <a:pPr marL="0" indent="0">
              <a:buNone/>
            </a:pPr>
            <a:r>
              <a:rPr lang="sr-Latn-RS" dirty="0">
                <a:solidFill>
                  <a:srgbClr val="C00000"/>
                </a:solidFill>
              </a:rPr>
              <a:t>Finire: </a:t>
            </a:r>
          </a:p>
          <a:p>
            <a:pPr marL="0" indent="0">
              <a:buNone/>
            </a:pPr>
            <a:r>
              <a:rPr lang="sr-Latn-RS" sz="2400" dirty="0"/>
              <a:t>1. </a:t>
            </a:r>
            <a:r>
              <a:rPr lang="sr-Latn-RS" sz="2400" dirty="0">
                <a:solidFill>
                  <a:srgbClr val="C00000"/>
                </a:solidFill>
              </a:rPr>
              <a:t>Ho </a:t>
            </a:r>
            <a:r>
              <a:rPr lang="sr-Latn-RS" sz="2400" dirty="0"/>
              <a:t>appena</a:t>
            </a:r>
            <a:r>
              <a:rPr lang="sr-Latn-RS" sz="2400" dirty="0">
                <a:solidFill>
                  <a:srgbClr val="C00000"/>
                </a:solidFill>
              </a:rPr>
              <a:t> finito </a:t>
            </a:r>
            <a:r>
              <a:rPr lang="sr-Latn-RS" sz="2400" dirty="0"/>
              <a:t>di studiare.</a:t>
            </a:r>
          </a:p>
          <a:p>
            <a:pPr marL="0" indent="0">
              <a:buNone/>
            </a:pPr>
            <a:r>
              <a:rPr lang="sr-Latn-RS" sz="2400" dirty="0"/>
              <a:t>2. La lezione </a:t>
            </a:r>
            <a:r>
              <a:rPr lang="sr-Latn-RS" sz="2400" dirty="0">
                <a:solidFill>
                  <a:srgbClr val="C00000"/>
                </a:solidFill>
              </a:rPr>
              <a:t>è finita </a:t>
            </a:r>
            <a:r>
              <a:rPr lang="sr-Latn-RS" sz="2400" dirty="0"/>
              <a:t>un’ora fa.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9FC9C9-E118-4A52-8994-BFF8F1FB55EA}"/>
              </a:ext>
            </a:extLst>
          </p:cNvPr>
          <p:cNvSpPr/>
          <p:nvPr/>
        </p:nvSpPr>
        <p:spPr>
          <a:xfrm>
            <a:off x="6837528" y="2497540"/>
            <a:ext cx="4244454" cy="3684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altri verbi come:</a:t>
            </a:r>
          </a:p>
          <a:p>
            <a:pPr algn="ctr"/>
            <a:r>
              <a:rPr lang="sr-Latn-R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scendere, salire, cominciare, correre, ecc.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50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D3ECB-54D4-4EF7-8E47-0A54CED4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2262"/>
            <a:ext cx="10972800" cy="1160060"/>
          </a:xfrm>
        </p:spPr>
        <p:txBody>
          <a:bodyPr/>
          <a:lstStyle/>
          <a:p>
            <a:r>
              <a:rPr lang="sr-Latn-RS" sz="4000" dirty="0"/>
              <a:t>I verbi </a:t>
            </a:r>
            <a:r>
              <a:rPr lang="sr-Latn-RS" sz="4000" dirty="0">
                <a:solidFill>
                  <a:srgbClr val="FF0000"/>
                </a:solidFill>
              </a:rPr>
              <a:t>dovere, potere </a:t>
            </a:r>
            <a:r>
              <a:rPr lang="sr-Latn-RS" sz="4000" dirty="0"/>
              <a:t>e </a:t>
            </a:r>
            <a:r>
              <a:rPr lang="sr-Latn-RS" sz="4000" dirty="0">
                <a:solidFill>
                  <a:srgbClr val="FF0000"/>
                </a:solidFill>
              </a:rPr>
              <a:t>volere</a:t>
            </a:r>
            <a:r>
              <a:rPr lang="sr-Latn-RS" sz="4000" dirty="0"/>
              <a:t> al passato prossimo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D44-66C2-4FBD-9566-322FF32E3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2447"/>
            <a:ext cx="10972800" cy="4749421"/>
          </a:xfrm>
        </p:spPr>
        <p:txBody>
          <a:bodyPr/>
          <a:lstStyle/>
          <a:p>
            <a:r>
              <a:rPr lang="sr-Latn-RS" dirty="0"/>
              <a:t>Ieri </a:t>
            </a:r>
            <a:r>
              <a:rPr lang="sr-Latn-RS" u="sng" dirty="0">
                <a:solidFill>
                  <a:srgbClr val="FF0000"/>
                </a:solidFill>
              </a:rPr>
              <a:t>sono</a:t>
            </a:r>
            <a:r>
              <a:rPr lang="sr-Latn-RS" dirty="0">
                <a:solidFill>
                  <a:srgbClr val="FF0000"/>
                </a:solidFill>
              </a:rPr>
              <a:t> dovuto/-a </a:t>
            </a:r>
            <a:r>
              <a:rPr lang="sr-Latn-RS" u="sng" dirty="0">
                <a:solidFill>
                  <a:srgbClr val="FF0000"/>
                </a:solidFill>
              </a:rPr>
              <a:t>partire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/>
              <a:t>presto.</a:t>
            </a:r>
          </a:p>
          <a:p>
            <a:r>
              <a:rPr lang="sr-Latn-RS" dirty="0"/>
              <a:t>Stamattina </a:t>
            </a:r>
            <a:r>
              <a:rPr lang="sr-Latn-RS" u="sng" dirty="0">
                <a:solidFill>
                  <a:srgbClr val="FF0000"/>
                </a:solidFill>
              </a:rPr>
              <a:t>ho</a:t>
            </a:r>
            <a:r>
              <a:rPr lang="sr-Latn-RS" dirty="0">
                <a:solidFill>
                  <a:srgbClr val="FF0000"/>
                </a:solidFill>
              </a:rPr>
              <a:t> dovuto </a:t>
            </a:r>
            <a:r>
              <a:rPr lang="sr-Latn-RS" u="sng" dirty="0">
                <a:solidFill>
                  <a:srgbClr val="FF0000"/>
                </a:solidFill>
              </a:rPr>
              <a:t>fare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/>
              <a:t>colazione in fretta.</a:t>
            </a:r>
          </a:p>
          <a:p>
            <a:endParaRPr lang="sr-Latn-RS" dirty="0"/>
          </a:p>
          <a:p>
            <a:r>
              <a:rPr lang="sr-Latn-RS" dirty="0"/>
              <a:t>Purtroppo </a:t>
            </a:r>
            <a:r>
              <a:rPr lang="sr-Latn-RS" dirty="0">
                <a:solidFill>
                  <a:srgbClr val="FF0000"/>
                </a:solidFill>
              </a:rPr>
              <a:t>non </a:t>
            </a:r>
            <a:r>
              <a:rPr lang="sr-Latn-RS" u="sng" dirty="0">
                <a:solidFill>
                  <a:srgbClr val="FF0000"/>
                </a:solidFill>
              </a:rPr>
              <a:t>sono </a:t>
            </a:r>
            <a:r>
              <a:rPr lang="sr-Latn-RS" dirty="0">
                <a:solidFill>
                  <a:srgbClr val="FF0000"/>
                </a:solidFill>
              </a:rPr>
              <a:t>potuto/-a </a:t>
            </a:r>
            <a:r>
              <a:rPr lang="sr-Latn-RS" u="sng" dirty="0">
                <a:solidFill>
                  <a:srgbClr val="FF0000"/>
                </a:solidFill>
              </a:rPr>
              <a:t>andare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/>
              <a:t>da Maria.</a:t>
            </a:r>
          </a:p>
          <a:p>
            <a:r>
              <a:rPr lang="sr-Latn-RS" dirty="0"/>
              <a:t>Con quel rumore </a:t>
            </a:r>
            <a:r>
              <a:rPr lang="sr-Latn-RS" dirty="0">
                <a:solidFill>
                  <a:srgbClr val="FF0000"/>
                </a:solidFill>
              </a:rPr>
              <a:t>non </a:t>
            </a:r>
            <a:r>
              <a:rPr lang="sr-Latn-RS" u="sng" dirty="0">
                <a:solidFill>
                  <a:srgbClr val="FF0000"/>
                </a:solidFill>
              </a:rPr>
              <a:t>ho</a:t>
            </a:r>
            <a:r>
              <a:rPr lang="sr-Latn-RS" dirty="0">
                <a:solidFill>
                  <a:srgbClr val="FF0000"/>
                </a:solidFill>
              </a:rPr>
              <a:t> potuto </a:t>
            </a:r>
            <a:r>
              <a:rPr lang="sr-Latn-RS" u="sng" dirty="0">
                <a:solidFill>
                  <a:srgbClr val="FF0000"/>
                </a:solidFill>
              </a:rPr>
              <a:t>studiare</a:t>
            </a:r>
            <a:r>
              <a:rPr lang="sr-Latn-RS" dirty="0"/>
              <a:t>.</a:t>
            </a:r>
          </a:p>
          <a:p>
            <a:endParaRPr lang="sr-Latn-RS" dirty="0"/>
          </a:p>
          <a:p>
            <a:r>
              <a:rPr lang="sr-Latn-RS" dirty="0"/>
              <a:t>Lucia </a:t>
            </a:r>
            <a:r>
              <a:rPr lang="sr-Latn-RS" u="sng" dirty="0">
                <a:solidFill>
                  <a:srgbClr val="FF0000"/>
                </a:solidFill>
              </a:rPr>
              <a:t>è</a:t>
            </a:r>
            <a:r>
              <a:rPr lang="sr-Latn-RS" dirty="0"/>
              <a:t> </a:t>
            </a:r>
            <a:r>
              <a:rPr lang="sr-Latn-RS" dirty="0">
                <a:solidFill>
                  <a:srgbClr val="FF0000"/>
                </a:solidFill>
              </a:rPr>
              <a:t>voluta </a:t>
            </a:r>
            <a:r>
              <a:rPr lang="sr-Latn-RS" u="sng" dirty="0">
                <a:solidFill>
                  <a:srgbClr val="FF0000"/>
                </a:solidFill>
              </a:rPr>
              <a:t>venire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/>
              <a:t>da sola alla festa.</a:t>
            </a:r>
          </a:p>
          <a:p>
            <a:r>
              <a:rPr lang="sr-Latn-RS" dirty="0"/>
              <a:t>Non </a:t>
            </a:r>
            <a:r>
              <a:rPr lang="sr-Latn-RS" u="sng" dirty="0">
                <a:solidFill>
                  <a:srgbClr val="FF0000"/>
                </a:solidFill>
              </a:rPr>
              <a:t>ha</a:t>
            </a:r>
            <a:r>
              <a:rPr lang="sr-Latn-RS" dirty="0">
                <a:solidFill>
                  <a:srgbClr val="FF0000"/>
                </a:solidFill>
              </a:rPr>
              <a:t> voluto </a:t>
            </a:r>
            <a:r>
              <a:rPr lang="sr-Latn-RS" u="sng" dirty="0">
                <a:solidFill>
                  <a:srgbClr val="FF0000"/>
                </a:solidFill>
              </a:rPr>
              <a:t>continuare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Latn-RS" dirty="0"/>
              <a:t>quella relazione.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4160-BA3C-4021-ACF2-0E4B6178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Compito per casa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F49E4-3683-4479-97F8-3A1027EA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5595"/>
            <a:ext cx="10972800" cy="5431808"/>
          </a:xfrm>
        </p:spPr>
        <p:txBody>
          <a:bodyPr/>
          <a:lstStyle/>
          <a:p>
            <a:r>
              <a:rPr lang="sr-Latn-RS" sz="2800" dirty="0"/>
              <a:t>Completare le frasi sceglendo la persona </a:t>
            </a:r>
            <a:r>
              <a:rPr lang="en-US" sz="2800" dirty="0" err="1"/>
              <a:t>giusta</a:t>
            </a:r>
            <a:r>
              <a:rPr lang="sr-Latn-RS" sz="2800" dirty="0"/>
              <a:t> del verbo ausiliare (</a:t>
            </a:r>
            <a:r>
              <a:rPr lang="sr-Latn-RS" sz="2800" dirty="0">
                <a:solidFill>
                  <a:srgbClr val="FF0000"/>
                </a:solidFill>
              </a:rPr>
              <a:t>essere</a:t>
            </a:r>
            <a:r>
              <a:rPr lang="sr-Latn-RS" sz="2800" dirty="0"/>
              <a:t> o </a:t>
            </a:r>
            <a:r>
              <a:rPr lang="sr-Latn-RS" sz="2800" dirty="0">
                <a:solidFill>
                  <a:srgbClr val="FF0000"/>
                </a:solidFill>
              </a:rPr>
              <a:t>avere</a:t>
            </a:r>
            <a:r>
              <a:rPr lang="sr-Latn-RS" sz="2800" dirty="0"/>
              <a:t>) al passato prossimo:</a:t>
            </a:r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1. Ieri Patrizia (non uscire)____________ di casa.</a:t>
            </a:r>
          </a:p>
          <a:p>
            <a:r>
              <a:rPr lang="sr-Latn-RS" sz="2800" dirty="0"/>
              <a:t>2. Stefania (partire)____________ ieri sera per la Serbia.</a:t>
            </a:r>
          </a:p>
          <a:p>
            <a:r>
              <a:rPr lang="sr-Latn-RS" sz="2800" dirty="0"/>
              <a:t>3. Letizia, dove (comprare)______________ questo vestito?</a:t>
            </a:r>
          </a:p>
          <a:p>
            <a:r>
              <a:rPr lang="sr-Latn-RS" sz="2800" dirty="0"/>
              <a:t>4. Un anno fa (io – visitare)_______________ Belgardo.</a:t>
            </a:r>
          </a:p>
          <a:p>
            <a:r>
              <a:rPr lang="sr-Latn-RS" sz="2800" dirty="0"/>
              <a:t>5. Alla fine, (noi – dovere tornare)____________ a casa da sole.</a:t>
            </a:r>
          </a:p>
          <a:p>
            <a:r>
              <a:rPr lang="sr-Latn-RS" sz="2800" dirty="0"/>
              <a:t>6. Marco (volere continuare)_________________ a studiare anche dopo mezzanotte.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268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8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297</TotalTime>
  <Words>466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Diseño predeterminado</vt:lpstr>
      <vt:lpstr>PowerPoint Presentation</vt:lpstr>
      <vt:lpstr>Passato prossimo</vt:lpstr>
      <vt:lpstr>Ausiliare essere + participio passato</vt:lpstr>
      <vt:lpstr>PowerPoint Presentation</vt:lpstr>
      <vt:lpstr>Prendono come ausiliare il verbo essere:</vt:lpstr>
      <vt:lpstr>Attenzione!</vt:lpstr>
      <vt:lpstr>I verbi dovere, potere e volere al passato prossimo</vt:lpstr>
      <vt:lpstr>Compito per casa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34</cp:revision>
  <dcterms:created xsi:type="dcterms:W3CDTF">2020-04-02T22:06:08Z</dcterms:created>
  <dcterms:modified xsi:type="dcterms:W3CDTF">2020-12-06T21:42:55Z</dcterms:modified>
</cp:coreProperties>
</file>