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3" r:id="rId2"/>
    <p:sldId id="275" r:id="rId3"/>
    <p:sldId id="274" r:id="rId4"/>
    <p:sldId id="260" r:id="rId5"/>
    <p:sldId id="261" r:id="rId6"/>
    <p:sldId id="262" r:id="rId7"/>
    <p:sldId id="268" r:id="rId8"/>
    <p:sldId id="264" r:id="rId9"/>
    <p:sldId id="265" r:id="rId10"/>
    <p:sldId id="266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22C18E1-0D45-439F-8584-30AC4A9E8E1C}" type="datetimeFigureOut">
              <a:rPr lang="en-US" smtClean="0"/>
              <a:pPr/>
              <a:t>11/26/2020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F050E639-8708-4091-88B5-39AD782674F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228601"/>
            <a:ext cx="9525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Вајарство</a:t>
            </a:r>
            <a:r>
              <a:rPr lang="ru-RU" sz="3600" b="1" dirty="0" smtClean="0"/>
              <a:t> </a:t>
            </a:r>
            <a:r>
              <a:rPr lang="hr-BA" sz="3600" b="1" dirty="0" smtClean="0"/>
              <a:t> (</a:t>
            </a:r>
            <a:r>
              <a:rPr lang="ru-RU" sz="3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скулптура</a:t>
            </a:r>
            <a:r>
              <a:rPr lang="hr-BA" sz="3600" b="1" dirty="0" smtClean="0"/>
              <a:t>)</a:t>
            </a:r>
            <a:endParaRPr lang="ru-RU" sz="3600" b="1" dirty="0" smtClean="0"/>
          </a:p>
          <a:p>
            <a:endParaRPr lang="ru-RU" sz="2800" dirty="0" smtClean="0"/>
          </a:p>
          <a:p>
            <a:r>
              <a:rPr lang="ru-RU" sz="2200" dirty="0" smtClean="0"/>
              <a:t>  То је умјетност  обликовања волумена и простора.</a:t>
            </a:r>
          </a:p>
          <a:p>
            <a:r>
              <a:rPr lang="ru-RU" sz="2200" dirty="0" smtClean="0"/>
              <a:t>  Вајарство (скулптуру ) убрајамо  у пластичну и просторну умјетност.</a:t>
            </a:r>
          </a:p>
          <a:p>
            <a:r>
              <a:rPr lang="ru-RU" sz="2200" dirty="0" smtClean="0"/>
              <a:t> </a:t>
            </a:r>
          </a:p>
          <a:p>
            <a:r>
              <a:rPr lang="ru-RU" sz="2200" dirty="0" smtClean="0"/>
              <a:t>  </a:t>
            </a:r>
            <a:r>
              <a:rPr lang="ru-RU" sz="2200" dirty="0" smtClean="0"/>
              <a:t>Пластика значи </a:t>
            </a:r>
            <a:r>
              <a:rPr lang="ru-RU" sz="2200" dirty="0" smtClean="0"/>
              <a:t>обликовање.</a:t>
            </a:r>
          </a:p>
          <a:p>
            <a:r>
              <a:rPr lang="ru-RU" sz="2200" dirty="0" smtClean="0"/>
              <a:t>  Вајарски радови се раде техником  </a:t>
            </a:r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моделовања</a:t>
            </a:r>
            <a:r>
              <a:rPr lang="ru-RU" sz="2200" dirty="0" smtClean="0"/>
              <a:t>(глина, восак..),      </a:t>
            </a:r>
          </a:p>
          <a:p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клесања</a:t>
            </a:r>
            <a:r>
              <a:rPr lang="ru-RU" sz="2200" dirty="0" smtClean="0"/>
              <a:t>  (камен,дрво...), </a:t>
            </a:r>
            <a:r>
              <a:rPr lang="ru-RU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изливања</a:t>
            </a:r>
            <a:r>
              <a:rPr lang="ru-RU" sz="2200" dirty="0" smtClean="0"/>
              <a:t> (бронза, гипс, бетон...)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304800" y="3581400"/>
            <a:ext cx="85344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Скулптуру</a:t>
            </a:r>
            <a:r>
              <a:rPr lang="sr-Cyrl-RS" sz="2200" dirty="0" smtClean="0">
                <a:latin typeface="Constantia" pitchFamily="18" charset="0"/>
              </a:rPr>
              <a:t>  дијелимо на, </a:t>
            </a:r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пуну пластику,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sr-Cyrl-BA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архитектонску пластику  и</a:t>
            </a:r>
            <a:r>
              <a:rPr lang="sr-Cyrl-RS" sz="2200" b="1" dirty="0" smtClean="0">
                <a:latin typeface="Constantia" pitchFamily="18" charset="0"/>
              </a:rPr>
              <a:t>  </a:t>
            </a:r>
            <a:r>
              <a:rPr lang="sr-Cyrl-R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рељеф.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endParaRPr lang="sr-Cyrl-RS" sz="2400" b="1" dirty="0" smtClean="0">
              <a:latin typeface="Constant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572000"/>
            <a:ext cx="8839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Пуна пластика </a:t>
            </a:r>
            <a:r>
              <a:rPr lang="sr-Cyrl-BA" sz="2200" dirty="0" smtClean="0"/>
              <a:t>(статуа, кип)  је свака скулптура која слободно стоји  у простору, </a:t>
            </a:r>
          </a:p>
          <a:p>
            <a:r>
              <a:rPr lang="sr-Cyrl-BA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Архитектонска пластика  </a:t>
            </a:r>
            <a:r>
              <a:rPr lang="sr-Cyrl-BA" sz="2200" dirty="0" smtClean="0"/>
              <a:t>је функционални, саставни дио грађевине</a:t>
            </a:r>
          </a:p>
          <a:p>
            <a:r>
              <a:rPr lang="sr-Cyrl-BA" sz="22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Рељеф</a:t>
            </a:r>
            <a:r>
              <a:rPr lang="sr-Cyrl-BA" sz="2200" dirty="0" smtClean="0"/>
              <a:t>  је волумен који је обрађен само са предње стране</a:t>
            </a:r>
            <a:endParaRPr lang="en-US" sz="2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10200" y="838200"/>
            <a:ext cx="342900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sz="2000" dirty="0" smtClean="0">
                <a:solidFill>
                  <a:srgbClr val="002060"/>
                </a:solidFill>
              </a:rPr>
              <a:t>Мобил</a:t>
            </a:r>
            <a:r>
              <a:rPr lang="sr-Cyrl-BA" dirty="0" smtClean="0"/>
              <a:t>  је   покретна скулптура. Она се сама </a:t>
            </a:r>
            <a:r>
              <a:rPr lang="sr-Cyrl-BA" dirty="0" smtClean="0"/>
              <a:t>креће</a:t>
            </a:r>
            <a:r>
              <a:rPr lang="sr-Cyrl-BA" dirty="0" smtClean="0"/>
              <a:t>, </a:t>
            </a:r>
            <a:r>
              <a:rPr lang="sr-Cyrl-BA" dirty="0" smtClean="0"/>
              <a:t>струјањем ваздуха или неког другог извора енергије.</a:t>
            </a:r>
          </a:p>
          <a:p>
            <a:r>
              <a:rPr lang="sr-Cyrl-BA" dirty="0" smtClean="0"/>
              <a:t>Простор је доминантан елемент ове скулптуре, а све је у нестабилној динамичкој равнотежи.</a:t>
            </a:r>
            <a:endParaRPr lang="hr-BA" dirty="0" smtClean="0"/>
          </a:p>
        </p:txBody>
      </p:sp>
      <p:pic>
        <p:nvPicPr>
          <p:cNvPr id="3" name="Picture 2" descr="Cal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4499795" cy="610644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89120"/>
          </a:xfrm>
        </p:spPr>
        <p:txBody>
          <a:bodyPr>
            <a:normAutofit/>
          </a:bodyPr>
          <a:lstStyle/>
          <a:p>
            <a:r>
              <a:rPr lang="sr-Cyrl-BA" sz="2800" dirty="0" smtClean="0"/>
              <a:t>Урадите скулптуру користећи: жицу, глинамол, канап, картон, предмете од пластике, љепило и  друге потребне материјале.</a:t>
            </a:r>
          </a:p>
          <a:p>
            <a:r>
              <a:rPr lang="sr-Cyrl-BA" sz="2800" dirty="0" smtClean="0"/>
              <a:t>Тема и мотив нека буду плод  ваше инспирације, на основу овдје виђених </a:t>
            </a:r>
            <a:r>
              <a:rPr lang="sr-Cyrl-BA" sz="2800" smtClean="0"/>
              <a:t>скулптура. Нека  </a:t>
            </a:r>
            <a:r>
              <a:rPr lang="sr-Cyrl-BA" sz="2800" dirty="0" smtClean="0"/>
              <a:t>вам оне пробуде машту.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Cyrl-BA" dirty="0" smtClean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ЗАДАТАК</a:t>
            </a:r>
            <a:endParaRPr lang="en-US" dirty="0">
              <a:solidFill>
                <a:schemeClr val="accent3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1e56fdf00ebd220dd4ea8db7b105e40--rodin-wri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1676400"/>
            <a:ext cx="2799496" cy="4495800"/>
          </a:xfrm>
          <a:prstGeom prst="rect">
            <a:avLst/>
          </a:prstGeom>
        </p:spPr>
      </p:pic>
      <p:pic>
        <p:nvPicPr>
          <p:cNvPr id="6" name="Picture 5" descr="x_b08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3400"/>
            <a:ext cx="2484425" cy="2291905"/>
          </a:xfrm>
          <a:prstGeom prst="rect">
            <a:avLst/>
          </a:prstGeom>
        </p:spPr>
      </p:pic>
      <p:pic>
        <p:nvPicPr>
          <p:cNvPr id="4" name="Picture 3" descr="peter_g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3124200"/>
            <a:ext cx="3229204" cy="3200400"/>
          </a:xfrm>
          <a:prstGeom prst="rect">
            <a:avLst/>
          </a:prstGeom>
        </p:spPr>
      </p:pic>
      <p:pic>
        <p:nvPicPr>
          <p:cNvPr id="5" name="Picture 4" descr="unname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399" y="4495800"/>
            <a:ext cx="3376247" cy="2057400"/>
          </a:xfrm>
          <a:prstGeom prst="rect">
            <a:avLst/>
          </a:prstGeom>
        </p:spPr>
      </p:pic>
      <p:pic>
        <p:nvPicPr>
          <p:cNvPr id="3" name="Picture 2" descr="erehtejo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838201"/>
            <a:ext cx="3342304" cy="31241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0" y="3505200"/>
            <a:ext cx="533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Рељеф</a:t>
            </a:r>
            <a:r>
              <a:rPr lang="ru-RU" sz="2000" b="1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r-Cyrl-RS" sz="2000" dirty="0" smtClean="0"/>
              <a:t>: </a:t>
            </a:r>
            <a:r>
              <a:rPr lang="sr-Cyrl-BA" sz="2000" b="1" dirty="0" smtClean="0"/>
              <a:t>удубљени</a:t>
            </a:r>
            <a:r>
              <a:rPr lang="sr-Cyrl-RS" sz="2000" b="1" dirty="0" smtClean="0"/>
              <a:t>, ниски и високи.</a:t>
            </a:r>
            <a:endParaRPr lang="en-US" sz="2000" dirty="0" smtClean="0"/>
          </a:p>
          <a:p>
            <a:endParaRPr lang="ru-RU" sz="2000" dirty="0"/>
          </a:p>
        </p:txBody>
      </p:sp>
      <p:pic>
        <p:nvPicPr>
          <p:cNvPr id="5" name="Picture 4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1" y="685800"/>
            <a:ext cx="2971800" cy="5257800"/>
          </a:xfrm>
          <a:prstGeom prst="rect">
            <a:avLst/>
          </a:prstGeom>
        </p:spPr>
      </p:pic>
      <p:pic>
        <p:nvPicPr>
          <p:cNvPr id="6" name="Picture 5" descr="mnb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628" y="716354"/>
            <a:ext cx="3654972" cy="2560246"/>
          </a:xfrm>
          <a:prstGeom prst="rect">
            <a:avLst/>
          </a:prstGeom>
        </p:spPr>
      </p:pic>
      <p:pic>
        <p:nvPicPr>
          <p:cNvPr id="7" name="Picture 6" descr="Sculpted_reliefs_depicting_Ashurbanipal,_the_last_great_Assyrian_king,_hunting_lions,_gypsum_hall_relief_from_the_North_Palace_of_Nineveh_(Irak),_c._645-635_BC,_British_Museum_(1672213153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4038600"/>
            <a:ext cx="3581400" cy="23726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6096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>
                <a:latin typeface="Constantia" pitchFamily="18" charset="0"/>
              </a:rPr>
              <a:t>   </a:t>
            </a:r>
            <a:r>
              <a:rPr lang="sr-Cyrl-BA" sz="2400" dirty="0" smtClean="0">
                <a:latin typeface="Constantia" pitchFamily="18" charset="0"/>
              </a:rPr>
              <a:t>Два најбитнија елемента вајарског дјела (скулптуре) су маса и простор</a:t>
            </a:r>
            <a:r>
              <a:rPr lang="sr-Cyrl-BA" sz="24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sr-Cyrl-BA" sz="2400" dirty="0" smtClean="0">
                <a:latin typeface="Constantia" pitchFamily="18" charset="0"/>
              </a:rPr>
              <a:t> </a:t>
            </a:r>
            <a:r>
              <a:rPr lang="sr-Cyrl-BA" sz="2400" dirty="0" smtClean="0">
                <a:latin typeface="Constantia" pitchFamily="18" charset="0"/>
              </a:rPr>
              <a:t>    </a:t>
            </a:r>
            <a:r>
              <a:rPr lang="sr-Cyrl-BA" sz="2400" dirty="0" smtClean="0">
                <a:latin typeface="Constantia" pitchFamily="18" charset="0"/>
              </a:rPr>
              <a:t>Свако </a:t>
            </a:r>
            <a:r>
              <a:rPr lang="sr-Cyrl-BA" sz="2400" dirty="0" smtClean="0">
                <a:latin typeface="Constantia" pitchFamily="18" charset="0"/>
              </a:rPr>
              <a:t>вајарско дјело је настало од неког материјала и његове </a:t>
            </a:r>
            <a:r>
              <a:rPr lang="sr-Cyrl-BA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масе</a:t>
            </a:r>
            <a:r>
              <a:rPr lang="sr-Cyrl-BA" sz="2400" dirty="0" smtClean="0">
                <a:latin typeface="Constantia" pitchFamily="18" charset="0"/>
              </a:rPr>
              <a:t> која стоји у тродимензионалном простору.</a:t>
            </a:r>
            <a:r>
              <a:rPr lang="sr-Cyrl-BA" sz="2000" dirty="0" smtClean="0">
                <a:latin typeface="Constantia" pitchFamily="18" charset="0"/>
              </a:rPr>
              <a:t> </a:t>
            </a:r>
            <a:endParaRPr lang="sr-Cyrl-BA" sz="2000" dirty="0" smtClean="0">
              <a:latin typeface="Constantia" pitchFamily="18" charset="0"/>
            </a:endParaRPr>
          </a:p>
          <a:p>
            <a:pPr>
              <a:buNone/>
            </a:pPr>
            <a:r>
              <a:rPr lang="sr-Cyrl-BA" sz="2000" dirty="0" smtClean="0">
                <a:latin typeface="Constantia" pitchFamily="18" charset="0"/>
              </a:rPr>
              <a:t> </a:t>
            </a:r>
            <a:r>
              <a:rPr lang="sr-Cyrl-BA" sz="2000" dirty="0" smtClean="0">
                <a:latin typeface="Constantia" pitchFamily="18" charset="0"/>
              </a:rPr>
              <a:t>   </a:t>
            </a:r>
            <a:r>
              <a:rPr lang="sr-Cyrl-RS" sz="2400" dirty="0" smtClean="0">
                <a:latin typeface="Constantia" pitchFamily="18" charset="0"/>
              </a:rPr>
              <a:t>Маса </a:t>
            </a:r>
            <a:r>
              <a:rPr lang="sr-Cyrl-RS" sz="2400" dirty="0" smtClean="0">
                <a:latin typeface="Constantia" pitchFamily="18" charset="0"/>
              </a:rPr>
              <a:t>је просторни облик са све три димензије: ширином, дужином и висином</a:t>
            </a:r>
            <a:r>
              <a:rPr lang="sr-Cyrl-RS" sz="2400" dirty="0" smtClean="0">
                <a:latin typeface="Constantia" pitchFamily="18" charset="0"/>
              </a:rPr>
              <a:t>.</a:t>
            </a:r>
          </a:p>
          <a:p>
            <a:pPr>
              <a:buNone/>
            </a:pPr>
            <a:r>
              <a:rPr lang="sr-Cyrl-RS" sz="2400" dirty="0" smtClean="0">
                <a:latin typeface="Constantia" pitchFamily="18" charset="0"/>
              </a:rPr>
              <a:t> </a:t>
            </a:r>
            <a:r>
              <a:rPr lang="sr-Cyrl-RS" sz="2400" dirty="0" smtClean="0">
                <a:latin typeface="Constantia" pitchFamily="18" charset="0"/>
              </a:rPr>
              <a:t>  </a:t>
            </a:r>
            <a:r>
              <a:rPr lang="sr-Cyrl-RS" sz="2400" dirty="0" smtClean="0">
                <a:latin typeface="Constantia" pitchFamily="18" charset="0"/>
              </a:rPr>
              <a:t> </a:t>
            </a:r>
            <a:r>
              <a:rPr lang="sr-Cyrl-RS" sz="2400" dirty="0" smtClean="0">
                <a:latin typeface="Constantia" pitchFamily="18" charset="0"/>
              </a:rPr>
              <a:t>Простор који она заузима </a:t>
            </a:r>
            <a:r>
              <a:rPr lang="sr-Cyrl-RS" sz="2400" dirty="0" smtClean="0">
                <a:latin typeface="Constantia" pitchFamily="18" charset="0"/>
              </a:rPr>
              <a:t>зове се </a:t>
            </a:r>
            <a:r>
              <a:rPr lang="sr-Cyrl-RS" sz="2400" dirty="0" smtClean="0"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волумен.</a:t>
            </a:r>
            <a:endParaRPr lang="sr-Cyrl-RS" sz="2800" dirty="0" smtClean="0"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  <a:p>
            <a:pPr>
              <a:buNone/>
            </a:pPr>
            <a:r>
              <a:rPr lang="sr-Cyrl-RS" sz="2800" dirty="0" smtClean="0">
                <a:latin typeface="Constantia" pitchFamily="18" charset="0"/>
              </a:rPr>
              <a:t>   </a:t>
            </a:r>
          </a:p>
          <a:p>
            <a:pPr>
              <a:buNone/>
            </a:pPr>
            <a:endParaRPr lang="sr-Cyrl-RS" sz="2800" dirty="0" smtClean="0">
              <a:latin typeface="Constantia" pitchFamily="18" charset="0"/>
            </a:endParaRPr>
          </a:p>
          <a:p>
            <a:pPr>
              <a:buNone/>
            </a:pPr>
            <a:r>
              <a:rPr lang="sr-Cyrl-RS" sz="2400" dirty="0" smtClean="0">
                <a:latin typeface="Constantia" pitchFamily="18" charset="0"/>
              </a:rPr>
              <a:t>   Погледаћемо неколико примјера различитог односа масе и простора...</a:t>
            </a:r>
          </a:p>
          <a:p>
            <a:pPr>
              <a:buNone/>
            </a:pPr>
            <a:endParaRPr lang="sr-Cyrl-RS" sz="2800" dirty="0" smtClean="0">
              <a:latin typeface="Constantia" pitchFamily="18" charset="0"/>
            </a:endParaRPr>
          </a:p>
          <a:p>
            <a:pPr>
              <a:buNone/>
            </a:pPr>
            <a:endParaRPr lang="sr-Cyrl-RS" sz="3600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sr-Cyrl-BA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МАСА И ПРОСТОР</a:t>
            </a:r>
            <a:endParaRPr lang="en-US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10200" y="533400"/>
            <a:ext cx="3505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Монолитна или апсолутна маса</a:t>
            </a:r>
          </a:p>
          <a:p>
            <a:r>
              <a:rPr lang="sr-Cyrl-BA" dirty="0" smtClean="0"/>
              <a:t>је волумен посве испуњен материјом, затворен, простор је истиснут из волумена. Статичан је однос простора и волумена: Простор не улази у волумен, нити волумен у простор. Простор само кружи и обавија волумен. Облик је збијен. </a:t>
            </a:r>
          </a:p>
          <a:p>
            <a:endParaRPr lang="sr-Cyrl-BA" i="1" dirty="0" smtClean="0"/>
          </a:p>
          <a:p>
            <a:endParaRPr lang="en-US" dirty="0"/>
          </a:p>
        </p:txBody>
      </p:sp>
      <p:pic>
        <p:nvPicPr>
          <p:cNvPr id="12" name="Picture 11" descr="A Muse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800"/>
            <a:ext cx="4187182" cy="6324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05400" y="1066800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 smtClean="0"/>
              <a:t>Овдје имамо</a:t>
            </a:r>
            <a:r>
              <a:rPr lang="sr-Cyrl-RS" dirty="0" smtClean="0"/>
              <a:t> </a:t>
            </a:r>
            <a:r>
              <a:rPr lang="sr-Cyrl-RS" b="1" dirty="0" smtClean="0">
                <a:solidFill>
                  <a:srgbClr val="002060"/>
                </a:solidFill>
              </a:rPr>
              <a:t>удубљено-испупчену масу</a:t>
            </a:r>
            <a:r>
              <a:rPr lang="sr-Cyrl-RS" dirty="0" smtClean="0"/>
              <a:t>, </a:t>
            </a:r>
            <a:r>
              <a:rPr lang="sr-Cyrl-RS" dirty="0" smtClean="0"/>
              <a:t>односно </a:t>
            </a:r>
            <a:r>
              <a:rPr lang="sr-Cyrl-RS" dirty="0" smtClean="0"/>
              <a:t>конкавно-конвексну масу.</a:t>
            </a:r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 </a:t>
            </a:r>
            <a:r>
              <a:rPr lang="sr-Cyrl-RS" dirty="0" smtClean="0"/>
              <a:t>Ова скулптура наглашава</a:t>
            </a:r>
            <a:r>
              <a:rPr lang="sr-Cyrl-RS" dirty="0" smtClean="0"/>
              <a:t> </a:t>
            </a:r>
            <a:r>
              <a:rPr lang="sr-Cyrl-RS" dirty="0" smtClean="0"/>
              <a:t>игру волумена и простора са међусобним удубљењима и испупчењима. То још више наглашавају глатке површине </a:t>
            </a:r>
            <a:r>
              <a:rPr lang="sr-Cyrl-RS" dirty="0" smtClean="0"/>
              <a:t>скулптуре.</a:t>
            </a:r>
            <a:endParaRPr lang="vi-VN" dirty="0"/>
          </a:p>
        </p:txBody>
      </p:sp>
      <p:pic>
        <p:nvPicPr>
          <p:cNvPr id="3" name="Picture 2" descr="JeanAr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04799"/>
            <a:ext cx="3962400" cy="6408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5943600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1600" i="1" dirty="0" smtClean="0"/>
              <a:t>Ханс Арп</a:t>
            </a:r>
            <a:endParaRPr lang="en-US" sz="1600" i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715001" y="762000"/>
            <a:ext cx="320039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 smtClean="0"/>
              <a:t>Прошупљена маса настаје потпуним проласком простора кроз масу.</a:t>
            </a:r>
          </a:p>
          <a:p>
            <a:r>
              <a:rPr lang="sr-Cyrl-RS" dirty="0" smtClean="0"/>
              <a:t>Простор тада слободно струји , а волумен га обухвата и окружује.</a:t>
            </a:r>
          </a:p>
          <a:p>
            <a:r>
              <a:rPr lang="sr-Cyrl-RS" dirty="0" smtClean="0"/>
              <a:t>Међусобно дјеловање простора и масе је веома јако- простор је једнако  важан као и сама маса. Простор је саставни дио скулптуре.</a:t>
            </a:r>
          </a:p>
          <a:p>
            <a:endParaRPr lang="sr-Cyrl-RS" dirty="0" smtClean="0"/>
          </a:p>
          <a:p>
            <a:endParaRPr lang="en-US" dirty="0"/>
          </a:p>
        </p:txBody>
      </p:sp>
      <p:pic>
        <p:nvPicPr>
          <p:cNvPr id="7" name="Picture 6" descr="a0430a6ea9fd35e3ebd09f8eb4afb84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4937760" cy="617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62600" y="6019800"/>
            <a:ext cx="25361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1600" i="1" dirty="0" smtClean="0">
                <a:solidFill>
                  <a:prstClr val="white"/>
                </a:solidFill>
              </a:rPr>
              <a:t>Хенри Мур</a:t>
            </a:r>
            <a:endParaRPr lang="en-US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457200"/>
            <a:ext cx="3657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dirty="0" smtClean="0"/>
              <a:t>Овдје </a:t>
            </a:r>
            <a:r>
              <a:rPr lang="sr-Cyrl-BA" dirty="0" smtClean="0"/>
              <a:t>је</a:t>
            </a:r>
            <a:r>
              <a:rPr lang="sr-Cyrl-BA" dirty="0" smtClean="0"/>
              <a:t> </a:t>
            </a:r>
            <a:r>
              <a:rPr lang="sr-Cyrl-BA" dirty="0" smtClean="0"/>
              <a:t>примјер истањених маса  гдје простор долази до изражаја у односу на масу. Лист папира, морска шкољка или комад лима примјери </a:t>
            </a:r>
            <a:r>
              <a:rPr lang="sr-Cyrl-BA" b="1" dirty="0" smtClean="0"/>
              <a:t>су </a:t>
            </a:r>
            <a:r>
              <a:rPr lang="sr-Cyrl-BA" b="1" dirty="0" smtClean="0">
                <a:solidFill>
                  <a:srgbClr val="002060"/>
                </a:solidFill>
              </a:rPr>
              <a:t>спљоштено- истањене масе</a:t>
            </a:r>
            <a:r>
              <a:rPr lang="sr-Cyrl-BA" b="1" dirty="0" smtClean="0"/>
              <a:t>.</a:t>
            </a:r>
          </a:p>
          <a:p>
            <a:r>
              <a:rPr lang="sr-Cyrl-BA" dirty="0" smtClean="0"/>
              <a:t>.Иако је ово апстрактно дјело, неодољиво нас подсјећа на разлистану грану, односно дрво.</a:t>
            </a:r>
            <a:endParaRPr lang="en-US" dirty="0"/>
          </a:p>
        </p:txBody>
      </p:sp>
      <p:pic>
        <p:nvPicPr>
          <p:cNvPr id="3" name="Picture 2" descr="Baki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4538749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1600" y="685800"/>
            <a:ext cx="3657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r-Cyrl-BA" dirty="0" smtClean="0"/>
          </a:p>
          <a:p>
            <a:r>
              <a:rPr lang="sr-Cyrl-BA" dirty="0" smtClean="0"/>
              <a:t>Ако масу притискамо са свих страна, она се губи толико да нас коначни облик подсјећа на линију, као  жица или грана. Пошто такви облици ипак садрже одређену количину масе, говоримо о њима као о </a:t>
            </a:r>
            <a:r>
              <a:rPr lang="sr-Cyrl-BA" b="1" dirty="0" smtClean="0">
                <a:solidFill>
                  <a:srgbClr val="002060"/>
                </a:solidFill>
              </a:rPr>
              <a:t>линијски истањеним масама.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3" descr="Giacomett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28600"/>
            <a:ext cx="3623320" cy="640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495800" y="6172200"/>
            <a:ext cx="2075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BA" sz="1600" b="1" dirty="0" smtClean="0">
                <a:solidFill>
                  <a:prstClr val="black"/>
                </a:solidFill>
              </a:rPr>
              <a:t>Алберто Ђакомети</a:t>
            </a:r>
            <a:endParaRPr lang="sr-Cyrl-BA" sz="1600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883</TotalTime>
  <Words>419</Words>
  <Application>Microsoft Office PowerPoint</Application>
  <PresentationFormat>On-screen Show (4:3)</PresentationFormat>
  <Paragraphs>47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Paper</vt:lpstr>
      <vt:lpstr>Slide 1</vt:lpstr>
      <vt:lpstr>Slide 2</vt:lpstr>
      <vt:lpstr>Slide 3</vt:lpstr>
      <vt:lpstr>МАСА И ПРОСТОР</vt:lpstr>
      <vt:lpstr>Slide 5</vt:lpstr>
      <vt:lpstr>Slide 6</vt:lpstr>
      <vt:lpstr>Slide 7</vt:lpstr>
      <vt:lpstr>Slide 8</vt:lpstr>
      <vt:lpstr>Slide 9</vt:lpstr>
      <vt:lpstr>Slide 10</vt:lpstr>
      <vt:lpstr>ЗАДАТАК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СВЈЕТЛИНА</dc:title>
  <dc:creator>admin</dc:creator>
  <cp:lastModifiedBy>Utilisateur Windows</cp:lastModifiedBy>
  <cp:revision>96</cp:revision>
  <dcterms:created xsi:type="dcterms:W3CDTF">2020-11-22T15:43:40Z</dcterms:created>
  <dcterms:modified xsi:type="dcterms:W3CDTF">2020-11-26T07:36:23Z</dcterms:modified>
</cp:coreProperties>
</file>