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9" r:id="rId4"/>
    <p:sldId id="261" r:id="rId5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63B"/>
    <a:srgbClr val="192810"/>
    <a:srgbClr val="101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4.wmf"/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0.wmf"/><Relationship Id="rId7" Type="http://schemas.openxmlformats.org/officeDocument/2006/relationships/oleObject" Target="../embeddings/oleObject5.bin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7.png"/><Relationship Id="rId11" Type="http://schemas.openxmlformats.org/officeDocument/2006/relationships/notesSlide" Target="../notesSlides/notesSlide2.xml"/><Relationship Id="rId10" Type="http://schemas.openxmlformats.org/officeDocument/2006/relationships/vmlDrawing" Target="../drawings/vmlDrawing2.v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wmf"/><Relationship Id="rId8" Type="http://schemas.openxmlformats.org/officeDocument/2006/relationships/oleObject" Target="../embeddings/oleObject9.bin"/><Relationship Id="rId7" Type="http://schemas.openxmlformats.org/officeDocument/2006/relationships/image" Target="../media/image13.wmf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3" Type="http://schemas.openxmlformats.org/officeDocument/2006/relationships/image" Target="../media/image11.wmf"/><Relationship Id="rId2" Type="http://schemas.openxmlformats.org/officeDocument/2006/relationships/oleObject" Target="../embeddings/oleObject6.bin"/><Relationship Id="rId12" Type="http://schemas.openxmlformats.org/officeDocument/2006/relationships/notesSlide" Target="../notesSlides/notesSlide3.xml"/><Relationship Id="rId11" Type="http://schemas.openxmlformats.org/officeDocument/2006/relationships/vmlDrawing" Target="../drawings/vmlDrawing3.v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 Box 4"/>
          <p:cNvSpPr txBox="1"/>
          <p:nvPr/>
        </p:nvSpPr>
        <p:spPr>
          <a:xfrm>
            <a:off x="509905" y="2751455"/>
            <a:ext cx="123545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Cyrl-R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Површина пирамиде</a:t>
            </a:r>
            <a:endParaRPr lang="sr-Cyrl-RS" altLang="sr-Cyrl-RS" sz="5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sr-Cyrl-R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Површина четворостране пирамиде</a:t>
            </a:r>
            <a:endParaRPr lang="sr-Cyrl-RS" altLang="sr-Cyrl-RS" sz="5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509905" y="4674235"/>
            <a:ext cx="6438900" cy="58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32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Биљана Ђукић, 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децембар </a:t>
            </a:r>
            <a:r>
              <a:rPr lang="sr-Cyrl-RS" altLang="en-US" sz="32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2020.</a:t>
            </a:r>
            <a:endParaRPr lang="sr-Cyrl-RS" altLang="en-US" sz="32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 Box 4"/>
          <p:cNvSpPr txBox="1"/>
          <p:nvPr/>
        </p:nvSpPr>
        <p:spPr>
          <a:xfrm>
            <a:off x="860425" y="704850"/>
            <a:ext cx="98075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Површина пирамиде: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2134235" y="1993900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0" i="1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P = B + M</a:t>
            </a:r>
            <a:endParaRPr lang="en-US" sz="2800" b="0" i="1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1877060" y="1825625"/>
            <a:ext cx="2152650" cy="846455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1524000" y="3738245"/>
            <a:ext cx="369887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В - база пирамиде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М - омотач (троуглови)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22" name="Picture 21" descr="B9g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695" y="514985"/>
            <a:ext cx="5768975" cy="5300345"/>
          </a:xfrm>
          <a:prstGeom prst="rect">
            <a:avLst/>
          </a:prstGeom>
        </p:spPr>
      </p:pic>
      <p:pic>
        <p:nvPicPr>
          <p:cNvPr id="24" name="Picture 23" descr="B9g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185" y="2531745"/>
            <a:ext cx="2499995" cy="2849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  <p:bldP spid="7" grpId="0" bldLvl="0" animBg="1"/>
      <p:bldP spid="7" grpId="1" animBg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 Box 5"/>
          <p:cNvSpPr txBox="1"/>
          <p:nvPr/>
        </p:nvSpPr>
        <p:spPr>
          <a:xfrm>
            <a:off x="1365250" y="370840"/>
            <a:ext cx="9678670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Површина правилне четворостране пирамиде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4190365" y="1452245"/>
            <a:ext cx="49784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  -  основна ивица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Latn-BA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 - 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бочна висина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365250" y="2579370"/>
            <a:ext cx="34436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База: квадрат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365250" y="3305175"/>
            <a:ext cx="1353820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В = а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Cyrl-RS" altLang="en-US" sz="2800" i="1" baseline="30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365250" y="3953510"/>
            <a:ext cx="445960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Омотач: четири подударна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једнакокрака троугла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8" name="Object -2147482622"/>
          <p:cNvGraphicFramePr>
            <a:graphicFrameLocks noChangeAspect="1"/>
          </p:cNvGraphicFramePr>
          <p:nvPr/>
        </p:nvGraphicFramePr>
        <p:xfrm>
          <a:off x="1441450" y="5088890"/>
          <a:ext cx="2562860" cy="864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066800" imgH="393700" progId="Equation.KSEE3">
                  <p:embed/>
                </p:oleObj>
              </mc:Choice>
              <mc:Fallback>
                <p:oleObj name="" r:id="rId2" imgW="1066800" imgH="393700" progId="Equation.KSEE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41450" y="5088890"/>
                        <a:ext cx="2562860" cy="8648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9"/>
          <p:cNvSpPr txBox="1"/>
          <p:nvPr/>
        </p:nvSpPr>
        <p:spPr>
          <a:xfrm>
            <a:off x="1471930" y="1544955"/>
            <a:ext cx="23615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 i="1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P = B + M</a:t>
            </a:r>
            <a:endParaRPr lang="en-US" sz="2800" b="0" i="1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1" name="Rectangles 20"/>
          <p:cNvSpPr/>
          <p:nvPr/>
        </p:nvSpPr>
        <p:spPr>
          <a:xfrm>
            <a:off x="1365250" y="1393190"/>
            <a:ext cx="2167890" cy="889000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2" name="Text Box 21"/>
          <p:cNvSpPr txBox="1"/>
          <p:nvPr/>
        </p:nvSpPr>
        <p:spPr>
          <a:xfrm>
            <a:off x="7357745" y="4348480"/>
            <a:ext cx="9525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</a:t>
            </a:r>
            <a:endParaRPr lang="sr-Cyrl-RS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976755" y="5350510"/>
            <a:ext cx="384175" cy="341630"/>
          </a:xfrm>
          <a:prstGeom prst="line">
            <a:avLst/>
          </a:prstGeom>
          <a:ln>
            <a:solidFill>
              <a:srgbClr val="1019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530475" y="5612130"/>
            <a:ext cx="384175" cy="341630"/>
          </a:xfrm>
          <a:prstGeom prst="line">
            <a:avLst/>
          </a:prstGeom>
          <a:ln>
            <a:solidFill>
              <a:srgbClr val="1019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-2147482622"/>
          <p:cNvGraphicFramePr>
            <a:graphicFrameLocks noChangeAspect="1"/>
          </p:cNvGraphicFramePr>
          <p:nvPr/>
        </p:nvGraphicFramePr>
        <p:xfrm>
          <a:off x="7474585" y="5278755"/>
          <a:ext cx="2283460" cy="675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4" imgW="774065" imgH="228600" progId="Equation.KSEE3">
                  <p:embed/>
                </p:oleObj>
              </mc:Choice>
              <mc:Fallback>
                <p:oleObj name="" r:id="rId4" imgW="774065" imgH="228600" progId="Equation.KSEE3">
                  <p:embed/>
                  <p:pic>
                    <p:nvPicPr>
                      <p:cNvPr id="0" name="Picture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74585" y="5278755"/>
                        <a:ext cx="2283460" cy="67500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7" descr="3d-square-based-pyramid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2425" y="1544955"/>
            <a:ext cx="3846195" cy="3263900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>
            <a:off x="8695055" y="1680210"/>
            <a:ext cx="962025" cy="2743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8"/>
          <p:cNvSpPr txBox="1"/>
          <p:nvPr/>
        </p:nvSpPr>
        <p:spPr>
          <a:xfrm>
            <a:off x="9523095" y="4467225"/>
            <a:ext cx="9525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</a:t>
            </a:r>
            <a:endParaRPr lang="sr-Cyrl-RS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9333230" y="3054350"/>
            <a:ext cx="483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endParaRPr lang="sr-Latn-BA" altLang="en-US" sz="2400" i="1" baseline="-25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 bldLvl="0" animBg="1"/>
      <p:bldP spid="21" grpId="1" animBg="1"/>
      <p:bldP spid="11" grpId="0"/>
      <p:bldP spid="11" grpId="1"/>
      <p:bldP spid="9" grpId="0"/>
      <p:bldP spid="9" grpId="1"/>
      <p:bldP spid="10" grpId="0" bldLvl="0" animBg="1"/>
      <p:bldP spid="10" grpId="1" animBg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 Box 4"/>
          <p:cNvSpPr txBox="1"/>
          <p:nvPr/>
        </p:nvSpPr>
        <p:spPr>
          <a:xfrm>
            <a:off x="466090" y="283210"/>
            <a:ext cx="113118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Примјер 1: Израчунати површину правилне четворостране пирамиде чија је висина 8 </a:t>
            </a:r>
            <a:r>
              <a:rPr lang="sr-Latn-BA" alt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cm</a:t>
            </a:r>
            <a:r>
              <a:rPr lang="sr-Cyrl-RS" alt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и основна ивица 12 </a:t>
            </a:r>
            <a:r>
              <a:rPr lang="sr-Latn-BA" alt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cm.</a:t>
            </a:r>
            <a:endParaRPr lang="sr-Latn-BA" altLang="sr-Cyrl-R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12110" t="19993" r="59366" b="38247"/>
          <a:stretch>
            <a:fillRect/>
          </a:stretch>
        </p:blipFill>
        <p:spPr bwMode="auto">
          <a:xfrm>
            <a:off x="568960" y="1661795"/>
            <a:ext cx="2633980" cy="405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0" name="Text Box 99"/>
          <p:cNvSpPr txBox="1"/>
          <p:nvPr/>
        </p:nvSpPr>
        <p:spPr>
          <a:xfrm>
            <a:off x="3671570" y="2934970"/>
            <a:ext cx="177419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0" i="1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P = B + M</a:t>
            </a:r>
            <a:endParaRPr lang="en-US" sz="2400" b="0" i="1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671570" y="1341755"/>
            <a:ext cx="17735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 = 8 cm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 = 12 cm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531870" y="2190750"/>
            <a:ext cx="1579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9"/>
          <p:cNvSpPr txBox="1"/>
          <p:nvPr/>
        </p:nvSpPr>
        <p:spPr>
          <a:xfrm>
            <a:off x="3710305" y="2369820"/>
            <a:ext cx="13119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 = ?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668395" y="3602355"/>
            <a:ext cx="1353820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sr-Cyrl-RS" altLang="en-US" sz="2800" i="1">
                <a:latin typeface="Times New Roman" panose="02020603050405020304" charset="0"/>
                <a:cs typeface="Times New Roman" panose="02020603050405020304" charset="0"/>
              </a:rPr>
              <a:t>В = а</a:t>
            </a:r>
            <a:r>
              <a:rPr lang="sr-Cyrl-RS" altLang="en-US" sz="28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Cyrl-RS" altLang="en-US" sz="2800" i="1" baseline="30000"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8" name="Object -2147482622"/>
          <p:cNvGraphicFramePr>
            <a:graphicFrameLocks noChangeAspect="1"/>
          </p:cNvGraphicFramePr>
          <p:nvPr/>
        </p:nvGraphicFramePr>
        <p:xfrm>
          <a:off x="3756343" y="4400233"/>
          <a:ext cx="13112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545465" imgH="203200" progId="Equation.KSEE3">
                  <p:embed/>
                </p:oleObj>
              </mc:Choice>
              <mc:Fallback>
                <p:oleObj name="" r:id="rId3" imgW="545465" imgH="203200" progId="Equation.KSEE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6343" y="4400233"/>
                        <a:ext cx="1311275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1"/>
          <p:cNvSpPr txBox="1"/>
          <p:nvPr/>
        </p:nvSpPr>
        <p:spPr>
          <a:xfrm>
            <a:off x="3695700" y="5008245"/>
            <a:ext cx="17735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= ?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6" name="Object -2147482622"/>
          <p:cNvGraphicFramePr>
            <a:graphicFrameLocks noChangeAspect="1"/>
          </p:cNvGraphicFramePr>
          <p:nvPr/>
        </p:nvGraphicFramePr>
        <p:xfrm>
          <a:off x="5866765" y="1275715"/>
          <a:ext cx="1927860" cy="915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5" imgW="990600" imgH="469900" progId="Equation.KSEE3">
                  <p:embed/>
                </p:oleObj>
              </mc:Choice>
              <mc:Fallback>
                <p:oleObj name="" r:id="rId5" imgW="990600" imgH="469900" progId="Equation.KSEE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6765" y="1275715"/>
                        <a:ext cx="1927860" cy="9150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8"/>
          <p:cNvSpPr txBox="1"/>
          <p:nvPr/>
        </p:nvSpPr>
        <p:spPr>
          <a:xfrm>
            <a:off x="5866765" y="2474595"/>
            <a:ext cx="192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8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+ 6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Text Box 19"/>
          <p:cNvSpPr txBox="1"/>
          <p:nvPr/>
        </p:nvSpPr>
        <p:spPr>
          <a:xfrm>
            <a:off x="5866765" y="3049905"/>
            <a:ext cx="21539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64 + 36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5866765" y="3663950"/>
            <a:ext cx="192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100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5866765" y="4797425"/>
            <a:ext cx="18008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sr-Latn-BA" altLang="en-US" sz="2400" b="0" i="1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h = </a:t>
            </a:r>
            <a:r>
              <a:rPr lang="en-US" sz="2400" b="0" i="1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10 </a:t>
            </a:r>
            <a:r>
              <a:rPr lang="sr-Latn-BA" altLang="en-US" sz="2400" b="0" i="1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cm</a:t>
            </a:r>
            <a:endParaRPr lang="sr-Latn-BA" altLang="en-US" sz="2400" b="0" i="1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5" name="Rectangles 24"/>
          <p:cNvSpPr/>
          <p:nvPr/>
        </p:nvSpPr>
        <p:spPr>
          <a:xfrm>
            <a:off x="5866765" y="4740910"/>
            <a:ext cx="1609725" cy="573405"/>
          </a:xfrm>
          <a:prstGeom prst="rect">
            <a:avLst/>
          </a:prstGeom>
          <a:noFill/>
          <a:ln w="38100">
            <a:solidFill>
              <a:schemeClr val="bg1"/>
            </a:solidFill>
          </a:ln>
          <a:scene3d>
            <a:camera prst="perspectiveFron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6" name="Text Box 25"/>
          <p:cNvSpPr txBox="1"/>
          <p:nvPr/>
        </p:nvSpPr>
        <p:spPr>
          <a:xfrm>
            <a:off x="8343900" y="1421765"/>
            <a:ext cx="2097405" cy="10693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 = 12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en-US" sz="2400" i="1" baseline="30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baseline="30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 = 144 cm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en-US" sz="2400" i="1" baseline="30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Rectangles 26"/>
          <p:cNvSpPr/>
          <p:nvPr/>
        </p:nvSpPr>
        <p:spPr>
          <a:xfrm>
            <a:off x="8343900" y="1901190"/>
            <a:ext cx="1764665" cy="589280"/>
          </a:xfrm>
          <a:prstGeom prst="rect">
            <a:avLst/>
          </a:prstGeom>
          <a:noFill/>
          <a:ln w="38100">
            <a:solidFill>
              <a:schemeClr val="bg1"/>
            </a:solidFill>
          </a:ln>
          <a:scene3d>
            <a:camera prst="perspectiveFron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8" name="Text Box 27"/>
          <p:cNvSpPr txBox="1"/>
          <p:nvPr/>
        </p:nvSpPr>
        <p:spPr>
          <a:xfrm>
            <a:off x="8373745" y="2960370"/>
            <a:ext cx="24898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 2 · 12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·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10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0" name="Text Box 29"/>
          <p:cNvSpPr txBox="1"/>
          <p:nvPr/>
        </p:nvSpPr>
        <p:spPr>
          <a:xfrm>
            <a:off x="8464550" y="3420745"/>
            <a:ext cx="18561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 240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cm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1" name="Rectangles 30"/>
          <p:cNvSpPr/>
          <p:nvPr/>
        </p:nvSpPr>
        <p:spPr>
          <a:xfrm>
            <a:off x="8464550" y="3395345"/>
            <a:ext cx="1764665" cy="573405"/>
          </a:xfrm>
          <a:prstGeom prst="rect">
            <a:avLst/>
          </a:prstGeom>
          <a:noFill/>
          <a:ln w="38100">
            <a:solidFill>
              <a:schemeClr val="bg1"/>
            </a:solidFill>
          </a:ln>
          <a:scene3d>
            <a:camera prst="perspectiveFron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2" name="Text Box 31"/>
          <p:cNvSpPr txBox="1"/>
          <p:nvPr/>
        </p:nvSpPr>
        <p:spPr>
          <a:xfrm>
            <a:off x="8419465" y="4544695"/>
            <a:ext cx="26104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 = 144 + 240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 = 384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cm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8419465" y="5374640"/>
            <a:ext cx="172021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419465" y="5468620"/>
            <a:ext cx="172021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Triangle 12"/>
          <p:cNvSpPr/>
          <p:nvPr/>
        </p:nvSpPr>
        <p:spPr>
          <a:xfrm>
            <a:off x="1885950" y="1828800"/>
            <a:ext cx="965200" cy="3063240"/>
          </a:xfrm>
          <a:prstGeom prst="rtTriangle">
            <a:avLst/>
          </a:prstGeom>
          <a:solidFill>
            <a:schemeClr val="accent1">
              <a:alpha val="80000"/>
            </a:schemeClr>
          </a:solidFill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43145" y="698500"/>
            <a:ext cx="1524000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866765" y="4124325"/>
          <a:ext cx="1292860" cy="485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7" imgW="609600" imgH="228600" progId="Equation.KSEE3">
                  <p:embed/>
                </p:oleObj>
              </mc:Choice>
              <mc:Fallback>
                <p:oleObj name="" r:id="rId7" imgW="609600" imgH="228600" progId="Equation.KSEE3">
                  <p:embed/>
                  <p:pic>
                    <p:nvPicPr>
                      <p:cNvPr id="0" name="Picture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6765" y="4124325"/>
                        <a:ext cx="1292860" cy="48514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00" grpId="0"/>
      <p:bldP spid="100" grpId="1"/>
      <p:bldP spid="11" grpId="0" animBg="1"/>
      <p:bldP spid="11" grpId="1" animBg="1"/>
      <p:bldP spid="12" grpId="0"/>
      <p:bldP spid="12" grpId="1"/>
      <p:bldP spid="19" grpId="0"/>
      <p:bldP spid="19" grpId="1"/>
      <p:bldP spid="20" grpId="0"/>
      <p:bldP spid="20" grpId="1"/>
      <p:bldP spid="21" grpId="0"/>
      <p:bldP spid="21" grpId="1"/>
      <p:bldP spid="24" grpId="0"/>
      <p:bldP spid="24" grpId="1"/>
      <p:bldP spid="25" grpId="0" bldLvl="0" animBg="1"/>
      <p:bldP spid="25" grpId="1" animBg="1"/>
      <p:bldP spid="26" grpId="0"/>
      <p:bldP spid="26" grpId="1"/>
      <p:bldP spid="27" grpId="0" bldLvl="0" animBg="1"/>
      <p:bldP spid="27" grpId="1" animBg="1"/>
      <p:bldP spid="28" grpId="0"/>
      <p:bldP spid="28" grpId="1"/>
      <p:bldP spid="30" grpId="0"/>
      <p:bldP spid="30" grpId="1"/>
      <p:bldP spid="31" grpId="0" animBg="1"/>
      <p:bldP spid="31" grpId="1" animBg="1"/>
      <p:bldP spid="32" grpId="0"/>
      <p:bldP spid="32" grpId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540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Text Box 6"/>
          <p:cNvSpPr txBox="1"/>
          <p:nvPr/>
        </p:nvSpPr>
        <p:spPr>
          <a:xfrm>
            <a:off x="361950" y="319405"/>
            <a:ext cx="112712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Примјер 2: Права четворострана пирамида има за основу правоугаоник страница 10 </a:t>
            </a:r>
            <a:r>
              <a:rPr lang="sr-Latn-BA" alt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cm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и 18 </a:t>
            </a:r>
            <a:r>
              <a:rPr lang="sr-Latn-BA" alt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cm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. Ако је висина пирамиде 12 </a:t>
            </a:r>
            <a:r>
              <a:rPr lang="sr-Latn-BA" alt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cm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, колика је површина омотача?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16915" y="5380355"/>
            <a:ext cx="3521710" cy="15494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33880" y="4827270"/>
            <a:ext cx="1266825" cy="126174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8020" y="5380355"/>
            <a:ext cx="2428240" cy="71310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77545" y="4827270"/>
            <a:ext cx="1203325" cy="571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77545" y="1955165"/>
            <a:ext cx="1793240" cy="344360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90470" y="1955165"/>
            <a:ext cx="1791970" cy="356806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871345" y="1988820"/>
            <a:ext cx="605790" cy="28289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94355" y="5521960"/>
            <a:ext cx="1203325" cy="571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1"/>
          <p:cNvSpPr txBox="1"/>
          <p:nvPr/>
        </p:nvSpPr>
        <p:spPr>
          <a:xfrm>
            <a:off x="4496435" y="1703070"/>
            <a:ext cx="15392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 = 10 cm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b= 18 cm</a:t>
            </a:r>
            <a:b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 = 12 cm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1444625" y="5633085"/>
            <a:ext cx="875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3742690" y="5723255"/>
            <a:ext cx="875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Text Box 24"/>
          <p:cNvSpPr txBox="1"/>
          <p:nvPr/>
        </p:nvSpPr>
        <p:spPr>
          <a:xfrm>
            <a:off x="2470785" y="4366895"/>
            <a:ext cx="875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405630" y="2885440"/>
            <a:ext cx="1704975" cy="1460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26"/>
          <p:cNvSpPr txBox="1"/>
          <p:nvPr/>
        </p:nvSpPr>
        <p:spPr>
          <a:xfrm>
            <a:off x="4617720" y="3141980"/>
            <a:ext cx="875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 ?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8" name="Text Box 27"/>
          <p:cNvSpPr txBox="1"/>
          <p:nvPr/>
        </p:nvSpPr>
        <p:spPr>
          <a:xfrm>
            <a:off x="4934585" y="5633085"/>
            <a:ext cx="1797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, 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?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5" name="Object -2147482622"/>
          <p:cNvGraphicFramePr>
            <a:graphicFrameLocks noChangeAspect="1"/>
          </p:cNvGraphicFramePr>
          <p:nvPr/>
        </p:nvGraphicFramePr>
        <p:xfrm>
          <a:off x="4405630" y="3818255"/>
          <a:ext cx="2326005" cy="897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168400" imgH="393700" progId="Equation.KSEE3">
                  <p:embed/>
                </p:oleObj>
              </mc:Choice>
              <mc:Fallback>
                <p:oleObj name="" r:id="rId2" imgW="1168400" imgH="393700" progId="Equation.KSEE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05630" y="3818255"/>
                        <a:ext cx="2326005" cy="89789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flipV="1">
            <a:off x="5205095" y="4349115"/>
            <a:ext cx="392430" cy="3168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888230" y="4152900"/>
            <a:ext cx="196215" cy="30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69305" y="4122420"/>
            <a:ext cx="211455" cy="287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278880" y="4312920"/>
            <a:ext cx="452755" cy="353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405630" y="4773295"/>
          <a:ext cx="2325370" cy="64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" name="" r:id="rId4" imgW="800100" imgH="228600" progId="Equation.KSEE3">
                  <p:embed/>
                </p:oleObj>
              </mc:Choice>
              <mc:Fallback>
                <p:oleObj name="" r:id="rId4" imgW="800100" imgH="228600" progId="Equation.KSEE3">
                  <p:embed/>
                  <p:pic>
                    <p:nvPicPr>
                      <p:cNvPr id="0" name="Picture 3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05630" y="4773295"/>
                        <a:ext cx="2325370" cy="64198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>
            <a:off x="2477135" y="5451475"/>
            <a:ext cx="1228725" cy="334645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69440" y="4827270"/>
            <a:ext cx="2428240" cy="71310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70785" y="1962150"/>
            <a:ext cx="6350" cy="3517900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900555" y="5451475"/>
            <a:ext cx="589915" cy="308610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4120" y="1955165"/>
            <a:ext cx="598805" cy="41198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900555" y="1965325"/>
            <a:ext cx="574040" cy="3808730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81580" y="1958975"/>
            <a:ext cx="1224280" cy="3827145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448560" y="1932305"/>
            <a:ext cx="75565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1" name="Text Box 40"/>
          <p:cNvSpPr txBox="1"/>
          <p:nvPr/>
        </p:nvSpPr>
        <p:spPr>
          <a:xfrm>
            <a:off x="2040890" y="4037330"/>
            <a:ext cx="483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2" name="Text Box 41"/>
          <p:cNvSpPr txBox="1"/>
          <p:nvPr/>
        </p:nvSpPr>
        <p:spPr>
          <a:xfrm>
            <a:off x="3100705" y="3692525"/>
            <a:ext cx="450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3" name="Object -2147482622"/>
          <p:cNvGraphicFramePr>
            <a:graphicFrameLocks noChangeAspect="1"/>
          </p:cNvGraphicFramePr>
          <p:nvPr/>
        </p:nvGraphicFramePr>
        <p:xfrm>
          <a:off x="7070725" y="1513205"/>
          <a:ext cx="1903730" cy="915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" name="" r:id="rId6" imgW="977900" imgH="469900" progId="Equation.KSEE3">
                  <p:embed/>
                </p:oleObj>
              </mc:Choice>
              <mc:Fallback>
                <p:oleObj name="" r:id="rId6" imgW="977900" imgH="469900" progId="Equation.KSEE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70725" y="1513205"/>
                        <a:ext cx="1903730" cy="9150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-2147482622"/>
          <p:cNvGraphicFramePr>
            <a:graphicFrameLocks noChangeAspect="1"/>
          </p:cNvGraphicFramePr>
          <p:nvPr/>
        </p:nvGraphicFramePr>
        <p:xfrm>
          <a:off x="7070725" y="2595245"/>
          <a:ext cx="1927860" cy="915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" name="" r:id="rId8" imgW="990600" imgH="469900" progId="Equation.KSEE3">
                  <p:embed/>
                </p:oleObj>
              </mc:Choice>
              <mc:Fallback>
                <p:oleObj name="" r:id="rId8" imgW="990600" imgH="469900" progId="Equation.KSEE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70725" y="2595245"/>
                        <a:ext cx="1927860" cy="9150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 Box 46"/>
          <p:cNvSpPr txBox="1"/>
          <p:nvPr/>
        </p:nvSpPr>
        <p:spPr>
          <a:xfrm>
            <a:off x="7070725" y="3784600"/>
            <a:ext cx="23495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12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+ 9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8" name="Text Box 47"/>
          <p:cNvSpPr txBox="1"/>
          <p:nvPr/>
        </p:nvSpPr>
        <p:spPr>
          <a:xfrm>
            <a:off x="7070725" y="4312920"/>
            <a:ext cx="22561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144 +81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9" name="Text Box 48"/>
          <p:cNvSpPr txBox="1"/>
          <p:nvPr/>
        </p:nvSpPr>
        <p:spPr>
          <a:xfrm>
            <a:off x="7117080" y="4882515"/>
            <a:ext cx="192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225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0" name="Text Box 49"/>
          <p:cNvSpPr txBox="1"/>
          <p:nvPr/>
        </p:nvSpPr>
        <p:spPr>
          <a:xfrm>
            <a:off x="7117080" y="5480050"/>
            <a:ext cx="1595755" cy="4603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= 15 cm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1" name="Text Box 50"/>
          <p:cNvSpPr txBox="1"/>
          <p:nvPr/>
        </p:nvSpPr>
        <p:spPr>
          <a:xfrm>
            <a:off x="9676765" y="1830705"/>
            <a:ext cx="23495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12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+ 5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2" name="Text Box 51"/>
          <p:cNvSpPr txBox="1"/>
          <p:nvPr/>
        </p:nvSpPr>
        <p:spPr>
          <a:xfrm>
            <a:off x="9598025" y="2425065"/>
            <a:ext cx="23495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144 + 25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4" name="Text Box 53"/>
          <p:cNvSpPr txBox="1"/>
          <p:nvPr/>
        </p:nvSpPr>
        <p:spPr>
          <a:xfrm>
            <a:off x="9598025" y="3049905"/>
            <a:ext cx="23495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169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5" name="Text Box 54"/>
          <p:cNvSpPr txBox="1"/>
          <p:nvPr/>
        </p:nvSpPr>
        <p:spPr>
          <a:xfrm>
            <a:off x="9676765" y="3784600"/>
            <a:ext cx="1836420" cy="4603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13 cm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9420225" y="4397375"/>
            <a:ext cx="28924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 10 · 15 + 18 ·  13 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8" name="Text Box 57"/>
          <p:cNvSpPr txBox="1"/>
          <p:nvPr/>
        </p:nvSpPr>
        <p:spPr>
          <a:xfrm>
            <a:off x="9420225" y="4927600"/>
            <a:ext cx="28924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 150 + 234 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9" name="Text Box 58"/>
          <p:cNvSpPr txBox="1"/>
          <p:nvPr/>
        </p:nvSpPr>
        <p:spPr>
          <a:xfrm>
            <a:off x="9326880" y="5521960"/>
            <a:ext cx="20777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=384 cm</a:t>
            </a:r>
            <a:r>
              <a:rPr lang="sr-Latn-BA" altLang="en-US" sz="24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en-US" sz="2400" i="1" baseline="30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9326880" y="5953760"/>
            <a:ext cx="17348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326880" y="6075045"/>
            <a:ext cx="17348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ldLvl="0" animBg="1"/>
      <p:bldP spid="55" grpId="1"/>
      <p:bldP spid="22" grpId="0"/>
      <p:bldP spid="22" grpId="1"/>
      <p:bldP spid="27" grpId="0"/>
      <p:bldP spid="27" grpId="1"/>
      <p:bldP spid="28" grpId="0"/>
      <p:bldP spid="28" grpId="1"/>
      <p:bldP spid="47" grpId="0"/>
      <p:bldP spid="47" grpId="1"/>
      <p:bldP spid="48" grpId="0"/>
      <p:bldP spid="48" grpId="1"/>
      <p:bldP spid="49" grpId="0"/>
      <p:bldP spid="49" grpId="1"/>
      <p:bldP spid="50" grpId="0" animBg="1"/>
      <p:bldP spid="50" grpId="1" animBg="1"/>
      <p:bldP spid="51" grpId="0"/>
      <p:bldP spid="51" grpId="1"/>
      <p:bldP spid="52" grpId="0"/>
      <p:bldP spid="52" grpId="1"/>
      <p:bldP spid="54" grpId="0"/>
      <p:bldP spid="54" grpId="1"/>
      <p:bldP spid="57" grpId="0"/>
      <p:bldP spid="57" grpId="1"/>
      <p:bldP spid="58" grpId="0"/>
      <p:bldP spid="58" grpId="1"/>
      <p:bldP spid="59" grpId="0"/>
      <p:bldP spid="5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 Box 5"/>
          <p:cNvSpPr txBox="1"/>
          <p:nvPr/>
        </p:nvSpPr>
        <p:spPr>
          <a:xfrm>
            <a:off x="1524000" y="1356995"/>
            <a:ext cx="6438900" cy="224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Домаћа задаћа: 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Збирка,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страница број 64,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задаци 361. и 363.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 Box 5"/>
          <p:cNvSpPr txBox="1"/>
          <p:nvPr/>
        </p:nvSpPr>
        <p:spPr>
          <a:xfrm>
            <a:off x="3062605" y="2239645"/>
            <a:ext cx="6438900" cy="101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sr-Cyrl-RS" sz="6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Хвала на пажњи!</a:t>
            </a:r>
            <a:endParaRPr lang="sr-Cyrl-RS" altLang="sr-Cyrl-RS" sz="6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cene3d>
          <a:camera prst="perspectiveFront"/>
          <a:lightRig rig="threePt" dir="t"/>
        </a:scene3d>
      </a:spPr>
      <a:bodyPr rtlCol="0" anchor="ctr"/>
      <a:lstStyle>
        <a:defPPr algn="ctr">
          <a:defRPr 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WPS Presentation</Application>
  <PresentationFormat>Widescreen</PresentationFormat>
  <Paragraphs>114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9</vt:i4>
      </vt:variant>
      <vt:variant>
        <vt:lpstr>幻灯片标题</vt:lpstr>
      </vt:variant>
      <vt:variant>
        <vt:i4>7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Calibri Light</vt:lpstr>
      <vt:lpstr>Calibri</vt:lpstr>
      <vt:lpstr>Microsoft YaHei</vt:lpstr>
      <vt:lpstr/>
      <vt:lpstr>Arial Unicode MS</vt:lpstr>
      <vt:lpstr>Segoe Print</vt:lpstr>
      <vt:lpstr>Office Theme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Biljana</cp:lastModifiedBy>
  <cp:revision>5</cp:revision>
  <dcterms:created xsi:type="dcterms:W3CDTF">2020-11-19T23:20:00Z</dcterms:created>
  <dcterms:modified xsi:type="dcterms:W3CDTF">2020-11-23T17:57:04Z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