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3FEA57E-7C1A-457B-A4CD-5DCEB057B502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7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27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202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053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5810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926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5957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1789749-A4CD-447F-8298-2B7988C91CEA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7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A0444D3-C0BA-4587-A56C-581AB9F841BE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9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1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5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6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8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5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1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3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3FE42E8-8B57-452D-A122-4DCE9AC771EF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1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B690-FB4E-445E-91AF-2F14DC75F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8236" y="4565201"/>
            <a:ext cx="8115299" cy="1265404"/>
          </a:xfrm>
        </p:spPr>
        <p:txBody>
          <a:bodyPr>
            <a:normAutofit/>
          </a:bodyPr>
          <a:lstStyle/>
          <a:p>
            <a:pPr algn="ctr"/>
            <a:r>
              <a:rPr lang="sr-Cyrl-RS" sz="4200" dirty="0">
                <a:latin typeface="Arial" panose="020B0604020202020204" pitchFamily="34" charset="0"/>
                <a:cs typeface="Arial" panose="020B0604020202020204" pitchFamily="34" charset="0"/>
              </a:rPr>
              <a:t>ГЛАГОЛИ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47881-384A-4D46-85C8-7994F70EA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7527" y="3429000"/>
            <a:ext cx="10252364" cy="153610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r-Cyrl-BA" sz="7200" dirty="0">
                <a:latin typeface="Arial" panose="020B0604020202020204" pitchFamily="34" charset="0"/>
                <a:cs typeface="Arial" panose="020B0604020202020204" pitchFamily="34" charset="0"/>
              </a:rPr>
              <a:t>Српски језик </a:t>
            </a:r>
          </a:p>
          <a:p>
            <a:pPr algn="ctr"/>
            <a:r>
              <a:rPr lang="sr-Latn-BA" sz="4200" dirty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sr-Cyrl-BA" sz="4200" dirty="0"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port Архиве - Страница 3 од 4 - Dečiji animatori Trupe &quot;Šašava Družina&quot;">
            <a:extLst>
              <a:ext uri="{FF2B5EF4-FFF2-40B4-BE49-F238E27FC236}">
                <a16:creationId xmlns:a16="http://schemas.microsoft.com/office/drawing/2014/main" id="{CE749D4B-BFD0-457D-B2D3-EDF994C31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2875" y="661510"/>
            <a:ext cx="4447454" cy="2223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7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F459-CA0D-461F-8055-237209E0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 претходном разреду смо научили да глаголи означавају радњу, стање и збивање.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Bube na kiši">
            <a:extLst>
              <a:ext uri="{FF2B5EF4-FFF2-40B4-BE49-F238E27FC236}">
                <a16:creationId xmlns:a16="http://schemas.microsoft.com/office/drawing/2014/main" id="{1ADFB452-9BCD-4EEB-8686-2DBADC043E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604" y="23574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appy Kid Drawing Painting in 2020 | Drawing for kids, Cartoon kids, Kids  vector">
            <a:extLst>
              <a:ext uri="{FF2B5EF4-FFF2-40B4-BE49-F238E27FC236}">
                <a16:creationId xmlns:a16="http://schemas.microsoft.com/office/drawing/2014/main" id="{9DEF3786-260C-45E2-9C5F-2AF3E2BA3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187" y="245020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Kids Stock Illustrations – 613,351 Kids Stock Illustrations, Vectors &amp;  Clipart - Dreamstime">
            <a:extLst>
              <a:ext uri="{FF2B5EF4-FFF2-40B4-BE49-F238E27FC236}">
                <a16:creationId xmlns:a16="http://schemas.microsoft.com/office/drawing/2014/main" id="{A234F747-7B50-48D1-B3BC-B556D4BD4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070" y="2709861"/>
            <a:ext cx="31718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Faces of children reading in 2020 | Kids reading books, Reading cartoon,  Kids reading">
            <a:extLst>
              <a:ext uri="{FF2B5EF4-FFF2-40B4-BE49-F238E27FC236}">
                <a16:creationId xmlns:a16="http://schemas.microsoft.com/office/drawing/2014/main" id="{87B739EB-9E63-41DC-8475-2AEDCFDFB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332" y="4148136"/>
            <a:ext cx="20193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Lion cartoon sleeping. Illustration of Lion cartoon sleeping , #Aff,  #cartoon, #Lion, #Illustration, #slee… | Lion illustration, Lion cartoon  drawing, Sleep cartoon">
            <a:extLst>
              <a:ext uri="{FF2B5EF4-FFF2-40B4-BE49-F238E27FC236}">
                <a16:creationId xmlns:a16="http://schemas.microsoft.com/office/drawing/2014/main" id="{ABC13B75-7961-4D06-9B12-4713887EA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563" y="4500562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loud With Rain Symbol Cute Kawaii Cartoon Vector Illustration Royalty Free  Cliparts, Vectors, And Stock Illustration. Image 92443345.">
            <a:extLst>
              <a:ext uri="{FF2B5EF4-FFF2-40B4-BE49-F238E27FC236}">
                <a16:creationId xmlns:a16="http://schemas.microsoft.com/office/drawing/2014/main" id="{0FE40DE1-C54B-40E2-9DE5-96EE22810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370" y="427196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597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7A2C2-B009-4433-A0F2-F5F41E587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200" dirty="0">
                <a:latin typeface="Arial" panose="020B0604020202020204" pitchFamily="34" charset="0"/>
                <a:cs typeface="Arial" panose="020B0604020202020204" pitchFamily="34" charset="0"/>
              </a:rPr>
              <a:t>Глаголи који означавају радњу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15C66-C29F-4AF7-A33E-CA2EA353F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510" y="2603500"/>
            <a:ext cx="8825659" cy="3416300"/>
          </a:xfrm>
        </p:spPr>
        <p:txBody>
          <a:bodyPr/>
          <a:lstStyle/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Шта неко ради?   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Коју радњу неко врши?</a:t>
            </a:r>
          </a:p>
          <a:p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Дјеца </a:t>
            </a:r>
            <a:r>
              <a:rPr lang="sr-Cyrl-RS" sz="2400" u="sng" dirty="0">
                <a:latin typeface="Arial" panose="020B0604020202020204" pitchFamily="34" charset="0"/>
                <a:cs typeface="Arial" panose="020B0604020202020204" pitchFamily="34" charset="0"/>
              </a:rPr>
              <a:t>се играју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на снијегу.</a:t>
            </a:r>
            <a:endParaRPr lang="sr-Cyrl-R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400" u="sng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82" name="Picture 10" descr="RODITELJI, IAKO JE ZIMA: Izvodite svoju decu napolje! - Telegraf.rs">
            <a:extLst>
              <a:ext uri="{FF2B5EF4-FFF2-40B4-BE49-F238E27FC236}">
                <a16:creationId xmlns:a16="http://schemas.microsoft.com/office/drawing/2014/main" id="{20686E34-B1F6-4DAF-83C8-EFE438634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575" y="3854312"/>
            <a:ext cx="3200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1549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BCC9F-14A8-4D01-B491-B5BF877CA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200" dirty="0">
                <a:latin typeface="Arial" panose="020B0604020202020204" pitchFamily="34" charset="0"/>
                <a:cs typeface="Arial" panose="020B0604020202020204" pitchFamily="34" charset="0"/>
              </a:rPr>
              <a:t>Глаголи који означавају стања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3775-A5F4-4D74-B946-BF0E29CD9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Када кажемо „стање“, то значи да се некоме или нечему приписује нешто што се догађа без његове воље.</a:t>
            </a:r>
          </a:p>
          <a:p>
            <a:pPr marL="0" indent="0">
              <a:buNone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Медо </a:t>
            </a:r>
            <a:r>
              <a:rPr lang="sr-Cyrl-RS" sz="2400" u="sng" dirty="0">
                <a:latin typeface="Arial" panose="020B0604020202020204" pitchFamily="34" charset="0"/>
                <a:cs typeface="Arial" panose="020B0604020202020204" pitchFamily="34" charset="0"/>
              </a:rPr>
              <a:t>спава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зимски сан.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Vrhunac u strojnom vezu - Aplikon">
            <a:extLst>
              <a:ext uri="{FF2B5EF4-FFF2-40B4-BE49-F238E27FC236}">
                <a16:creationId xmlns:a16="http://schemas.microsoft.com/office/drawing/2014/main" id="{FF9322BA-8743-46F9-9E74-250F1A2E2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951" y="358988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212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B8532-70DF-477D-AA22-317FED8C1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200" dirty="0">
                <a:latin typeface="Arial" panose="020B0604020202020204" pitchFamily="34" charset="0"/>
                <a:cs typeface="Arial" panose="020B0604020202020204" pitchFamily="34" charset="0"/>
              </a:rPr>
              <a:t>Глаголи који означавају збивања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A97D8-D988-4E09-AF4C-2AF3CFF09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Шта се збива?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Шта се дешава?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 Послије кише полако </a:t>
            </a:r>
            <a:r>
              <a:rPr lang="sr-Cyrl-RS" sz="2400" u="sng" dirty="0">
                <a:latin typeface="Arial" panose="020B0604020202020204" pitchFamily="34" charset="0"/>
                <a:cs typeface="Arial" panose="020B0604020202020204" pitchFamily="34" charset="0"/>
              </a:rPr>
              <a:t>се разведрило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Blue sky and white clouds vector illustration By Microvector |  TheHungryJPEG.com">
            <a:extLst>
              <a:ext uri="{FF2B5EF4-FFF2-40B4-BE49-F238E27FC236}">
                <a16:creationId xmlns:a16="http://schemas.microsoft.com/office/drawing/2014/main" id="{C47241A4-1655-4B81-8059-634965B13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953" y="3429000"/>
            <a:ext cx="29146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792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C5A9C-81B3-40F6-AA9C-0D95FACAD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200" dirty="0">
                <a:latin typeface="Arial" panose="020B0604020202020204" pitchFamily="34" charset="0"/>
                <a:cs typeface="Arial" panose="020B0604020202020204" pitchFamily="34" charset="0"/>
              </a:rPr>
              <a:t>Задаци за вјежбу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EEE8-7CA7-4403-B903-A7DDE58E2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1. Сљедеће глаголе разврстај према томе да ли             означавају </a:t>
            </a:r>
            <a:r>
              <a:rPr lang="sr-Cyrl-R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радњу, </a:t>
            </a:r>
            <a:r>
              <a:rPr lang="sr-Cyrl-R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стање</a:t>
            </a:r>
            <a:r>
              <a:rPr lang="sr-Cyrl-R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sr-Cyrl-R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збивање:</a:t>
            </a:r>
            <a:r>
              <a:rPr lang="sr-Cyrl-R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старјети, писати, пјевати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, спавати, размишљати, грмјети,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цртати, сијевати</a:t>
            </a:r>
          </a:p>
          <a:p>
            <a:pPr marL="0" indent="0">
              <a:buNone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Радња: </a:t>
            </a:r>
            <a:r>
              <a:rPr lang="sr-Cyrl-RS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писати, пјевати, цртати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Стање: </a:t>
            </a:r>
            <a:r>
              <a:rPr lang="sr-Cyrl-R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старјети, спавати, размишљати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Збивање: </a:t>
            </a:r>
            <a:r>
              <a:rPr lang="sr-Cyrl-R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грмјети, сијевати</a:t>
            </a:r>
            <a:endParaRPr lang="en-US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304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00C04-D030-4573-9D81-03789040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200" dirty="0">
                <a:latin typeface="Arial" panose="020B0604020202020204" pitchFamily="34" charset="0"/>
                <a:cs typeface="Arial" panose="020B0604020202020204" pitchFamily="34" charset="0"/>
              </a:rPr>
              <a:t>Задаци за вјежбу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F24C8-06AD-4A41-A590-ADE39C2D3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2. На линијама напиши одговарајуће глаголе.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 пише, жели, чита, се разведрило, </a:t>
            </a:r>
          </a:p>
          <a:p>
            <a:pPr marL="0" indent="0">
              <a:buNone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Ана _____ домаћи задатак.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Никола _____ да што прије порасте.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Вања _____ занимљиву књигу.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Послије кише небо _____________.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8106B5-7858-42FC-8385-72EF6B0174B0}"/>
              </a:ext>
            </a:extLst>
          </p:cNvPr>
          <p:cNvSpPr txBox="1"/>
          <p:nvPr/>
        </p:nvSpPr>
        <p:spPr>
          <a:xfrm>
            <a:off x="2262911" y="4080817"/>
            <a:ext cx="969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пише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352CFD-325A-4F44-928D-F1BCCFD079C0}"/>
              </a:ext>
            </a:extLst>
          </p:cNvPr>
          <p:cNvSpPr txBox="1"/>
          <p:nvPr/>
        </p:nvSpPr>
        <p:spPr>
          <a:xfrm>
            <a:off x="2752435" y="4565562"/>
            <a:ext cx="969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жели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52EB50-77E9-4A67-B6B8-9317EB95CB9B}"/>
              </a:ext>
            </a:extLst>
          </p:cNvPr>
          <p:cNvSpPr txBox="1"/>
          <p:nvPr/>
        </p:nvSpPr>
        <p:spPr>
          <a:xfrm>
            <a:off x="2563088" y="5050307"/>
            <a:ext cx="969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чита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E4C164-5FC5-4EC6-A3D3-36ECBC2A67CC}"/>
              </a:ext>
            </a:extLst>
          </p:cNvPr>
          <p:cNvSpPr txBox="1"/>
          <p:nvPr/>
        </p:nvSpPr>
        <p:spPr>
          <a:xfrm>
            <a:off x="4428834" y="5528290"/>
            <a:ext cx="2590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разведрило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78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D5A01-CE8C-411B-BFC9-DAC0E8C3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200" dirty="0"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4B0E6-4E0B-4AC9-AD6B-345BB7705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594" y="2213565"/>
            <a:ext cx="8825659" cy="3416300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У уџбенику, на страни 25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и 26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урадити 1, 2, 3. и 4. задатак.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4. Разред – Завод за уџбенике и наставна средства РС">
            <a:extLst>
              <a:ext uri="{FF2B5EF4-FFF2-40B4-BE49-F238E27FC236}">
                <a16:creationId xmlns:a16="http://schemas.microsoft.com/office/drawing/2014/main" id="{450A9D77-6C99-43D0-BAB0-DDAE133FA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673" y="277236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8036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97</TotalTime>
  <Words>226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ГЛАГОЛИ</vt:lpstr>
      <vt:lpstr>У претходном разреду смо научили да глаголи означавају радњу, стање и збивање.</vt:lpstr>
      <vt:lpstr>Глаголи који означавају радњу</vt:lpstr>
      <vt:lpstr>Глаголи који означавају стања</vt:lpstr>
      <vt:lpstr>Глаголи који означавају збивања</vt:lpstr>
      <vt:lpstr>Задаци за вјежбу</vt:lpstr>
      <vt:lpstr>Задаци за вјежбу</vt:lpstr>
      <vt:lpstr>Задатак за самосталан рад: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ГЛАГОЛИ</dc:title>
  <dc:creator>Gojkovic</dc:creator>
  <cp:lastModifiedBy>Biljana Dobrilovic</cp:lastModifiedBy>
  <cp:revision>14</cp:revision>
  <dcterms:created xsi:type="dcterms:W3CDTF">2020-11-12T18:09:36Z</dcterms:created>
  <dcterms:modified xsi:type="dcterms:W3CDTF">2020-11-19T19:15:59Z</dcterms:modified>
</cp:coreProperties>
</file>