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A586D-EE86-4F8D-BDD7-93E2E9F39849}" type="datetimeFigureOut">
              <a:rPr lang="sr-Latn-BA" smtClean="0"/>
              <a:t>17.11.2020.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3E355-D44E-4907-8A39-86011DA13B6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931764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3E355-D44E-4907-8A39-86011DA13B65}" type="slidenum">
              <a:rPr lang="sr-Latn-BA" smtClean="0"/>
              <a:t>6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8444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DA3-1DA4-45D4-AC71-83058F974403}" type="datetimeFigureOut">
              <a:rPr lang="sr-Latn-BA" smtClean="0"/>
              <a:t>17.11.2020.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51B5-9F35-457D-A296-59CEBFA6B1F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006303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DA3-1DA4-45D4-AC71-83058F974403}" type="datetimeFigureOut">
              <a:rPr lang="sr-Latn-BA" smtClean="0"/>
              <a:t>17.11.2020.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51B5-9F35-457D-A296-59CEBFA6B1F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60709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DA3-1DA4-45D4-AC71-83058F974403}" type="datetimeFigureOut">
              <a:rPr lang="sr-Latn-BA" smtClean="0"/>
              <a:t>17.11.2020.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51B5-9F35-457D-A296-59CEBFA6B1F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02546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DA3-1DA4-45D4-AC71-83058F974403}" type="datetimeFigureOut">
              <a:rPr lang="sr-Latn-BA" smtClean="0"/>
              <a:t>17.11.2020.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51B5-9F35-457D-A296-59CEBFA6B1F0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2709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DA3-1DA4-45D4-AC71-83058F974403}" type="datetimeFigureOut">
              <a:rPr lang="sr-Latn-BA" smtClean="0"/>
              <a:t>17.11.2020.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51B5-9F35-457D-A296-59CEBFA6B1F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134749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DA3-1DA4-45D4-AC71-83058F974403}" type="datetimeFigureOut">
              <a:rPr lang="sr-Latn-BA" smtClean="0"/>
              <a:t>17.11.2020.</a:t>
            </a:fld>
            <a:endParaRPr lang="sr-Latn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51B5-9F35-457D-A296-59CEBFA6B1F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050971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DA3-1DA4-45D4-AC71-83058F974403}" type="datetimeFigureOut">
              <a:rPr lang="sr-Latn-BA" smtClean="0"/>
              <a:t>17.11.2020.</a:t>
            </a:fld>
            <a:endParaRPr lang="sr-Latn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51B5-9F35-457D-A296-59CEBFA6B1F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756224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DA3-1DA4-45D4-AC71-83058F974403}" type="datetimeFigureOut">
              <a:rPr lang="sr-Latn-BA" smtClean="0"/>
              <a:t>17.11.2020.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51B5-9F35-457D-A296-59CEBFA6B1F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030112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DA3-1DA4-45D4-AC71-83058F974403}" type="datetimeFigureOut">
              <a:rPr lang="sr-Latn-BA" smtClean="0"/>
              <a:t>17.11.2020.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51B5-9F35-457D-A296-59CEBFA6B1F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64385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DA3-1DA4-45D4-AC71-83058F974403}" type="datetimeFigureOut">
              <a:rPr lang="sr-Latn-BA" smtClean="0"/>
              <a:t>17.11.2020.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51B5-9F35-457D-A296-59CEBFA6B1F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95085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DA3-1DA4-45D4-AC71-83058F974403}" type="datetimeFigureOut">
              <a:rPr lang="sr-Latn-BA" smtClean="0"/>
              <a:t>17.11.2020.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51B5-9F35-457D-A296-59CEBFA6B1F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85424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DA3-1DA4-45D4-AC71-83058F974403}" type="datetimeFigureOut">
              <a:rPr lang="sr-Latn-BA" smtClean="0"/>
              <a:t>17.11.2020.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51B5-9F35-457D-A296-59CEBFA6B1F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78816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DA3-1DA4-45D4-AC71-83058F974403}" type="datetimeFigureOut">
              <a:rPr lang="sr-Latn-BA" smtClean="0"/>
              <a:t>17.11.2020.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51B5-9F35-457D-A296-59CEBFA6B1F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959409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DA3-1DA4-45D4-AC71-83058F974403}" type="datetimeFigureOut">
              <a:rPr lang="sr-Latn-BA" smtClean="0"/>
              <a:t>17.11.2020.</a:t>
            </a:fld>
            <a:endParaRPr lang="sr-Latn-B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51B5-9F35-457D-A296-59CEBFA6B1F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147427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DA3-1DA4-45D4-AC71-83058F974403}" type="datetimeFigureOut">
              <a:rPr lang="sr-Latn-BA" smtClean="0"/>
              <a:t>17.11.2020.</a:t>
            </a:fld>
            <a:endParaRPr lang="sr-Latn-B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51B5-9F35-457D-A296-59CEBFA6B1F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69498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DA3-1DA4-45D4-AC71-83058F974403}" type="datetimeFigureOut">
              <a:rPr lang="sr-Latn-BA" smtClean="0"/>
              <a:t>17.11.2020.</a:t>
            </a:fld>
            <a:endParaRPr lang="sr-Latn-B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51B5-9F35-457D-A296-59CEBFA6B1F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46355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DA3-1DA4-45D4-AC71-83058F974403}" type="datetimeFigureOut">
              <a:rPr lang="sr-Latn-BA" smtClean="0"/>
              <a:t>17.11.2020.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51B5-9F35-457D-A296-59CEBFA6B1F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24886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5717DA3-1DA4-45D4-AC71-83058F974403}" type="datetimeFigureOut">
              <a:rPr lang="sr-Latn-BA" smtClean="0"/>
              <a:t>17.11.2020.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F51B5-9F35-457D-A296-59CEBFA6B1F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882027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sr-Latn-B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</a:t>
            </a:r>
            <a:br>
              <a:rPr lang="sr-Latn-B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B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Year </a:t>
            </a:r>
            <a:br>
              <a:rPr lang="sr-Latn-B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B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Traditions</a:t>
            </a:r>
            <a:r>
              <a:rPr lang="sr-Latn-BA" sz="4400" dirty="0" smtClean="0"/>
              <a:t/>
            </a:r>
            <a:br>
              <a:rPr lang="sr-Latn-BA" sz="4400" dirty="0" smtClean="0"/>
            </a:br>
            <a:endParaRPr lang="sr-Latn-BA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Student’s book; page 27</a:t>
            </a:r>
            <a:endParaRPr lang="sr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917" y="1447799"/>
            <a:ext cx="3871764" cy="259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Greece</a:t>
            </a:r>
            <a:endParaRPr lang="sr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479589"/>
            <a:ext cx="4852989" cy="314685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1962815"/>
            <a:ext cx="4396341" cy="4180401"/>
          </a:xfrm>
        </p:spPr>
        <p:txBody>
          <a:bodyPr anchor="ctr">
            <a:normAutofit/>
          </a:bodyPr>
          <a:lstStyle/>
          <a:p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interesting New Year custom in Greece is the breaking of the pomegranate, which is the symbol of a long and happy life.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22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Germany</a:t>
            </a:r>
            <a:endParaRPr lang="sr-Latn-B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believed that the tradition of decorating the Christmas tree comes from Germany. </a:t>
            </a:r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little figurine made of fruit is the original German ornament.</a:t>
            </a:r>
          </a:p>
          <a:p>
            <a:pPr marL="0" indent="0">
              <a:buNone/>
            </a:pPr>
            <a:endParaRPr lang="sr-Latn-B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8" y="2405450"/>
            <a:ext cx="5000367" cy="3225424"/>
          </a:xfrm>
        </p:spPr>
      </p:pic>
    </p:spTree>
    <p:extLst>
      <p:ext uri="{BB962C8B-B14F-4D97-AF65-F5344CB8AC3E}">
        <p14:creationId xmlns:p14="http://schemas.microsoft.com/office/powerpoint/2010/main" val="117547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Croatia</a:t>
            </a:r>
            <a:endParaRPr lang="sr-Latn-B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12" y="2537254"/>
            <a:ext cx="5029760" cy="329535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capital of Croatia, Zagreb, is famous for for its Advent market, which was voted the best Christmas market in Europe.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31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Portugal</a:t>
            </a:r>
            <a:endParaRPr lang="sr-Latn-B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9" y="2537255"/>
            <a:ext cx="4996592" cy="308842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Portugal, people bang pots on the streets for good luck.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74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Vocabulary:</a:t>
            </a:r>
            <a:endParaRPr lang="sr-Latn-B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155" y="1496699"/>
            <a:ext cx="8946541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B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words in the text that mean the following:</a:t>
            </a:r>
          </a:p>
          <a:p>
            <a:pPr marL="0" indent="0">
              <a:buNone/>
            </a:pPr>
            <a:endParaRPr lang="sr-Latn-B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B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B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sr-Latn-B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B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B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sr-Latn-B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sr-Latn-B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B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r-Latn-B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r-Latn-B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r-Latn-B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r-Latn-B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r-Latn-B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r-Latn-B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r-Latn-B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r-Latn-B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r-Latn-B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r-Latn-B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r-Latn-B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6670" y="22489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2783885" y="2311975"/>
            <a:ext cx="1333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u="sng" dirty="0" smtClean="0"/>
              <a:t>departure</a:t>
            </a:r>
            <a:endParaRPr lang="sr-Latn-BA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030" y="2319495"/>
            <a:ext cx="243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ACD433"/>
              </a:buClr>
              <a:buSzPct val="80000"/>
            </a:pPr>
            <a:r>
              <a:rPr lang="sr-Latn-BA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leaving (paragraph </a:t>
            </a:r>
            <a:r>
              <a:rPr lang="sr-Latn-BA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07694" y="2653665"/>
            <a:ext cx="1333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u="sng" dirty="0" smtClean="0"/>
              <a:t>coming</a:t>
            </a:r>
            <a:endParaRPr lang="sr-Latn-BA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33864" y="3036926"/>
            <a:ext cx="110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u="sng" dirty="0" smtClean="0"/>
              <a:t>seed</a:t>
            </a:r>
            <a:endParaRPr lang="sr-Latn-BA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67248" y="3409774"/>
            <a:ext cx="755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u="sng" dirty="0" smtClean="0"/>
              <a:t>trim</a:t>
            </a:r>
            <a:endParaRPr lang="sr-Latn-BA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07572" y="3779106"/>
            <a:ext cx="1333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u="sng" dirty="0" smtClean="0"/>
              <a:t>naughty</a:t>
            </a:r>
            <a:endParaRPr lang="sr-Latn-BA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07720" y="4178320"/>
            <a:ext cx="1037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u="sng" dirty="0" smtClean="0"/>
              <a:t>folklore</a:t>
            </a:r>
            <a:endParaRPr lang="sr-Latn-BA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16325" y="4502555"/>
            <a:ext cx="1333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u="sng" dirty="0" smtClean="0"/>
              <a:t>windowsill</a:t>
            </a:r>
            <a:endParaRPr lang="sr-Latn-BA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1676" y="4878029"/>
            <a:ext cx="1427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u="sng" dirty="0" smtClean="0"/>
              <a:t>underwear</a:t>
            </a:r>
            <a:endParaRPr lang="sr-Latn-BA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2541" y="3030255"/>
            <a:ext cx="3875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new plant grows from it (paragraph 2)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2541" y="2654944"/>
            <a:ext cx="2185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arrival (paragraph 1)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1757" y="3402461"/>
            <a:ext cx="404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decorate the Christmas tree (paragraph 3)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1661" y="3752916"/>
            <a:ext cx="1972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 (paragraph 3)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5567" y="4501439"/>
            <a:ext cx="5247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shelf at the bottom of the window (paragraph 4)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3503" y="4139113"/>
            <a:ext cx="332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customs (paragraph 4)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0155" y="4885035"/>
            <a:ext cx="5041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have them under your clothes (paragraph 5) </a:t>
            </a:r>
          </a:p>
        </p:txBody>
      </p:sp>
    </p:spTree>
    <p:extLst>
      <p:ext uri="{BB962C8B-B14F-4D97-AF65-F5344CB8AC3E}">
        <p14:creationId xmlns:p14="http://schemas.microsoft.com/office/powerpoint/2010/main" val="34698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r>
              <a:rPr lang="sr-Latn-B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’s book p.28; exercise 2</a:t>
            </a:r>
            <a:endParaRPr lang="sr-Latn-B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70000"/>
            <a:ext cx="8946541" cy="4978399"/>
          </a:xfrm>
        </p:spPr>
        <p:txBody>
          <a:bodyPr/>
          <a:lstStyle/>
          <a:p>
            <a:pPr marL="0" indent="0">
              <a:buNone/>
            </a:pPr>
            <a:r>
              <a:rPr lang="sr-Latn-B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exercise with the words from exercise 1:</a:t>
            </a:r>
          </a:p>
          <a:p>
            <a:pPr marL="0" indent="0">
              <a:buNone/>
            </a:pPr>
            <a:endParaRPr lang="sr-Latn-B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plant gets enough sunshine on the _______________.</a:t>
            </a:r>
          </a:p>
          <a:p>
            <a:pPr marL="457200" indent="-457200">
              <a:buAutoNum type="arabicPeriod"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you know anything about German _______________? What customs do they practice?</a:t>
            </a:r>
          </a:p>
          <a:p>
            <a:pPr marL="457200" indent="-457200">
              <a:buAutoNum type="arabicPeriod"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need to buy some ______________ for that beautiful flower.</a:t>
            </a:r>
          </a:p>
          <a:p>
            <a:pPr marL="457200" indent="-457200">
              <a:buAutoNum type="arabicPeriod"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day she left was very sad. Her _______________ unexpected.</a:t>
            </a:r>
          </a:p>
          <a:p>
            <a:pPr marL="457200" indent="-457200">
              <a:buAutoNum type="arabicPeriod"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traditions do Chinese people associate with the _____________ of spring?</a:t>
            </a:r>
          </a:p>
          <a:p>
            <a:pPr marL="457200" indent="-457200">
              <a:buAutoNum type="arabicPeriod"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Little children cannot wait to _____________ the tree with their parents.</a:t>
            </a:r>
          </a:p>
          <a:p>
            <a:pPr marL="457200" indent="-457200">
              <a:buAutoNum type="arabicPeriod"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say that Santa Claus does not bring the presents to _________ children.</a:t>
            </a:r>
          </a:p>
          <a:p>
            <a:pPr marL="457200" indent="-457200">
              <a:buAutoNum type="arabicPeriod"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 the bride wears blue _____________ for good luck.</a:t>
            </a:r>
          </a:p>
          <a:p>
            <a:pPr marL="457200" indent="-457200">
              <a:buAutoNum type="arabicPeriod"/>
            </a:pPr>
            <a:endParaRPr lang="sr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71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r>
              <a:rPr lang="sr-Latn-B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’s book p.28; exercise 2</a:t>
            </a:r>
            <a:endParaRPr lang="sr-Latn-B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70000"/>
            <a:ext cx="8946541" cy="4978399"/>
          </a:xfrm>
        </p:spPr>
        <p:txBody>
          <a:bodyPr/>
          <a:lstStyle/>
          <a:p>
            <a:pPr marL="0" indent="0">
              <a:buNone/>
            </a:pPr>
            <a:r>
              <a:rPr lang="sr-Latn-B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Answers:</a:t>
            </a:r>
          </a:p>
          <a:p>
            <a:pPr marL="0" indent="0">
              <a:buNone/>
            </a:pPr>
            <a:endParaRPr lang="sr-Latn-B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plant gets enough sunshine on the </a:t>
            </a:r>
            <a:r>
              <a:rPr lang="sr-Latn-BA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windowsill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you know anything about German </a:t>
            </a:r>
            <a:r>
              <a:rPr lang="sr-Latn-BA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folklore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What customs do they practice?</a:t>
            </a:r>
          </a:p>
          <a:p>
            <a:pPr marL="457200" indent="-457200">
              <a:buAutoNum type="arabicPeriod"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need to buy some </a:t>
            </a:r>
            <a:r>
              <a:rPr lang="sr-Latn-BA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seed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that beautiful flower.</a:t>
            </a:r>
          </a:p>
          <a:p>
            <a:pPr marL="457200" indent="-457200">
              <a:buAutoNum type="arabicPeriod"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day she left was very sad. Her </a:t>
            </a:r>
            <a:r>
              <a:rPr lang="sr-Latn-BA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departure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unexpected.</a:t>
            </a:r>
          </a:p>
          <a:p>
            <a:pPr marL="457200" indent="-457200">
              <a:buAutoNum type="arabicPeriod"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traditions do Chinese people associate with the </a:t>
            </a:r>
            <a:r>
              <a:rPr lang="sr-Latn-BA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coming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spring?</a:t>
            </a:r>
          </a:p>
          <a:p>
            <a:pPr marL="457200" indent="-457200">
              <a:buAutoNum type="arabicPeriod"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Little children cannot wait to </a:t>
            </a:r>
            <a:r>
              <a:rPr lang="sr-Latn-BA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trim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tree with their parents.</a:t>
            </a:r>
          </a:p>
          <a:p>
            <a:pPr marL="457200" indent="-457200">
              <a:buAutoNum type="arabicPeriod"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say that Santa Claus does not bring the presents to </a:t>
            </a:r>
            <a:r>
              <a:rPr lang="sr-Latn-BA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naughty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children.</a:t>
            </a:r>
          </a:p>
          <a:p>
            <a:pPr marL="457200" indent="-457200">
              <a:buAutoNum type="arabicPeriod"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 the bride wears blue </a:t>
            </a:r>
            <a:r>
              <a:rPr lang="sr-Latn-BA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underwear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good luck.</a:t>
            </a:r>
          </a:p>
          <a:p>
            <a:pPr marL="457200" indent="-457200">
              <a:buAutoNum type="arabicPeriod"/>
            </a:pPr>
            <a:endParaRPr lang="sr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42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Homework:</a:t>
            </a:r>
            <a:b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Student’s book; page 28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3- Match the words on the left and right to get the expressions from text 2.4.</a:t>
            </a:r>
            <a:endParaRPr lang="sr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21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245</TotalTime>
  <Words>418</Words>
  <Application>Microsoft Office PowerPoint</Application>
  <PresentationFormat>Widescreen</PresentationFormat>
  <Paragraphs>71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European  New Year  Traditions </vt:lpstr>
      <vt:lpstr>Greece</vt:lpstr>
      <vt:lpstr>Germany</vt:lpstr>
      <vt:lpstr>Croatia</vt:lpstr>
      <vt:lpstr>Portugal</vt:lpstr>
      <vt:lpstr>Vocabulary:</vt:lpstr>
      <vt:lpstr>Student’s book p.28; exercise 2</vt:lpstr>
      <vt:lpstr>Student’s book p.28; exercise 2</vt:lpstr>
      <vt:lpstr>Homework: Student’s book; page 28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 New Year  Traditions</dc:title>
  <dc:creator>Gosa</dc:creator>
  <cp:lastModifiedBy>Gosa</cp:lastModifiedBy>
  <cp:revision>33</cp:revision>
  <dcterms:created xsi:type="dcterms:W3CDTF">2020-11-14T13:15:15Z</dcterms:created>
  <dcterms:modified xsi:type="dcterms:W3CDTF">2020-11-17T12:10:23Z</dcterms:modified>
</cp:coreProperties>
</file>