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5" r:id="rId3"/>
    <p:sldId id="328" r:id="rId4"/>
    <p:sldId id="335" r:id="rId5"/>
    <p:sldId id="329" r:id="rId6"/>
    <p:sldId id="330" r:id="rId7"/>
    <p:sldId id="259" r:id="rId8"/>
    <p:sldId id="320" r:id="rId9"/>
    <p:sldId id="31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BD304-E716-45B4-B358-416CA1C44DF3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AEC00-EBAE-4579-AF7B-64B5087B0362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041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1800" dirty="0"/>
              <a:t>Подсјећамо се најједноставнијег периодног система који је веома практичан за </a:t>
            </a:r>
            <a:r>
              <a:rPr lang="sr-Cyrl-BA" sz="1800" dirty="0" err="1"/>
              <a:t>осмаке..МЕТАЛИ</a:t>
            </a:r>
            <a:r>
              <a:rPr lang="sr-Cyrl-BA" sz="1800" dirty="0"/>
              <a:t> су плаво </a:t>
            </a:r>
            <a:r>
              <a:rPr lang="sr-Cyrl-BA" sz="1800" dirty="0" err="1"/>
              <a:t>обојени..НЕМЕТАЛИ</a:t>
            </a:r>
            <a:r>
              <a:rPr lang="sr-Cyrl-BA" sz="1800" dirty="0"/>
              <a:t> су црвено обојени.</a:t>
            </a:r>
          </a:p>
          <a:p>
            <a:endParaRPr lang="sr-Cyrl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A81DE-C9C2-42EC-9103-DFAD78D2F0CD}" type="slidenum">
              <a:rPr kumimoji="0" lang="sr-Cyrl-B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Cyrl-B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85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3CD648-36BE-446B-A0F4-BC4F7F5F1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1EF33A-A9CF-4190-B6A5-75A36AD62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510F499-6623-49F5-8BF0-AFF332CE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CC688BB-7C33-4EC1-91FC-D6E23AF0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D38633B-3CDA-415D-88F4-DD6DD4C3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6255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35515-A5E5-423E-A3BB-176C591F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C99E31EF-9A67-4F33-B242-836B87C55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F782F94-6110-4526-8391-49E579E8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2A977D8-EC61-48A9-B89E-CB1A8735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FD2F62A-7D12-4BC6-8C2A-2B19308E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1808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A6778449-5F90-4AF6-8105-8AB4AA5DD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EEF93389-194F-455D-BEDC-32D3EFFF6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464A1F3-D423-4A70-A088-076AF607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E2D8CD5-7671-447E-94C8-51CE31D4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B4CE081-D62C-4651-911F-1FFA9F72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206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1F5EF-A2EE-4BCA-95C5-EF422C77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BD5DB07-A138-4027-8910-16D9B79B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BE326EF-8A4A-4A6F-AA23-06304485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62A039D-7B74-4B95-A574-50EA37F6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274F5EB-76DD-4A14-86AD-BB91F435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7445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6B11A8-34FE-43BB-978F-2E2BC33D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50B1DD66-DD2A-40A7-A8D7-507FD2FF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4A7B3F0-81D9-4DDC-88BB-EA1D3C78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1D1CF01-C752-4F46-9BC0-780E5BA5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00B2B71-B7E1-40EE-B42A-8A0BDD72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5454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0D3C4-9D5F-4748-B6E7-3FC4725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E114C6A-9978-4815-8EF1-82F5E19CB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C87CFA8C-B688-4B9B-ACC4-D255C4BD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B2BC62A-C9FA-492E-924A-F4EC3B15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E18F9D40-8E4B-4920-8B2E-0589FCD0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ACF01D52-4B1F-4EAA-A124-85838797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3605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3578B3-8928-4D9C-92D4-251EC9BD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C21DC189-0BEE-4E3C-821A-7B3718ED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758CA69D-8A89-4697-9442-FFB7E2357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CFD2D250-F1FF-4FB9-9A35-7A9872169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A0BF8C1-AADE-437E-84A9-0F8243278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4424CD57-8E39-4097-A5C2-107792EA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95DE0CD6-6083-4D1C-9E2A-D731BFC0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0C99533E-C81B-4F82-8C48-F8A63A20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490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EFB710-1380-452F-8088-5CE95A60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A2A6504-D4B8-478B-B5C0-5603E29A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19C34850-5ABD-4506-ABEE-FC82873A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6B26E541-6188-48A2-A34D-5234CB74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075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D1B9E0A2-D903-49DC-94CF-274D1409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4EC69969-E105-4B72-B654-374FEAC9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CFC6FAE1-0CBF-4502-825C-20C0C744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6364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D6AB7-1D09-40AB-A295-E84936C2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2E7A93-A921-4862-B554-0D7A7BB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0F6F6008-FEE7-43DA-9EB6-E46FE6128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7CC0474-1649-4141-94A7-7203CE74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32686F4-0E1C-4D91-BC9C-A9838577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EF3F5D0-0DDB-45BA-BD4E-D88917FA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78496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879671-E656-4C82-ABC3-ECDCBA31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0AF0DC5F-27FB-4078-92DE-9FD4808F9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7D1BAB8-00B4-45CC-8962-509D30946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C704815-6DAE-4F86-866E-C183B5F2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9796470-1389-43A2-8E8D-2B732689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D79CA771-4138-4C53-98F7-75E2CC40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849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23A95E78-C35C-4561-AC25-62B5CFBD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163A71AC-A6A3-4403-BBA2-EFAC5CE29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EB177DA-956B-49B6-AE70-9D9DE9BC2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8E78-F2CD-40ED-B4BD-DF1B6B195440}" type="datetimeFigureOut">
              <a:rPr lang="sr-Cyrl-BA" smtClean="0"/>
              <a:t>28.5.2020.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9C42E22-E0C9-4FEB-9535-0A3FCCF9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4F90EAF-781B-417D-8C55-E58947D3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30F5-BDFA-4A4B-84B6-10A04492F438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5830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0FFC72-A402-4454-A63D-4F2E18D60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350" y="407962"/>
            <a:ext cx="9144000" cy="2007913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</a:rPr>
              <a:t>Неорганска једињења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41CC8E-CCCD-4F1C-AA56-C3541994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505" y="4794276"/>
            <a:ext cx="10260037" cy="1655762"/>
          </a:xfrm>
        </p:spPr>
        <p:txBody>
          <a:bodyPr>
            <a:normAutofit lnSpcReduction="10000"/>
          </a:bodyPr>
          <a:lstStyle/>
          <a:p>
            <a:endParaRPr lang="sr-Cyrl-BA" dirty="0">
              <a:solidFill>
                <a:schemeClr val="bg1"/>
              </a:solidFill>
            </a:endParaRPr>
          </a:p>
          <a:p>
            <a:r>
              <a:rPr lang="sr-Cyrl-BA" dirty="0">
                <a:solidFill>
                  <a:schemeClr val="bg1"/>
                </a:solidFill>
              </a:rPr>
              <a:t>  Час хемије за 8 разред   </a:t>
            </a:r>
          </a:p>
          <a:p>
            <a:endParaRPr lang="sr-Cyrl-BA" dirty="0">
              <a:solidFill>
                <a:schemeClr val="bg1"/>
              </a:solidFill>
            </a:endParaRPr>
          </a:p>
          <a:p>
            <a:r>
              <a:rPr lang="sr-Cyrl-BA" dirty="0">
                <a:solidFill>
                  <a:schemeClr val="bg1"/>
                </a:solidFill>
              </a:rPr>
              <a:t>			Предметни наставник: </a:t>
            </a:r>
            <a:r>
              <a:rPr lang="sr-Cyrl-BA" dirty="0" err="1">
                <a:solidFill>
                  <a:schemeClr val="bg1"/>
                </a:solidFill>
              </a:rPr>
              <a:t>Арјана</a:t>
            </a:r>
            <a:r>
              <a:rPr lang="sr-Cyrl-BA" dirty="0">
                <a:solidFill>
                  <a:schemeClr val="bg1"/>
                </a:solidFill>
              </a:rPr>
              <a:t> </a:t>
            </a:r>
            <a:r>
              <a:rPr lang="sr-Cyrl-BA" dirty="0" err="1">
                <a:solidFill>
                  <a:schemeClr val="bg1"/>
                </a:solidFill>
              </a:rPr>
              <a:t>Салчиновић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423F54-4BFB-4E3E-9845-6F3811BF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68" y="2415875"/>
            <a:ext cx="3615964" cy="25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773CCB8-EA7D-4388-B594-DD8484639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1" y="1122233"/>
            <a:ext cx="7915275" cy="5600700"/>
          </a:xfrm>
          <a:prstGeom prst="rect">
            <a:avLst/>
          </a:prstGeom>
        </p:spPr>
      </p:pic>
      <p:pic>
        <p:nvPicPr>
          <p:cNvPr id="9" name="Čuvar mesta za sadržaj 8">
            <a:extLst>
              <a:ext uri="{FF2B5EF4-FFF2-40B4-BE49-F238E27FC236}">
                <a16:creationId xmlns:a16="http://schemas.microsoft.com/office/drawing/2014/main" id="{14F81C0F-F872-4A47-BC76-5BCBFDA80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8" y="281857"/>
            <a:ext cx="9323882" cy="6597405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15E5CBD-90F8-4D11-ABBC-AB1BEE06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194" y="39264"/>
            <a:ext cx="10515600" cy="1325563"/>
          </a:xfrm>
        </p:spPr>
        <p:txBody>
          <a:bodyPr/>
          <a:lstStyle/>
          <a:p>
            <a:r>
              <a:rPr lang="sr-Cyrl-BA" b="1" dirty="0">
                <a:latin typeface="+mn-lt"/>
              </a:rPr>
              <a:t>Периодни систем елемената</a:t>
            </a:r>
          </a:p>
        </p:txBody>
      </p:sp>
    </p:spTree>
    <p:extLst>
      <p:ext uri="{BB962C8B-B14F-4D97-AF65-F5344CB8AC3E}">
        <p14:creationId xmlns:p14="http://schemas.microsoft.com/office/powerpoint/2010/main" val="16145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9230A65C-6321-4585-872A-C73C80DA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28" y="1333689"/>
            <a:ext cx="7250839" cy="526581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9C55A28-7E20-450F-B544-E5F5D6DD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405" y="299042"/>
            <a:ext cx="8693190" cy="811191"/>
          </a:xfrm>
        </p:spPr>
        <p:txBody>
          <a:bodyPr>
            <a:normAutofit/>
          </a:bodyPr>
          <a:lstStyle/>
          <a:p>
            <a:r>
              <a:rPr lang="sr-Cyrl-BA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ВРСТЕ НЕОРГАНСКИХ ЈЕДИЊЕЊА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CA5FEC5B-646F-47CB-9B0F-9614BF81A815}"/>
              </a:ext>
            </a:extLst>
          </p:cNvPr>
          <p:cNvSpPr txBox="1"/>
          <p:nvPr/>
        </p:nvSpPr>
        <p:spPr>
          <a:xfrm>
            <a:off x="2889684" y="2639357"/>
            <a:ext cx="133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FFC000"/>
                </a:solidFill>
              </a:rPr>
              <a:t>ОКСИДИ МЕТАЛА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391AA28C-9E33-49B1-B6BB-5FF47CE7115A}"/>
              </a:ext>
            </a:extLst>
          </p:cNvPr>
          <p:cNvSpPr txBox="1"/>
          <p:nvPr/>
        </p:nvSpPr>
        <p:spPr>
          <a:xfrm rot="1285733">
            <a:off x="4939980" y="3058893"/>
            <a:ext cx="137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FFC000"/>
                </a:solidFill>
              </a:rPr>
              <a:t>БАЗ</a:t>
            </a:r>
            <a:r>
              <a:rPr lang="sr-Latn-BA" sz="2400" b="1" dirty="0">
                <a:solidFill>
                  <a:srgbClr val="FFC000"/>
                </a:solidFill>
              </a:rPr>
              <a:t>E</a:t>
            </a:r>
            <a:endParaRPr lang="sr-Cyrl-BA" b="1" dirty="0">
              <a:solidFill>
                <a:srgbClr val="FFC000"/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72E4C5B3-A95E-448D-A7DC-F1CDE1109BDD}"/>
              </a:ext>
            </a:extLst>
          </p:cNvPr>
          <p:cNvSpPr txBox="1"/>
          <p:nvPr/>
        </p:nvSpPr>
        <p:spPr>
          <a:xfrm rot="21325372" flipH="1">
            <a:off x="2919317" y="4130739"/>
            <a:ext cx="1867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ОКСИДИ НЕМЕТАЛА</a:t>
            </a: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2195161B-25B3-44F8-9B69-BD2A69C5BBD4}"/>
              </a:ext>
            </a:extLst>
          </p:cNvPr>
          <p:cNvSpPr txBox="1"/>
          <p:nvPr/>
        </p:nvSpPr>
        <p:spPr>
          <a:xfrm rot="21285119" flipH="1">
            <a:off x="5646555" y="4713784"/>
            <a:ext cx="184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C00000"/>
                </a:solidFill>
              </a:rPr>
              <a:t>КИСЕЛИН</a:t>
            </a:r>
            <a:r>
              <a:rPr lang="sr-Latn-BA" sz="2400" b="1" dirty="0">
                <a:solidFill>
                  <a:srgbClr val="C00000"/>
                </a:solidFill>
              </a:rPr>
              <a:t>E</a:t>
            </a:r>
            <a:endParaRPr lang="sr-Cyrl-BA" b="1" dirty="0">
              <a:solidFill>
                <a:srgbClr val="C00000"/>
              </a:solidFill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8514DC52-8D32-4329-B940-D1F0771EE28D}"/>
              </a:ext>
            </a:extLst>
          </p:cNvPr>
          <p:cNvSpPr txBox="1"/>
          <p:nvPr/>
        </p:nvSpPr>
        <p:spPr>
          <a:xfrm rot="976607">
            <a:off x="7563640" y="2371002"/>
            <a:ext cx="111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FFC000"/>
                </a:solidFill>
              </a:rPr>
              <a:t>СОЛИ</a:t>
            </a:r>
          </a:p>
        </p:txBody>
      </p:sp>
    </p:spTree>
    <p:extLst>
      <p:ext uri="{BB962C8B-B14F-4D97-AF65-F5344CB8AC3E}">
        <p14:creationId xmlns:p14="http://schemas.microsoft.com/office/powerpoint/2010/main" val="368209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0EE6C-6FE8-4EEF-81A1-CBC9A56F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4521" cy="1325563"/>
          </a:xfrm>
        </p:spPr>
        <p:txBody>
          <a:bodyPr/>
          <a:lstStyle/>
          <a:p>
            <a:r>
              <a:rPr lang="sr-Cyrl-B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препознати врсту једињења?</a:t>
            </a:r>
          </a:p>
        </p:txBody>
      </p:sp>
      <p:graphicFrame>
        <p:nvGraphicFramePr>
          <p:cNvPr id="4" name="Tabela 57">
            <a:extLst>
              <a:ext uri="{FF2B5EF4-FFF2-40B4-BE49-F238E27FC236}">
                <a16:creationId xmlns:a16="http://schemas.microsoft.com/office/drawing/2014/main" id="{2D2315B7-5F31-432D-B60E-420D583FF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91706"/>
              </p:ext>
            </p:extLst>
          </p:nvPr>
        </p:nvGraphicFramePr>
        <p:xfrm>
          <a:off x="328534" y="1955533"/>
          <a:ext cx="2519598" cy="117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99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259799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586363">
                <a:tc>
                  <a:txBody>
                    <a:bodyPr/>
                    <a:lstStyle/>
                    <a:p>
                      <a:r>
                        <a:rPr kumimoji="0" lang="sr-Cyrl-B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sz="24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</a:t>
                      </a:r>
                      <a:r>
                        <a:rPr lang="sr-Cyrl-BA" sz="24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586363">
                <a:tc gridSpan="2">
                  <a:txBody>
                    <a:bodyPr/>
                    <a:lstStyle/>
                    <a:p>
                      <a:r>
                        <a:rPr lang="sr-Cyrl-BA" sz="2400" b="1" i="1" dirty="0"/>
                        <a:t>  ОКСИД МЕТАЛА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5" name="Tabela 57">
            <a:extLst>
              <a:ext uri="{FF2B5EF4-FFF2-40B4-BE49-F238E27FC236}">
                <a16:creationId xmlns:a16="http://schemas.microsoft.com/office/drawing/2014/main" id="{E87B3E5E-85B2-48C4-9E41-AC715D6B1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51105"/>
              </p:ext>
            </p:extLst>
          </p:nvPr>
        </p:nvGraphicFramePr>
        <p:xfrm>
          <a:off x="3179423" y="1950897"/>
          <a:ext cx="2519598" cy="114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99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259799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564359">
                <a:tc>
                  <a:txBody>
                    <a:bodyPr/>
                    <a:lstStyle/>
                    <a:p>
                      <a:r>
                        <a:rPr kumimoji="0" lang="sr-Cyrl-B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r>
                        <a:rPr lang="sr-Latn-BA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</a:t>
                      </a:r>
                      <a:endParaRPr lang="sr-Cyrl-BA" sz="16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sr-Cyrl-BA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ГРУПА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564359">
                <a:tc gridSpan="2">
                  <a:txBody>
                    <a:bodyPr/>
                    <a:lstStyle/>
                    <a:p>
                      <a:r>
                        <a:rPr lang="sr-Cyrl-BA" sz="2400" b="1" i="1" dirty="0"/>
                        <a:t>            БАЗА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" name="Tabela 57">
            <a:extLst>
              <a:ext uri="{FF2B5EF4-FFF2-40B4-BE49-F238E27FC236}">
                <a16:creationId xmlns:a16="http://schemas.microsoft.com/office/drawing/2014/main" id="{80BD4869-3B24-43DB-868A-627F825D4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55104"/>
              </p:ext>
            </p:extLst>
          </p:nvPr>
        </p:nvGraphicFramePr>
        <p:xfrm>
          <a:off x="6038630" y="1962194"/>
          <a:ext cx="2821838" cy="11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187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356651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571740"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НЕМЕТАЛ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sz="24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sr-Cyrl-BA" sz="24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571740">
                <a:tc gridSpan="2">
                  <a:txBody>
                    <a:bodyPr/>
                    <a:lstStyle/>
                    <a:p>
                      <a:r>
                        <a:rPr lang="sr-Cyrl-BA" sz="2400" b="1" i="1" dirty="0">
                          <a:solidFill>
                            <a:schemeClr val="tx1"/>
                          </a:solidFill>
                        </a:rPr>
                        <a:t> ОКСИД НЕМЕТАЛА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7" name="Tabela 57">
            <a:extLst>
              <a:ext uri="{FF2B5EF4-FFF2-40B4-BE49-F238E27FC236}">
                <a16:creationId xmlns:a16="http://schemas.microsoft.com/office/drawing/2014/main" id="{DA600348-3447-4373-BAC5-BE2AEBDD7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49998"/>
              </p:ext>
            </p:extLst>
          </p:nvPr>
        </p:nvGraphicFramePr>
        <p:xfrm>
          <a:off x="9082195" y="1914077"/>
          <a:ext cx="2821838" cy="115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66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834272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701681">
                <a:tc>
                  <a:txBody>
                    <a:bodyPr/>
                    <a:lstStyle/>
                    <a:p>
                      <a:r>
                        <a:rPr lang="sr-Latn-BA" sz="2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sr-Latn-BA" sz="24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</a:t>
                      </a:r>
                      <a:endParaRPr lang="sr-Cyrl-BA" sz="2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dirty="0">
                          <a:solidFill>
                            <a:schemeClr val="tx1"/>
                          </a:solidFill>
                        </a:rPr>
                        <a:t>КИСЕЛИНСКИ ОСТАТАК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441799">
                <a:tc gridSpan="2">
                  <a:txBody>
                    <a:bodyPr/>
                    <a:lstStyle/>
                    <a:p>
                      <a:r>
                        <a:rPr lang="sr-Cyrl-BA" sz="2400" b="1" i="1" dirty="0">
                          <a:solidFill>
                            <a:schemeClr val="tx1"/>
                          </a:solidFill>
                        </a:rPr>
                        <a:t>        КИСЕЛИНА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6DD81679-DE9D-46A0-9FB2-E6123755E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94825"/>
              </p:ext>
            </p:extLst>
          </p:nvPr>
        </p:nvGraphicFramePr>
        <p:xfrm>
          <a:off x="4198286" y="5151755"/>
          <a:ext cx="330863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664">
                  <a:extLst>
                    <a:ext uri="{9D8B030D-6E8A-4147-A177-3AD203B41FA5}">
                      <a16:colId xmlns:a16="http://schemas.microsoft.com/office/drawing/2014/main" val="662922529"/>
                    </a:ext>
                  </a:extLst>
                </a:gridCol>
                <a:gridCol w="2093969">
                  <a:extLst>
                    <a:ext uri="{9D8B030D-6E8A-4147-A177-3AD203B41FA5}">
                      <a16:colId xmlns:a16="http://schemas.microsoft.com/office/drawing/2014/main" val="1008334288"/>
                    </a:ext>
                  </a:extLst>
                </a:gridCol>
              </a:tblGrid>
              <a:tr h="478971">
                <a:tc gridSpan="2">
                  <a:txBody>
                    <a:bodyPr/>
                    <a:lstStyle/>
                    <a:p>
                      <a:r>
                        <a:rPr lang="sr-Cyrl-BA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     ФОРМУЛА СОЛИ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22397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r>
                        <a:rPr lang="sr-Cyrl-BA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МЕТАЛ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КИСЕЛИНСКИ ОСТАТАК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15302"/>
                  </a:ext>
                </a:extLst>
              </a:tr>
            </a:tbl>
          </a:graphicData>
        </a:graphic>
      </p:graphicFrame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FB4312F3-16F0-405A-BA79-152CFD69A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79326"/>
              </p:ext>
            </p:extLst>
          </p:nvPr>
        </p:nvGraphicFramePr>
        <p:xfrm>
          <a:off x="898634" y="3077351"/>
          <a:ext cx="129800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004">
                  <a:extLst>
                    <a:ext uri="{9D8B030D-6E8A-4147-A177-3AD203B41FA5}">
                      <a16:colId xmlns:a16="http://schemas.microsoft.com/office/drawing/2014/main" val="315670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32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sr-Latn-BA" sz="32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sr-Cyrl-BA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86355"/>
                  </a:ext>
                </a:extLst>
              </a:tr>
            </a:tbl>
          </a:graphicData>
        </a:graphic>
      </p:graphicFrame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B2D139D6-139F-4170-B914-DCCE94AFE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868"/>
              </p:ext>
            </p:extLst>
          </p:nvPr>
        </p:nvGraphicFramePr>
        <p:xfrm>
          <a:off x="3515699" y="3065025"/>
          <a:ext cx="191520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202">
                  <a:extLst>
                    <a:ext uri="{9D8B030D-6E8A-4147-A177-3AD203B41FA5}">
                      <a16:colId xmlns:a16="http://schemas.microsoft.com/office/drawing/2014/main" val="1106543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32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sr-Latn-BA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(OH)</a:t>
                      </a:r>
                      <a:r>
                        <a:rPr lang="sr-Latn-BA" sz="3200" dirty="0">
                          <a:solidFill>
                            <a:srgbClr val="D2A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₂</a:t>
                      </a:r>
                      <a:endParaRPr lang="sr-Cyrl-BA" sz="3200" dirty="0">
                        <a:solidFill>
                          <a:srgbClr val="D2A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13252"/>
                  </a:ext>
                </a:extLst>
              </a:tr>
            </a:tbl>
          </a:graphicData>
        </a:graphic>
      </p:graphicFrame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98DB6A21-4936-45CE-A3B7-52F23EA9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44543"/>
              </p:ext>
            </p:extLst>
          </p:nvPr>
        </p:nvGraphicFramePr>
        <p:xfrm>
          <a:off x="9787654" y="3094376"/>
          <a:ext cx="141091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19">
                  <a:extLst>
                    <a:ext uri="{9D8B030D-6E8A-4147-A177-3AD203B41FA5}">
                      <a16:colId xmlns:a16="http://schemas.microsoft.com/office/drawing/2014/main" val="1623873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sr-Latn-BA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NO₃</a:t>
                      </a:r>
                      <a:endParaRPr lang="sr-Cyrl-BA" sz="3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38377"/>
                  </a:ext>
                </a:extLst>
              </a:tr>
            </a:tbl>
          </a:graphicData>
        </a:graphic>
      </p:graphicFrame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id="{41B9FF31-06A7-4C7C-957B-602223F85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78535"/>
              </p:ext>
            </p:extLst>
          </p:nvPr>
        </p:nvGraphicFramePr>
        <p:xfrm>
          <a:off x="6689286" y="3087620"/>
          <a:ext cx="129800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004">
                  <a:extLst>
                    <a:ext uri="{9D8B030D-6E8A-4147-A177-3AD203B41FA5}">
                      <a16:colId xmlns:a16="http://schemas.microsoft.com/office/drawing/2014/main" val="3707806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sr-Latn-BA" sz="3200" dirty="0">
                          <a:solidFill>
                            <a:srgbClr val="D2A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₂</a:t>
                      </a:r>
                      <a:r>
                        <a:rPr lang="sr-Latn-BA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sr-Latn-BA" sz="3200" dirty="0">
                          <a:solidFill>
                            <a:srgbClr val="D2A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₅</a:t>
                      </a:r>
                      <a:endParaRPr lang="sr-Cyrl-BA" sz="3200" dirty="0">
                        <a:solidFill>
                          <a:srgbClr val="D2A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342629"/>
                  </a:ext>
                </a:extLst>
              </a:tr>
            </a:tbl>
          </a:graphicData>
        </a:graphic>
      </p:graphicFrame>
      <p:graphicFrame>
        <p:nvGraphicFramePr>
          <p:cNvPr id="17" name="Tabela 17">
            <a:extLst>
              <a:ext uri="{FF2B5EF4-FFF2-40B4-BE49-F238E27FC236}">
                <a16:creationId xmlns:a16="http://schemas.microsoft.com/office/drawing/2014/main" id="{8F9872EE-61E3-4117-B703-E623C08CA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32294"/>
              </p:ext>
            </p:extLst>
          </p:nvPr>
        </p:nvGraphicFramePr>
        <p:xfrm>
          <a:off x="4863391" y="4583933"/>
          <a:ext cx="197842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421">
                  <a:extLst>
                    <a:ext uri="{9D8B030D-6E8A-4147-A177-3AD203B41FA5}">
                      <a16:colId xmlns:a16="http://schemas.microsoft.com/office/drawing/2014/main" val="397807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3200" dirty="0" err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sr-Latn-BA" sz="3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(NO₃)</a:t>
                      </a:r>
                      <a:r>
                        <a:rPr lang="sr-Latn-BA" sz="3200" dirty="0">
                          <a:solidFill>
                            <a:srgbClr val="D2A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₂</a:t>
                      </a:r>
                      <a:endParaRPr lang="sr-Cyrl-BA" sz="3200" dirty="0">
                        <a:solidFill>
                          <a:srgbClr val="D2A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D22EE-9BAE-454D-BF49-91C9E353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145" y="465431"/>
            <a:ext cx="6701709" cy="1325563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ДОБИТИ БАЗУ </a:t>
            </a:r>
            <a:r>
              <a:rPr lang="sr-Latn-B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B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62B74053-AA61-4C3A-B7EB-3F8C0A22B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425025" y="1496086"/>
            <a:ext cx="4309667" cy="4848375"/>
          </a:xfrm>
          <a:prstGeom prst="rect">
            <a:avLst/>
          </a:prstGeom>
        </p:spPr>
      </p:pic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10F8627A-B5D4-4543-9B54-C5A82DA0E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01423"/>
              </p:ext>
            </p:extLst>
          </p:nvPr>
        </p:nvGraphicFramePr>
        <p:xfrm>
          <a:off x="2930850" y="2971800"/>
          <a:ext cx="69668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3859608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2400" dirty="0"/>
                        <a:t>+O</a:t>
                      </a:r>
                      <a:r>
                        <a:rPr lang="sr-Latn-B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endParaRPr lang="sr-Cyrl-B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505594"/>
                  </a:ext>
                </a:extLst>
              </a:tr>
            </a:tbl>
          </a:graphicData>
        </a:graphic>
      </p:graphicFrame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26EB6172-7F17-40F0-AD8E-F48ADDB08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71251"/>
              </p:ext>
            </p:extLst>
          </p:nvPr>
        </p:nvGraphicFramePr>
        <p:xfrm>
          <a:off x="2657632" y="4265039"/>
          <a:ext cx="9483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390">
                  <a:extLst>
                    <a:ext uri="{9D8B030D-6E8A-4147-A177-3AD203B41FA5}">
                      <a16:colId xmlns:a16="http://schemas.microsoft.com/office/drawing/2014/main" val="4041453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2400" dirty="0"/>
                        <a:t>+H</a:t>
                      </a:r>
                      <a:r>
                        <a:rPr lang="sr-Latn-B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₂O</a:t>
                      </a:r>
                      <a:endParaRPr lang="sr-Cyrl-B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52370"/>
                  </a:ext>
                </a:extLst>
              </a:tr>
            </a:tbl>
          </a:graphicData>
        </a:graphic>
      </p:graphicFrame>
      <p:sp>
        <p:nvSpPr>
          <p:cNvPr id="11" name="Strelica: Zakrivljena nalevo 10">
            <a:extLst>
              <a:ext uri="{FF2B5EF4-FFF2-40B4-BE49-F238E27FC236}">
                <a16:creationId xmlns:a16="http://schemas.microsoft.com/office/drawing/2014/main" id="{E5D88ABA-B279-4220-A68F-934DAAC1C919}"/>
              </a:ext>
            </a:extLst>
          </p:cNvPr>
          <p:cNvSpPr/>
          <p:nvPr/>
        </p:nvSpPr>
        <p:spPr>
          <a:xfrm>
            <a:off x="7241109" y="2971800"/>
            <a:ext cx="987165" cy="2586479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tx1"/>
              </a:solidFill>
            </a:endParaRPr>
          </a:p>
        </p:txBody>
      </p:sp>
      <p:graphicFrame>
        <p:nvGraphicFramePr>
          <p:cNvPr id="12" name="Tabela 9">
            <a:extLst>
              <a:ext uri="{FF2B5EF4-FFF2-40B4-BE49-F238E27FC236}">
                <a16:creationId xmlns:a16="http://schemas.microsoft.com/office/drawing/2014/main" id="{ED9C0504-6CCA-4933-9601-F321F2427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53470"/>
              </p:ext>
            </p:extLst>
          </p:nvPr>
        </p:nvGraphicFramePr>
        <p:xfrm>
          <a:off x="8228274" y="3920273"/>
          <a:ext cx="9483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390">
                  <a:extLst>
                    <a:ext uri="{9D8B030D-6E8A-4147-A177-3AD203B41FA5}">
                      <a16:colId xmlns:a16="http://schemas.microsoft.com/office/drawing/2014/main" val="4041453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2400" dirty="0"/>
                        <a:t>+H</a:t>
                      </a:r>
                      <a:r>
                        <a:rPr lang="sr-Latn-B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₂O</a:t>
                      </a:r>
                      <a:endParaRPr lang="sr-Cyrl-B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5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66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CAA4F6-42A0-4646-AE33-D1FF8E87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461" y="661181"/>
            <a:ext cx="8151078" cy="959168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ДОБИТИ КИСЕЛИНУ</a:t>
            </a:r>
            <a:r>
              <a:rPr lang="sr-Latn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B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EB3C765D-A950-4527-828A-FDC22C7C1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924"/>
          <a:stretch/>
        </p:blipFill>
        <p:spPr>
          <a:xfrm>
            <a:off x="3444329" y="1620349"/>
            <a:ext cx="5025113" cy="504067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E89633D-DC81-476F-A2EE-51A4085D1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650" y="3219916"/>
            <a:ext cx="731583" cy="64013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24C4472-CAB3-477C-9A9D-F81D7A33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414" y="4813386"/>
            <a:ext cx="987638" cy="646232"/>
          </a:xfrm>
          <a:prstGeom prst="rect">
            <a:avLst/>
          </a:prstGeom>
        </p:spPr>
      </p:pic>
      <p:sp>
        <p:nvSpPr>
          <p:cNvPr id="13" name="Strelica: Zakrivljena nadesno 12">
            <a:extLst>
              <a:ext uri="{FF2B5EF4-FFF2-40B4-BE49-F238E27FC236}">
                <a16:creationId xmlns:a16="http://schemas.microsoft.com/office/drawing/2014/main" id="{AED18B8B-0DA2-4042-A82B-DECAF6FECF7E}"/>
              </a:ext>
            </a:extLst>
          </p:cNvPr>
          <p:cNvSpPr/>
          <p:nvPr/>
        </p:nvSpPr>
        <p:spPr>
          <a:xfrm>
            <a:off x="3196853" y="3219916"/>
            <a:ext cx="891498" cy="264247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rgbClr val="FFC000"/>
              </a:solidFill>
            </a:endParaRPr>
          </a:p>
        </p:txBody>
      </p:sp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id="{30DB668D-9D8C-40E9-A4B9-35814FD3C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11294"/>
              </p:ext>
            </p:extLst>
          </p:nvPr>
        </p:nvGraphicFramePr>
        <p:xfrm>
          <a:off x="2478762" y="4103292"/>
          <a:ext cx="8418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val="3799358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2400" dirty="0"/>
                        <a:t> + H</a:t>
                      </a:r>
                      <a:r>
                        <a:rPr lang="sr-Latn-B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endParaRPr lang="sr-Cyrl-B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3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5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183F5-1F79-4C4E-B6EE-32707E08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09" y="393082"/>
            <a:ext cx="8389258" cy="974469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sr-Cyrl-BA" b="1" dirty="0">
                <a:solidFill>
                  <a:srgbClr val="FFC000"/>
                </a:solidFill>
                <a:latin typeface="+mn-lt"/>
              </a:rPr>
              <a:t>КАКО МОЖЕМО ДОБИТИ СОЛИ?</a:t>
            </a:r>
          </a:p>
        </p:txBody>
      </p:sp>
      <p:graphicFrame>
        <p:nvGraphicFramePr>
          <p:cNvPr id="61" name="Tabela 57">
            <a:extLst>
              <a:ext uri="{FF2B5EF4-FFF2-40B4-BE49-F238E27FC236}">
                <a16:creationId xmlns:a16="http://schemas.microsoft.com/office/drawing/2014/main" id="{4900FA7D-2AB2-4E24-8C82-53374A4CC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37988"/>
              </p:ext>
            </p:extLst>
          </p:nvPr>
        </p:nvGraphicFramePr>
        <p:xfrm>
          <a:off x="1308099" y="3205797"/>
          <a:ext cx="3733082" cy="132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541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866541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662084">
                <a:tc>
                  <a:txBody>
                    <a:bodyPr/>
                    <a:lstStyle/>
                    <a:p>
                      <a:r>
                        <a:rPr kumimoji="0" lang="sr-Cyrl-B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sz="2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662084">
                <a:tc gridSpan="2">
                  <a:txBody>
                    <a:bodyPr/>
                    <a:lstStyle/>
                    <a:p>
                      <a:r>
                        <a:rPr lang="sr-Cyrl-BA" sz="2800" b="1" i="1" dirty="0"/>
                        <a:t>  ОКСИД МЕТАЛА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2" name="Tabela 57">
            <a:extLst>
              <a:ext uri="{FF2B5EF4-FFF2-40B4-BE49-F238E27FC236}">
                <a16:creationId xmlns:a16="http://schemas.microsoft.com/office/drawing/2014/main" id="{F24350AB-8FE0-4F75-979D-C2630DCE7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1030"/>
              </p:ext>
            </p:extLst>
          </p:nvPr>
        </p:nvGraphicFramePr>
        <p:xfrm>
          <a:off x="1308099" y="4894822"/>
          <a:ext cx="3759200" cy="128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641351">
                <a:tc>
                  <a:txBody>
                    <a:bodyPr/>
                    <a:lstStyle/>
                    <a:p>
                      <a:r>
                        <a:rPr kumimoji="0" lang="sr-Cyrl-B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r>
                        <a:rPr lang="sr-Latn-BA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</a:t>
                      </a:r>
                      <a:endParaRPr lang="sr-Cyrl-BA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sr-Cyrl-BA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ГРУПА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641351">
                <a:tc gridSpan="2">
                  <a:txBody>
                    <a:bodyPr/>
                    <a:lstStyle/>
                    <a:p>
                      <a:r>
                        <a:rPr lang="sr-Cyrl-BA" sz="2800" b="1" i="1" dirty="0"/>
                        <a:t>               БАЗА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3" name="Tabela 57">
            <a:extLst>
              <a:ext uri="{FF2B5EF4-FFF2-40B4-BE49-F238E27FC236}">
                <a16:creationId xmlns:a16="http://schemas.microsoft.com/office/drawing/2014/main" id="{A1148186-1794-465E-B913-681433455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37665"/>
              </p:ext>
            </p:extLst>
          </p:nvPr>
        </p:nvGraphicFramePr>
        <p:xfrm>
          <a:off x="6554896" y="4868856"/>
          <a:ext cx="4140200" cy="147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698660">
                <a:tc>
                  <a:txBody>
                    <a:bodyPr/>
                    <a:lstStyle/>
                    <a:p>
                      <a:r>
                        <a:rPr lang="sr-Latn-BA" sz="3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  H</a:t>
                      </a:r>
                      <a:endParaRPr lang="sr-Cyrl-BA" sz="3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</a:rPr>
                        <a:t>КИСЕЛИНСКИ ОСТАТАК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648705">
                <a:tc gridSpan="2">
                  <a:txBody>
                    <a:bodyPr/>
                    <a:lstStyle/>
                    <a:p>
                      <a:r>
                        <a:rPr lang="sr-Cyrl-BA" sz="2800" b="1" i="1" dirty="0">
                          <a:solidFill>
                            <a:schemeClr val="tx1"/>
                          </a:solidFill>
                        </a:rPr>
                        <a:t>             КИСЕЛИНА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4" name="Tabela 57">
            <a:extLst>
              <a:ext uri="{FF2B5EF4-FFF2-40B4-BE49-F238E27FC236}">
                <a16:creationId xmlns:a16="http://schemas.microsoft.com/office/drawing/2014/main" id="{B064FBE8-C5E9-420E-BD87-3C67F02A4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04966"/>
              </p:ext>
            </p:extLst>
          </p:nvPr>
        </p:nvGraphicFramePr>
        <p:xfrm>
          <a:off x="6554896" y="3205797"/>
          <a:ext cx="4203700" cy="130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708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565992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654527">
                <a:tc>
                  <a:txBody>
                    <a:bodyPr/>
                    <a:lstStyle/>
                    <a:p>
                      <a:r>
                        <a:rPr lang="sr-Cyrl-BA" sz="2800" dirty="0">
                          <a:solidFill>
                            <a:schemeClr val="tx1"/>
                          </a:solidFill>
                        </a:rPr>
                        <a:t>НЕМЕТАЛ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sz="2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sr-Cyrl-BA" sz="2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654527">
                <a:tc gridSpan="2">
                  <a:txBody>
                    <a:bodyPr/>
                    <a:lstStyle/>
                    <a:p>
                      <a:r>
                        <a:rPr lang="sr-Cyrl-BA" sz="2800" b="1" i="1" dirty="0">
                          <a:solidFill>
                            <a:schemeClr val="tx1"/>
                          </a:solidFill>
                        </a:rPr>
                        <a:t>      ОКСИД НЕМЕТАЛА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5" name="Tabela 65">
            <a:extLst>
              <a:ext uri="{FF2B5EF4-FFF2-40B4-BE49-F238E27FC236}">
                <a16:creationId xmlns:a16="http://schemas.microsoft.com/office/drawing/2014/main" id="{FD41FB10-596C-425B-B09A-966EA6FB8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98920"/>
              </p:ext>
            </p:extLst>
          </p:nvPr>
        </p:nvGraphicFramePr>
        <p:xfrm>
          <a:off x="1308100" y="1675836"/>
          <a:ext cx="3759200" cy="113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2121837729"/>
                    </a:ext>
                  </a:extLst>
                </a:gridCol>
              </a:tblGrid>
              <a:tr h="464996">
                <a:tc>
                  <a:txBody>
                    <a:bodyPr/>
                    <a:lstStyle/>
                    <a:p>
                      <a:r>
                        <a:rPr lang="sr-Cyrl-BA" sz="2800" b="1" dirty="0">
                          <a:solidFill>
                            <a:srgbClr val="215D66"/>
                          </a:solidFill>
                          <a:latin typeface="+mn-lt"/>
                        </a:rPr>
                        <a:t>              </a:t>
                      </a:r>
                      <a:r>
                        <a:rPr lang="sr-Cyrl-BA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51947"/>
                  </a:ext>
                </a:extLst>
              </a:tr>
              <a:tr h="620854">
                <a:tc>
                  <a:txBody>
                    <a:bodyPr/>
                    <a:lstStyle/>
                    <a:p>
                      <a:r>
                        <a:rPr lang="sr-Cyrl-BA" sz="2800" b="1" i="1" dirty="0"/>
                        <a:t>ПЛАВО ОБОЈЕН  У ПСЕ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13682"/>
                  </a:ext>
                </a:extLst>
              </a:tr>
            </a:tbl>
          </a:graphicData>
        </a:graphic>
      </p:graphicFrame>
      <p:graphicFrame>
        <p:nvGraphicFramePr>
          <p:cNvPr id="67" name="Tabela 65">
            <a:extLst>
              <a:ext uri="{FF2B5EF4-FFF2-40B4-BE49-F238E27FC236}">
                <a16:creationId xmlns:a16="http://schemas.microsoft.com/office/drawing/2014/main" id="{A1454C19-706A-4E59-83EC-43317CE00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97363"/>
              </p:ext>
            </p:extLst>
          </p:nvPr>
        </p:nvGraphicFramePr>
        <p:xfrm>
          <a:off x="6512185" y="1729000"/>
          <a:ext cx="4203700" cy="108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>
                  <a:extLst>
                    <a:ext uri="{9D8B030D-6E8A-4147-A177-3AD203B41FA5}">
                      <a16:colId xmlns:a16="http://schemas.microsoft.com/office/drawing/2014/main" val="2121837729"/>
                    </a:ext>
                  </a:extLst>
                </a:gridCol>
              </a:tblGrid>
              <a:tr h="456276">
                <a:tc>
                  <a:txBody>
                    <a:bodyPr/>
                    <a:lstStyle/>
                    <a:p>
                      <a:r>
                        <a:rPr lang="sr-Cyrl-BA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      НЕМЕТАЛ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51947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r>
                        <a:rPr lang="sr-Cyrl-BA" sz="2800" b="1" i="1" dirty="0">
                          <a:solidFill>
                            <a:schemeClr val="tx1"/>
                          </a:solidFill>
                        </a:rPr>
                        <a:t>ЦРВЕНО ОБОЈЕН  У ПСЕ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13682"/>
                  </a:ext>
                </a:extLst>
              </a:tr>
            </a:tbl>
          </a:graphicData>
        </a:graphic>
      </p:graphicFrame>
      <p:sp>
        <p:nvSpPr>
          <p:cNvPr id="7" name="Strelica: nadesno 6">
            <a:extLst>
              <a:ext uri="{FF2B5EF4-FFF2-40B4-BE49-F238E27FC236}">
                <a16:creationId xmlns:a16="http://schemas.microsoft.com/office/drawing/2014/main" id="{9D505215-E724-4357-9A83-4CF7B7517C91}"/>
              </a:ext>
            </a:extLst>
          </p:cNvPr>
          <p:cNvSpPr/>
          <p:nvPr/>
        </p:nvSpPr>
        <p:spPr>
          <a:xfrm>
            <a:off x="5270573" y="2143063"/>
            <a:ext cx="1038339" cy="2577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trelica: nadesno 7">
            <a:extLst>
              <a:ext uri="{FF2B5EF4-FFF2-40B4-BE49-F238E27FC236}">
                <a16:creationId xmlns:a16="http://schemas.microsoft.com/office/drawing/2014/main" id="{B5426B0D-01D6-4161-A57F-97C712E9B255}"/>
              </a:ext>
            </a:extLst>
          </p:cNvPr>
          <p:cNvSpPr/>
          <p:nvPr/>
        </p:nvSpPr>
        <p:spPr>
          <a:xfrm>
            <a:off x="5270573" y="5536173"/>
            <a:ext cx="1024560" cy="284056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Strelica: nadesno 8">
            <a:extLst>
              <a:ext uri="{FF2B5EF4-FFF2-40B4-BE49-F238E27FC236}">
                <a16:creationId xmlns:a16="http://schemas.microsoft.com/office/drawing/2014/main" id="{80CAB7B5-1F6B-49D1-B42C-037B30F6CE79}"/>
              </a:ext>
            </a:extLst>
          </p:cNvPr>
          <p:cNvSpPr/>
          <p:nvPr/>
        </p:nvSpPr>
        <p:spPr>
          <a:xfrm rot="2735239">
            <a:off x="4933810" y="4368613"/>
            <a:ext cx="1728457" cy="29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E67DA15-C10F-42D1-8332-E5FDFB1E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56304">
            <a:off x="5310175" y="3862522"/>
            <a:ext cx="1286367" cy="1304657"/>
          </a:xfrm>
          <a:prstGeom prst="rect">
            <a:avLst/>
          </a:prstGeom>
        </p:spPr>
      </p:pic>
      <p:sp>
        <p:nvSpPr>
          <p:cNvPr id="23" name="Strelica: nadesno 22">
            <a:extLst>
              <a:ext uri="{FF2B5EF4-FFF2-40B4-BE49-F238E27FC236}">
                <a16:creationId xmlns:a16="http://schemas.microsoft.com/office/drawing/2014/main" id="{329FF4CD-4ED9-4FAD-A002-853F9B3A46D0}"/>
              </a:ext>
            </a:extLst>
          </p:cNvPr>
          <p:cNvSpPr/>
          <p:nvPr/>
        </p:nvSpPr>
        <p:spPr>
          <a:xfrm rot="3594695">
            <a:off x="4448884" y="3623474"/>
            <a:ext cx="3112894" cy="27600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0286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183F5-1F79-4C4E-B6EE-32707E08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234" y="211626"/>
            <a:ext cx="10515600" cy="1108566"/>
          </a:xfrm>
        </p:spPr>
        <p:txBody>
          <a:bodyPr/>
          <a:lstStyle/>
          <a:p>
            <a:r>
              <a:rPr lang="sr-Cyrl-BA" b="1" dirty="0">
                <a:solidFill>
                  <a:srgbClr val="FFC000"/>
                </a:solidFill>
                <a:latin typeface="+mn-lt"/>
              </a:rPr>
              <a:t>КАКО МОЖЕМО ДОБИТИ СОЛИ?</a:t>
            </a:r>
          </a:p>
        </p:txBody>
      </p:sp>
      <p:graphicFrame>
        <p:nvGraphicFramePr>
          <p:cNvPr id="61" name="Tabela 57">
            <a:extLst>
              <a:ext uri="{FF2B5EF4-FFF2-40B4-BE49-F238E27FC236}">
                <a16:creationId xmlns:a16="http://schemas.microsoft.com/office/drawing/2014/main" id="{4900FA7D-2AB2-4E24-8C82-53374A4CCD65}"/>
              </a:ext>
            </a:extLst>
          </p:cNvPr>
          <p:cNvGraphicFramePr>
            <a:graphicFrameLocks noGrp="1"/>
          </p:cNvGraphicFramePr>
          <p:nvPr/>
        </p:nvGraphicFramePr>
        <p:xfrm>
          <a:off x="863501" y="2636520"/>
          <a:ext cx="244631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156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223156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kumimoji="0" lang="sr-Cyrl-B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</a:t>
                      </a:r>
                      <a:r>
                        <a:rPr lang="sr-Cyrl-BA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sr-Cyrl-BA" sz="1800" b="1" i="1" dirty="0"/>
                        <a:t>ФОРМУЛА ОКСИДА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2" name="Tabela 57">
            <a:extLst>
              <a:ext uri="{FF2B5EF4-FFF2-40B4-BE49-F238E27FC236}">
                <a16:creationId xmlns:a16="http://schemas.microsoft.com/office/drawing/2014/main" id="{F24350AB-8FE0-4F75-979D-C2630DCE7189}"/>
              </a:ext>
            </a:extLst>
          </p:cNvPr>
          <p:cNvGraphicFramePr>
            <a:graphicFrameLocks noGrp="1"/>
          </p:cNvGraphicFramePr>
          <p:nvPr/>
        </p:nvGraphicFramePr>
        <p:xfrm>
          <a:off x="815926" y="4839285"/>
          <a:ext cx="2315990" cy="89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95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157995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443409">
                <a:tc>
                  <a:txBody>
                    <a:bodyPr/>
                    <a:lstStyle/>
                    <a:p>
                      <a:r>
                        <a:rPr kumimoji="0" lang="sr-Cyrl-B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r>
                        <a:rPr lang="sr-Latn-BA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</a:t>
                      </a:r>
                      <a:endParaRPr lang="sr-Cyrl-BA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sr-Cyrl-BA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ГРУПА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434374">
                <a:tc gridSpan="2">
                  <a:txBody>
                    <a:bodyPr/>
                    <a:lstStyle/>
                    <a:p>
                      <a:r>
                        <a:rPr lang="sr-Cyrl-BA" sz="1800" b="1" i="1" dirty="0"/>
                        <a:t>ФОРМУЛА БАЗЕ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3" name="Tabela 57">
            <a:extLst>
              <a:ext uri="{FF2B5EF4-FFF2-40B4-BE49-F238E27FC236}">
                <a16:creationId xmlns:a16="http://schemas.microsoft.com/office/drawing/2014/main" id="{A1148186-1794-465E-B913-681433455855}"/>
              </a:ext>
            </a:extLst>
          </p:cNvPr>
          <p:cNvGraphicFramePr>
            <a:graphicFrameLocks noGrp="1"/>
          </p:cNvGraphicFramePr>
          <p:nvPr/>
        </p:nvGraphicFramePr>
        <p:xfrm>
          <a:off x="4107766" y="2506637"/>
          <a:ext cx="2401863" cy="97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571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482292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573047">
                <a:tc>
                  <a:txBody>
                    <a:bodyPr/>
                    <a:lstStyle/>
                    <a:p>
                      <a:r>
                        <a:rPr lang="sr-Latn-BA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H</a:t>
                      </a:r>
                      <a:endParaRPr lang="sr-Cyrl-BA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600" dirty="0">
                          <a:solidFill>
                            <a:schemeClr val="tx1"/>
                          </a:solidFill>
                        </a:rPr>
                        <a:t>КИСЕЛИНСКИ ОСТАТАК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398837">
                <a:tc gridSpan="2">
                  <a:txBody>
                    <a:bodyPr/>
                    <a:lstStyle/>
                    <a:p>
                      <a:r>
                        <a:rPr lang="sr-Cyrl-BA" sz="1800" b="1" i="1" dirty="0">
                          <a:solidFill>
                            <a:schemeClr val="tx1"/>
                          </a:solidFill>
                        </a:rPr>
                        <a:t>ФОРМУЛА КИСЕЛИНЕ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4" name="Tabela 57">
            <a:extLst>
              <a:ext uri="{FF2B5EF4-FFF2-40B4-BE49-F238E27FC236}">
                <a16:creationId xmlns:a16="http://schemas.microsoft.com/office/drawing/2014/main" id="{B064FBE8-C5E9-420E-BD87-3C67F02A4B84}"/>
              </a:ext>
            </a:extLst>
          </p:cNvPr>
          <p:cNvGraphicFramePr>
            <a:graphicFrameLocks noGrp="1"/>
          </p:cNvGraphicFramePr>
          <p:nvPr/>
        </p:nvGraphicFramePr>
        <p:xfrm>
          <a:off x="4107766" y="3847796"/>
          <a:ext cx="2157144" cy="74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49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803595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371589">
                <a:tc>
                  <a:txBody>
                    <a:bodyPr/>
                    <a:lstStyle/>
                    <a:p>
                      <a:r>
                        <a:rPr lang="sr-Cyrl-BA" sz="1800" dirty="0">
                          <a:solidFill>
                            <a:schemeClr val="tx1"/>
                          </a:solidFill>
                        </a:rPr>
                        <a:t>НЕМЕТАЛ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BA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sr-Cyrl-BA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371589">
                <a:tc gridSpan="2">
                  <a:txBody>
                    <a:bodyPr/>
                    <a:lstStyle/>
                    <a:p>
                      <a:r>
                        <a:rPr lang="sr-Cyrl-BA" sz="1800" b="1" i="1" dirty="0">
                          <a:solidFill>
                            <a:schemeClr val="tx1"/>
                          </a:solidFill>
                        </a:rPr>
                        <a:t>ФОРМУЛА ОКСИДА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65" name="Tabela 65">
            <a:extLst>
              <a:ext uri="{FF2B5EF4-FFF2-40B4-BE49-F238E27FC236}">
                <a16:creationId xmlns:a16="http://schemas.microsoft.com/office/drawing/2014/main" id="{FD41FB10-596C-425B-B09A-966EA6FB8A48}"/>
              </a:ext>
            </a:extLst>
          </p:cNvPr>
          <p:cNvGraphicFramePr>
            <a:graphicFrameLocks noGrp="1"/>
          </p:cNvGraphicFramePr>
          <p:nvPr/>
        </p:nvGraphicFramePr>
        <p:xfrm>
          <a:off x="834975" y="1498281"/>
          <a:ext cx="265273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737">
                  <a:extLst>
                    <a:ext uri="{9D8B030D-6E8A-4147-A177-3AD203B41FA5}">
                      <a16:colId xmlns:a16="http://schemas.microsoft.com/office/drawing/2014/main" val="2121837729"/>
                    </a:ext>
                  </a:extLst>
                </a:gridCol>
              </a:tblGrid>
              <a:tr h="299111">
                <a:tc>
                  <a:txBody>
                    <a:bodyPr/>
                    <a:lstStyle/>
                    <a:p>
                      <a:r>
                        <a:rPr lang="sr-Cyrl-BA" sz="2000" b="1" dirty="0">
                          <a:solidFill>
                            <a:srgbClr val="215D66"/>
                          </a:solidFill>
                          <a:latin typeface="+mn-lt"/>
                        </a:rPr>
                        <a:t>          </a:t>
                      </a:r>
                      <a:r>
                        <a:rPr lang="sr-Cyrl-BA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51947"/>
                  </a:ext>
                </a:extLst>
              </a:tr>
              <a:tr h="358392">
                <a:tc>
                  <a:txBody>
                    <a:bodyPr/>
                    <a:lstStyle/>
                    <a:p>
                      <a:r>
                        <a:rPr lang="sr-Cyrl-BA" sz="2000" b="1" i="1" dirty="0"/>
                        <a:t>ПЛАВО ОБОЈЕН  У ПСЕ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13682"/>
                  </a:ext>
                </a:extLst>
              </a:tr>
            </a:tbl>
          </a:graphicData>
        </a:graphic>
      </p:graphicFrame>
      <p:graphicFrame>
        <p:nvGraphicFramePr>
          <p:cNvPr id="67" name="Tabela 65">
            <a:extLst>
              <a:ext uri="{FF2B5EF4-FFF2-40B4-BE49-F238E27FC236}">
                <a16:creationId xmlns:a16="http://schemas.microsoft.com/office/drawing/2014/main" id="{A1454C19-706A-4E59-83EC-43317CE00B42}"/>
              </a:ext>
            </a:extLst>
          </p:cNvPr>
          <p:cNvGraphicFramePr>
            <a:graphicFrameLocks noGrp="1"/>
          </p:cNvGraphicFramePr>
          <p:nvPr/>
        </p:nvGraphicFramePr>
        <p:xfrm>
          <a:off x="4107766" y="1462721"/>
          <a:ext cx="2757268" cy="82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268">
                  <a:extLst>
                    <a:ext uri="{9D8B030D-6E8A-4147-A177-3AD203B41FA5}">
                      <a16:colId xmlns:a16="http://schemas.microsoft.com/office/drawing/2014/main" val="2121837729"/>
                    </a:ext>
                  </a:extLst>
                </a:gridCol>
              </a:tblGrid>
              <a:tr h="395136">
                <a:tc>
                  <a:txBody>
                    <a:bodyPr/>
                    <a:lstStyle/>
                    <a:p>
                      <a:r>
                        <a:rPr lang="sr-Cyrl-BA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 НЕМЕТАЛ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51947"/>
                  </a:ext>
                </a:extLst>
              </a:tr>
              <a:tr h="432904">
                <a:tc>
                  <a:txBody>
                    <a:bodyPr/>
                    <a:lstStyle/>
                    <a:p>
                      <a:r>
                        <a:rPr lang="sr-Cyrl-BA" sz="2000" b="1" i="1" dirty="0">
                          <a:solidFill>
                            <a:schemeClr val="tx1"/>
                          </a:solidFill>
                        </a:rPr>
                        <a:t>ЦРВЕНО ОБОЈЕН  У ПСЕ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13682"/>
                  </a:ext>
                </a:extLst>
              </a:tr>
            </a:tbl>
          </a:graphicData>
        </a:graphic>
      </p:graphicFrame>
      <p:sp>
        <p:nvSpPr>
          <p:cNvPr id="5" name="Znak plus 4">
            <a:extLst>
              <a:ext uri="{FF2B5EF4-FFF2-40B4-BE49-F238E27FC236}">
                <a16:creationId xmlns:a16="http://schemas.microsoft.com/office/drawing/2014/main" id="{61D61835-5F8F-4618-BC77-DF344466CA2B}"/>
              </a:ext>
            </a:extLst>
          </p:cNvPr>
          <p:cNvSpPr/>
          <p:nvPr/>
        </p:nvSpPr>
        <p:spPr>
          <a:xfrm>
            <a:off x="3487712" y="1615512"/>
            <a:ext cx="506437" cy="450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BFDFEA15-1BED-4DD2-A706-1C176C59AB64}"/>
              </a:ext>
            </a:extLst>
          </p:cNvPr>
          <p:cNvGraphicFramePr>
            <a:graphicFrameLocks noGrp="1"/>
          </p:cNvGraphicFramePr>
          <p:nvPr/>
        </p:nvGraphicFramePr>
        <p:xfrm>
          <a:off x="328538" y="1734501"/>
          <a:ext cx="4017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1">
                  <a:extLst>
                    <a:ext uri="{9D8B030D-6E8A-4147-A177-3AD203B41FA5}">
                      <a16:colId xmlns:a16="http://schemas.microsoft.com/office/drawing/2014/main" val="2481132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1.</a:t>
                      </a:r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586011"/>
                  </a:ext>
                </a:extLst>
              </a:tr>
            </a:tbl>
          </a:graphicData>
        </a:graphic>
      </p:graphicFrame>
      <p:sp>
        <p:nvSpPr>
          <p:cNvPr id="8" name="Strelica: nadesno 7">
            <a:extLst>
              <a:ext uri="{FF2B5EF4-FFF2-40B4-BE49-F238E27FC236}">
                <a16:creationId xmlns:a16="http://schemas.microsoft.com/office/drawing/2014/main" id="{AA6B7316-3479-45CF-B2A7-0BFD3F9B5980}"/>
              </a:ext>
            </a:extLst>
          </p:cNvPr>
          <p:cNvSpPr/>
          <p:nvPr/>
        </p:nvSpPr>
        <p:spPr>
          <a:xfrm>
            <a:off x="6997439" y="1744681"/>
            <a:ext cx="936154" cy="362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F833EC40-0942-4500-B04E-7778C9A3B6F7}"/>
              </a:ext>
            </a:extLst>
          </p:cNvPr>
          <p:cNvGraphicFramePr>
            <a:graphicFrameLocks noGrp="1"/>
          </p:cNvGraphicFramePr>
          <p:nvPr/>
        </p:nvGraphicFramePr>
        <p:xfrm>
          <a:off x="328537" y="2717279"/>
          <a:ext cx="4017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1">
                  <a:extLst>
                    <a:ext uri="{9D8B030D-6E8A-4147-A177-3AD203B41FA5}">
                      <a16:colId xmlns:a16="http://schemas.microsoft.com/office/drawing/2014/main" val="388153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2.</a:t>
                      </a:r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561391"/>
                  </a:ext>
                </a:extLst>
              </a:tr>
            </a:tbl>
          </a:graphicData>
        </a:graphic>
      </p:graphicFrame>
      <p:sp>
        <p:nvSpPr>
          <p:cNvPr id="23" name="Znak plus 22">
            <a:extLst>
              <a:ext uri="{FF2B5EF4-FFF2-40B4-BE49-F238E27FC236}">
                <a16:creationId xmlns:a16="http://schemas.microsoft.com/office/drawing/2014/main" id="{4059AFD3-AE94-4CE4-BF24-18D00B10D48F}"/>
              </a:ext>
            </a:extLst>
          </p:cNvPr>
          <p:cNvSpPr/>
          <p:nvPr/>
        </p:nvSpPr>
        <p:spPr>
          <a:xfrm>
            <a:off x="3439500" y="2762346"/>
            <a:ext cx="506437" cy="450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trelica: nadesno 23">
            <a:extLst>
              <a:ext uri="{FF2B5EF4-FFF2-40B4-BE49-F238E27FC236}">
                <a16:creationId xmlns:a16="http://schemas.microsoft.com/office/drawing/2014/main" id="{8986BE50-F2C8-4855-828B-79C7AF8CBE4A}"/>
              </a:ext>
            </a:extLst>
          </p:cNvPr>
          <p:cNvSpPr/>
          <p:nvPr/>
        </p:nvSpPr>
        <p:spPr>
          <a:xfrm>
            <a:off x="6685748" y="2804368"/>
            <a:ext cx="1185977" cy="366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nak plus 25">
            <a:extLst>
              <a:ext uri="{FF2B5EF4-FFF2-40B4-BE49-F238E27FC236}">
                <a16:creationId xmlns:a16="http://schemas.microsoft.com/office/drawing/2014/main" id="{49016A1C-6485-45DE-85F2-57E04BE3B124}"/>
              </a:ext>
            </a:extLst>
          </p:cNvPr>
          <p:cNvSpPr/>
          <p:nvPr/>
        </p:nvSpPr>
        <p:spPr>
          <a:xfrm>
            <a:off x="10388208" y="3909180"/>
            <a:ext cx="506437" cy="450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nak plus 26">
            <a:extLst>
              <a:ext uri="{FF2B5EF4-FFF2-40B4-BE49-F238E27FC236}">
                <a16:creationId xmlns:a16="http://schemas.microsoft.com/office/drawing/2014/main" id="{BB1B957D-1203-4B17-9C84-337FA0514A4A}"/>
              </a:ext>
            </a:extLst>
          </p:cNvPr>
          <p:cNvSpPr/>
          <p:nvPr/>
        </p:nvSpPr>
        <p:spPr>
          <a:xfrm>
            <a:off x="3283874" y="3909180"/>
            <a:ext cx="506437" cy="450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nak plus 27">
            <a:extLst>
              <a:ext uri="{FF2B5EF4-FFF2-40B4-BE49-F238E27FC236}">
                <a16:creationId xmlns:a16="http://schemas.microsoft.com/office/drawing/2014/main" id="{E4EAB5F3-6C46-4D42-99A0-2338C606AD4B}"/>
              </a:ext>
            </a:extLst>
          </p:cNvPr>
          <p:cNvSpPr/>
          <p:nvPr/>
        </p:nvSpPr>
        <p:spPr>
          <a:xfrm>
            <a:off x="10134989" y="2827490"/>
            <a:ext cx="506437" cy="450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2329B6AD-84F2-4226-9D00-C362E274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42222"/>
              </p:ext>
            </p:extLst>
          </p:nvPr>
        </p:nvGraphicFramePr>
        <p:xfrm>
          <a:off x="10991850" y="2717279"/>
          <a:ext cx="875324" cy="585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24">
                  <a:extLst>
                    <a:ext uri="{9D8B030D-6E8A-4147-A177-3AD203B41FA5}">
                      <a16:colId xmlns:a16="http://schemas.microsoft.com/office/drawing/2014/main" val="443449674"/>
                    </a:ext>
                  </a:extLst>
                </a:gridCol>
              </a:tblGrid>
              <a:tr h="585259">
                <a:tc>
                  <a:txBody>
                    <a:bodyPr/>
                    <a:lstStyle/>
                    <a:p>
                      <a:r>
                        <a:rPr lang="sr-Latn-BA" sz="2800" dirty="0"/>
                        <a:t>H</a:t>
                      </a:r>
                      <a:r>
                        <a:rPr lang="sr-Latn-B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r>
                        <a:rPr lang="sr-Latn-BA" sz="2800" dirty="0"/>
                        <a:t>O</a:t>
                      </a:r>
                      <a:endParaRPr lang="sr-Cyrl-B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05160"/>
                  </a:ext>
                </a:extLst>
              </a:tr>
            </a:tbl>
          </a:graphicData>
        </a:graphic>
      </p:graphicFrame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19CF5C46-C18A-4736-8627-AFA6E9404B36}"/>
              </a:ext>
            </a:extLst>
          </p:cNvPr>
          <p:cNvGraphicFramePr>
            <a:graphicFrameLocks noGrp="1"/>
          </p:cNvGraphicFramePr>
          <p:nvPr/>
        </p:nvGraphicFramePr>
        <p:xfrm>
          <a:off x="328537" y="3860324"/>
          <a:ext cx="4017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1">
                  <a:extLst>
                    <a:ext uri="{9D8B030D-6E8A-4147-A177-3AD203B41FA5}">
                      <a16:colId xmlns:a16="http://schemas.microsoft.com/office/drawing/2014/main" val="2273676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3.</a:t>
                      </a:r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8691"/>
                  </a:ext>
                </a:extLst>
              </a:tr>
            </a:tbl>
          </a:graphicData>
        </a:graphic>
      </p:graphicFrame>
      <p:graphicFrame>
        <p:nvGraphicFramePr>
          <p:cNvPr id="33" name="Tabela 57">
            <a:extLst>
              <a:ext uri="{FF2B5EF4-FFF2-40B4-BE49-F238E27FC236}">
                <a16:creationId xmlns:a16="http://schemas.microsoft.com/office/drawing/2014/main" id="{649F2110-9CD3-4E9A-A1E5-B566998926CD}"/>
              </a:ext>
            </a:extLst>
          </p:cNvPr>
          <p:cNvGraphicFramePr>
            <a:graphicFrameLocks noGrp="1"/>
          </p:cNvGraphicFramePr>
          <p:nvPr/>
        </p:nvGraphicFramePr>
        <p:xfrm>
          <a:off x="4107765" y="4840902"/>
          <a:ext cx="2401863" cy="97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571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482292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573047">
                <a:tc>
                  <a:txBody>
                    <a:bodyPr/>
                    <a:lstStyle/>
                    <a:p>
                      <a:r>
                        <a:rPr lang="sr-Latn-BA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H</a:t>
                      </a:r>
                      <a:endParaRPr lang="sr-Cyrl-BA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600" dirty="0">
                          <a:solidFill>
                            <a:schemeClr val="tx1"/>
                          </a:solidFill>
                        </a:rPr>
                        <a:t>КИСЕЛИНСКИ ОСТАТАК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398837">
                <a:tc gridSpan="2">
                  <a:txBody>
                    <a:bodyPr/>
                    <a:lstStyle/>
                    <a:p>
                      <a:r>
                        <a:rPr lang="sr-Cyrl-BA" sz="1800" b="1" i="1" dirty="0">
                          <a:solidFill>
                            <a:schemeClr val="tx1"/>
                          </a:solidFill>
                        </a:rPr>
                        <a:t>ФОРМУЛА КИСЕЛИНЕ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graphicFrame>
        <p:nvGraphicFramePr>
          <p:cNvPr id="34" name="Tabela 8">
            <a:extLst>
              <a:ext uri="{FF2B5EF4-FFF2-40B4-BE49-F238E27FC236}">
                <a16:creationId xmlns:a16="http://schemas.microsoft.com/office/drawing/2014/main" id="{14AF6EF2-6A0B-48AD-8E4C-4B1F7C6EC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98493"/>
              </p:ext>
            </p:extLst>
          </p:nvPr>
        </p:nvGraphicFramePr>
        <p:xfrm>
          <a:off x="6865034" y="3793262"/>
          <a:ext cx="3375171" cy="743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596">
                  <a:extLst>
                    <a:ext uri="{9D8B030D-6E8A-4147-A177-3AD203B41FA5}">
                      <a16:colId xmlns:a16="http://schemas.microsoft.com/office/drawing/2014/main" val="662922529"/>
                    </a:ext>
                  </a:extLst>
                </a:gridCol>
                <a:gridCol w="2405575">
                  <a:extLst>
                    <a:ext uri="{9D8B030D-6E8A-4147-A177-3AD203B41FA5}">
                      <a16:colId xmlns:a16="http://schemas.microsoft.com/office/drawing/2014/main" val="1008334288"/>
                    </a:ext>
                  </a:extLst>
                </a:gridCol>
              </a:tblGrid>
              <a:tr h="291261">
                <a:tc gridSpan="2">
                  <a:txBody>
                    <a:bodyPr/>
                    <a:lstStyle/>
                    <a:p>
                      <a:r>
                        <a:rPr lang="sr-Cyrl-BA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         ФОРМУЛА СОЛИ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22397"/>
                  </a:ext>
                </a:extLst>
              </a:tr>
              <a:tr h="407899">
                <a:tc>
                  <a:txBody>
                    <a:bodyPr/>
                    <a:lstStyle/>
                    <a:p>
                      <a:r>
                        <a:rPr lang="sr-Cyrl-BA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МЕТАЛ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6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КИСЕЛИНСКИ ОСТАТАК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15302"/>
                  </a:ext>
                </a:extLst>
              </a:tr>
            </a:tbl>
          </a:graphicData>
        </a:graphic>
      </p:graphicFrame>
      <p:graphicFrame>
        <p:nvGraphicFramePr>
          <p:cNvPr id="35" name="Tabela 11">
            <a:extLst>
              <a:ext uri="{FF2B5EF4-FFF2-40B4-BE49-F238E27FC236}">
                <a16:creationId xmlns:a16="http://schemas.microsoft.com/office/drawing/2014/main" id="{3C45AE77-E32D-4312-9C52-B85A7E929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93111"/>
              </p:ext>
            </p:extLst>
          </p:nvPr>
        </p:nvGraphicFramePr>
        <p:xfrm>
          <a:off x="11139030" y="3860324"/>
          <a:ext cx="875324" cy="58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24">
                  <a:extLst>
                    <a:ext uri="{9D8B030D-6E8A-4147-A177-3AD203B41FA5}">
                      <a16:colId xmlns:a16="http://schemas.microsoft.com/office/drawing/2014/main" val="443449674"/>
                    </a:ext>
                  </a:extLst>
                </a:gridCol>
              </a:tblGrid>
              <a:tr h="585258">
                <a:tc>
                  <a:txBody>
                    <a:bodyPr/>
                    <a:lstStyle/>
                    <a:p>
                      <a:r>
                        <a:rPr lang="sr-Latn-BA" sz="2800" dirty="0"/>
                        <a:t>H</a:t>
                      </a:r>
                      <a:r>
                        <a:rPr lang="sr-Latn-B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r>
                        <a:rPr lang="sr-Latn-BA" sz="2800" dirty="0"/>
                        <a:t>O</a:t>
                      </a:r>
                      <a:endParaRPr lang="sr-Cyrl-B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05160"/>
                  </a:ext>
                </a:extLst>
              </a:tr>
            </a:tbl>
          </a:graphicData>
        </a:graphic>
      </p:graphicFrame>
      <p:graphicFrame>
        <p:nvGraphicFramePr>
          <p:cNvPr id="15" name="Tabela 15">
            <a:extLst>
              <a:ext uri="{FF2B5EF4-FFF2-40B4-BE49-F238E27FC236}">
                <a16:creationId xmlns:a16="http://schemas.microsoft.com/office/drawing/2014/main" id="{55592939-745A-44A9-A56D-F9DC8531D9FA}"/>
              </a:ext>
            </a:extLst>
          </p:cNvPr>
          <p:cNvGraphicFramePr>
            <a:graphicFrameLocks noGrp="1"/>
          </p:cNvGraphicFramePr>
          <p:nvPr/>
        </p:nvGraphicFramePr>
        <p:xfrm>
          <a:off x="345341" y="5003368"/>
          <a:ext cx="384907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07">
                  <a:extLst>
                    <a:ext uri="{9D8B030D-6E8A-4147-A177-3AD203B41FA5}">
                      <a16:colId xmlns:a16="http://schemas.microsoft.com/office/drawing/2014/main" val="57554432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r>
                        <a:rPr lang="sr-Latn-BA" dirty="0"/>
                        <a:t>4.</a:t>
                      </a:r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88089"/>
                  </a:ext>
                </a:extLst>
              </a:tr>
            </a:tbl>
          </a:graphicData>
        </a:graphic>
      </p:graphicFrame>
      <p:graphicFrame>
        <p:nvGraphicFramePr>
          <p:cNvPr id="38" name="Tabela 57">
            <a:extLst>
              <a:ext uri="{FF2B5EF4-FFF2-40B4-BE49-F238E27FC236}">
                <a16:creationId xmlns:a16="http://schemas.microsoft.com/office/drawing/2014/main" id="{99D48B4C-5D0A-4F49-9A31-0DEA8240CEA7}"/>
              </a:ext>
            </a:extLst>
          </p:cNvPr>
          <p:cNvGraphicFramePr>
            <a:graphicFrameLocks noGrp="1"/>
          </p:cNvGraphicFramePr>
          <p:nvPr/>
        </p:nvGraphicFramePr>
        <p:xfrm>
          <a:off x="883917" y="3686009"/>
          <a:ext cx="2315990" cy="89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95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157995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443409">
                <a:tc>
                  <a:txBody>
                    <a:bodyPr/>
                    <a:lstStyle/>
                    <a:p>
                      <a:r>
                        <a:rPr kumimoji="0" lang="sr-Cyrl-B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МЕТАЛ</a:t>
                      </a:r>
                      <a:endParaRPr lang="sr-Cyrl-BA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  <a:r>
                        <a:rPr lang="sr-Latn-BA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</a:t>
                      </a:r>
                      <a:endParaRPr lang="sr-Cyrl-BA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sr-Cyrl-BA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ГРУПА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434374">
                <a:tc gridSpan="2">
                  <a:txBody>
                    <a:bodyPr/>
                    <a:lstStyle/>
                    <a:p>
                      <a:r>
                        <a:rPr lang="sr-Cyrl-BA" sz="1800" b="1" i="1" dirty="0"/>
                        <a:t>ФОРМУЛА БАЗЕ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sp>
        <p:nvSpPr>
          <p:cNvPr id="40" name="Znak plus 39">
            <a:extLst>
              <a:ext uri="{FF2B5EF4-FFF2-40B4-BE49-F238E27FC236}">
                <a16:creationId xmlns:a16="http://schemas.microsoft.com/office/drawing/2014/main" id="{DBE0043C-904D-4CAA-85D8-974687820B87}"/>
              </a:ext>
            </a:extLst>
          </p:cNvPr>
          <p:cNvSpPr/>
          <p:nvPr/>
        </p:nvSpPr>
        <p:spPr>
          <a:xfrm>
            <a:off x="10198217" y="5108272"/>
            <a:ext cx="506437" cy="4501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82E2F799-DFC4-4F01-8B9D-1C98DC57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00" y="5108272"/>
            <a:ext cx="384081" cy="353599"/>
          </a:xfrm>
          <a:prstGeom prst="rect">
            <a:avLst/>
          </a:prstGeom>
        </p:spPr>
      </p:pic>
      <p:graphicFrame>
        <p:nvGraphicFramePr>
          <p:cNvPr id="42" name="Tabela 11">
            <a:extLst>
              <a:ext uri="{FF2B5EF4-FFF2-40B4-BE49-F238E27FC236}">
                <a16:creationId xmlns:a16="http://schemas.microsoft.com/office/drawing/2014/main" id="{F20B7DF5-B94C-4878-8086-F2A0A294A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16901"/>
              </p:ext>
            </p:extLst>
          </p:nvPr>
        </p:nvGraphicFramePr>
        <p:xfrm>
          <a:off x="11219766" y="5091031"/>
          <a:ext cx="83589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97">
                  <a:extLst>
                    <a:ext uri="{9D8B030D-6E8A-4147-A177-3AD203B41FA5}">
                      <a16:colId xmlns:a16="http://schemas.microsoft.com/office/drawing/2014/main" val="443449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sz="2800" dirty="0"/>
                        <a:t>H</a:t>
                      </a:r>
                      <a:r>
                        <a:rPr lang="sr-Latn-B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r>
                        <a:rPr lang="sr-Latn-BA" sz="2800" dirty="0"/>
                        <a:t>O</a:t>
                      </a:r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05160"/>
                  </a:ext>
                </a:extLst>
              </a:tr>
            </a:tbl>
          </a:graphicData>
        </a:graphic>
      </p:graphicFrame>
      <p:graphicFrame>
        <p:nvGraphicFramePr>
          <p:cNvPr id="18" name="Tabela 18">
            <a:extLst>
              <a:ext uri="{FF2B5EF4-FFF2-40B4-BE49-F238E27FC236}">
                <a16:creationId xmlns:a16="http://schemas.microsoft.com/office/drawing/2014/main" id="{26D19BD5-E8A0-49A2-9B8F-26437C0F9343}"/>
              </a:ext>
            </a:extLst>
          </p:cNvPr>
          <p:cNvGraphicFramePr>
            <a:graphicFrameLocks noGrp="1"/>
          </p:cNvGraphicFramePr>
          <p:nvPr/>
        </p:nvGraphicFramePr>
        <p:xfrm>
          <a:off x="346806" y="6146411"/>
          <a:ext cx="401711" cy="4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1">
                  <a:extLst>
                    <a:ext uri="{9D8B030D-6E8A-4147-A177-3AD203B41FA5}">
                      <a16:colId xmlns:a16="http://schemas.microsoft.com/office/drawing/2014/main" val="3632266643"/>
                    </a:ext>
                  </a:extLst>
                </a:gridCol>
              </a:tblGrid>
              <a:tr h="431620">
                <a:tc>
                  <a:txBody>
                    <a:bodyPr/>
                    <a:lstStyle/>
                    <a:p>
                      <a:r>
                        <a:rPr lang="sr-Latn-BA" dirty="0"/>
                        <a:t>5.</a:t>
                      </a:r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67417"/>
                  </a:ext>
                </a:extLst>
              </a:tr>
            </a:tbl>
          </a:graphicData>
        </a:graphic>
      </p:graphicFrame>
      <p:graphicFrame>
        <p:nvGraphicFramePr>
          <p:cNvPr id="45" name="Tabela 65">
            <a:extLst>
              <a:ext uri="{FF2B5EF4-FFF2-40B4-BE49-F238E27FC236}">
                <a16:creationId xmlns:a16="http://schemas.microsoft.com/office/drawing/2014/main" id="{49FCA470-7574-43A9-A90D-E0624E2FA750}"/>
              </a:ext>
            </a:extLst>
          </p:cNvPr>
          <p:cNvGraphicFramePr>
            <a:graphicFrameLocks noGrp="1"/>
          </p:cNvGraphicFramePr>
          <p:nvPr/>
        </p:nvGraphicFramePr>
        <p:xfrm>
          <a:off x="815926" y="5965981"/>
          <a:ext cx="265273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737">
                  <a:extLst>
                    <a:ext uri="{9D8B030D-6E8A-4147-A177-3AD203B41FA5}">
                      <a16:colId xmlns:a16="http://schemas.microsoft.com/office/drawing/2014/main" val="2121837729"/>
                    </a:ext>
                  </a:extLst>
                </a:gridCol>
              </a:tblGrid>
              <a:tr h="299111">
                <a:tc>
                  <a:txBody>
                    <a:bodyPr/>
                    <a:lstStyle/>
                    <a:p>
                      <a:r>
                        <a:rPr lang="sr-Cyrl-BA" sz="2000" b="1" dirty="0">
                          <a:solidFill>
                            <a:srgbClr val="215D66"/>
                          </a:solidFill>
                          <a:latin typeface="+mn-lt"/>
                        </a:rPr>
                        <a:t>          </a:t>
                      </a:r>
                      <a:r>
                        <a:rPr lang="sr-Cyrl-BA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МЕТАЛ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51947"/>
                  </a:ext>
                </a:extLst>
              </a:tr>
              <a:tr h="358392">
                <a:tc>
                  <a:txBody>
                    <a:bodyPr/>
                    <a:lstStyle/>
                    <a:p>
                      <a:r>
                        <a:rPr lang="sr-Cyrl-BA" sz="2000" b="1" i="1" dirty="0"/>
                        <a:t>ПЛАВО ОБОЈЕН  У ПСЕ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13682"/>
                  </a:ext>
                </a:extLst>
              </a:tr>
            </a:tbl>
          </a:graphicData>
        </a:graphic>
      </p:graphicFrame>
      <p:graphicFrame>
        <p:nvGraphicFramePr>
          <p:cNvPr id="46" name="Tabela 57">
            <a:extLst>
              <a:ext uri="{FF2B5EF4-FFF2-40B4-BE49-F238E27FC236}">
                <a16:creationId xmlns:a16="http://schemas.microsoft.com/office/drawing/2014/main" id="{16DE078C-6A67-462B-B371-FCB3F93A0829}"/>
              </a:ext>
            </a:extLst>
          </p:cNvPr>
          <p:cNvGraphicFramePr>
            <a:graphicFrameLocks noGrp="1"/>
          </p:cNvGraphicFramePr>
          <p:nvPr/>
        </p:nvGraphicFramePr>
        <p:xfrm>
          <a:off x="4107765" y="5906319"/>
          <a:ext cx="240186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571">
                  <a:extLst>
                    <a:ext uri="{9D8B030D-6E8A-4147-A177-3AD203B41FA5}">
                      <a16:colId xmlns:a16="http://schemas.microsoft.com/office/drawing/2014/main" val="717239742"/>
                    </a:ext>
                  </a:extLst>
                </a:gridCol>
                <a:gridCol w="1482292">
                  <a:extLst>
                    <a:ext uri="{9D8B030D-6E8A-4147-A177-3AD203B41FA5}">
                      <a16:colId xmlns:a16="http://schemas.microsoft.com/office/drawing/2014/main" val="3585817410"/>
                    </a:ext>
                  </a:extLst>
                </a:gridCol>
              </a:tblGrid>
              <a:tr h="496549">
                <a:tc>
                  <a:txBody>
                    <a:bodyPr/>
                    <a:lstStyle/>
                    <a:p>
                      <a:r>
                        <a:rPr lang="sr-Latn-BA" sz="20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H</a:t>
                      </a:r>
                      <a:endParaRPr lang="sr-Cyrl-BA" sz="2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600" dirty="0">
                          <a:solidFill>
                            <a:schemeClr val="tx1"/>
                          </a:solidFill>
                        </a:rPr>
                        <a:t>КИСЕЛИНСКИ ОСТАТАК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54446"/>
                  </a:ext>
                </a:extLst>
              </a:tr>
              <a:tr h="341970">
                <a:tc gridSpan="2">
                  <a:txBody>
                    <a:bodyPr/>
                    <a:lstStyle/>
                    <a:p>
                      <a:r>
                        <a:rPr lang="sr-Cyrl-BA" sz="1800" b="1" i="1" dirty="0">
                          <a:solidFill>
                            <a:schemeClr val="tx1"/>
                          </a:solidFill>
                        </a:rPr>
                        <a:t>ФОРМУЛА КИСЕЛИНЕ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99888"/>
                  </a:ext>
                </a:extLst>
              </a:tr>
            </a:tbl>
          </a:graphicData>
        </a:graphic>
      </p:graphicFrame>
      <p:pic>
        <p:nvPicPr>
          <p:cNvPr id="47" name="Slika 46">
            <a:extLst>
              <a:ext uri="{FF2B5EF4-FFF2-40B4-BE49-F238E27FC236}">
                <a16:creationId xmlns:a16="http://schemas.microsoft.com/office/drawing/2014/main" id="{101606DB-708B-4997-8C59-F1ED7105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26" y="6226752"/>
            <a:ext cx="384081" cy="416739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027F9860-9485-4902-9723-27CF3A46F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270" y="6146411"/>
            <a:ext cx="384081" cy="353599"/>
          </a:xfrm>
          <a:prstGeom prst="rect">
            <a:avLst/>
          </a:prstGeom>
        </p:spPr>
      </p:pic>
      <p:sp>
        <p:nvSpPr>
          <p:cNvPr id="49" name="Strelica: nadesno 48">
            <a:extLst>
              <a:ext uri="{FF2B5EF4-FFF2-40B4-BE49-F238E27FC236}">
                <a16:creationId xmlns:a16="http://schemas.microsoft.com/office/drawing/2014/main" id="{D8FF0497-BDCA-4FF5-BA53-6239E53EDEFF}"/>
              </a:ext>
            </a:extLst>
          </p:cNvPr>
          <p:cNvSpPr/>
          <p:nvPr/>
        </p:nvSpPr>
        <p:spPr>
          <a:xfrm>
            <a:off x="6388504" y="4036324"/>
            <a:ext cx="438220" cy="366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trelica: nadesno 49">
            <a:extLst>
              <a:ext uri="{FF2B5EF4-FFF2-40B4-BE49-F238E27FC236}">
                <a16:creationId xmlns:a16="http://schemas.microsoft.com/office/drawing/2014/main" id="{AE63B03A-D776-4D49-BBF9-53F06092606F}"/>
              </a:ext>
            </a:extLst>
          </p:cNvPr>
          <p:cNvSpPr/>
          <p:nvPr/>
        </p:nvSpPr>
        <p:spPr>
          <a:xfrm>
            <a:off x="6747616" y="5188787"/>
            <a:ext cx="1185978" cy="297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trelica: nadesno 51">
            <a:extLst>
              <a:ext uri="{FF2B5EF4-FFF2-40B4-BE49-F238E27FC236}">
                <a16:creationId xmlns:a16="http://schemas.microsoft.com/office/drawing/2014/main" id="{D92AB1DB-F5E2-4536-8F27-C9311C6ECB2F}"/>
              </a:ext>
            </a:extLst>
          </p:cNvPr>
          <p:cNvSpPr/>
          <p:nvPr/>
        </p:nvSpPr>
        <p:spPr>
          <a:xfrm>
            <a:off x="6747616" y="6179160"/>
            <a:ext cx="1185977" cy="366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0B07288-2333-4A6B-AB2A-8452A1E0D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71070"/>
              </p:ext>
            </p:extLst>
          </p:nvPr>
        </p:nvGraphicFramePr>
        <p:xfrm>
          <a:off x="11205698" y="6226752"/>
          <a:ext cx="6971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132">
                  <a:extLst>
                    <a:ext uri="{9D8B030D-6E8A-4147-A177-3AD203B41FA5}">
                      <a16:colId xmlns:a16="http://schemas.microsoft.com/office/drawing/2014/main" val="3991759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2800" dirty="0"/>
                        <a:t>Н</a:t>
                      </a:r>
                      <a:r>
                        <a:rPr lang="sr-Cyrl-B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</a:t>
                      </a:r>
                      <a:endParaRPr lang="sr-Cyrl-B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07848"/>
                  </a:ext>
                </a:extLst>
              </a:tr>
            </a:tbl>
          </a:graphicData>
        </a:graphic>
      </p:graphicFrame>
      <p:graphicFrame>
        <p:nvGraphicFramePr>
          <p:cNvPr id="7" name="Tabela 9">
            <a:extLst>
              <a:ext uri="{FF2B5EF4-FFF2-40B4-BE49-F238E27FC236}">
                <a16:creationId xmlns:a16="http://schemas.microsoft.com/office/drawing/2014/main" id="{A5149F4B-327B-4854-9B92-E32FF40BF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69999"/>
              </p:ext>
            </p:extLst>
          </p:nvPr>
        </p:nvGraphicFramePr>
        <p:xfrm>
          <a:off x="8302171" y="1459595"/>
          <a:ext cx="1320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120464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4400" dirty="0">
                          <a:solidFill>
                            <a:srgbClr val="FFC000"/>
                          </a:solidFill>
                        </a:rPr>
                        <a:t>СО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21619"/>
                  </a:ext>
                </a:extLst>
              </a:tr>
            </a:tbl>
          </a:graphicData>
        </a:graphic>
      </p:graphicFrame>
      <p:graphicFrame>
        <p:nvGraphicFramePr>
          <p:cNvPr id="41" name="Tabela 9">
            <a:extLst>
              <a:ext uri="{FF2B5EF4-FFF2-40B4-BE49-F238E27FC236}">
                <a16:creationId xmlns:a16="http://schemas.microsoft.com/office/drawing/2014/main" id="{18AAC01A-67D7-4E75-8A46-175A362B6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54542"/>
              </p:ext>
            </p:extLst>
          </p:nvPr>
        </p:nvGraphicFramePr>
        <p:xfrm>
          <a:off x="8291647" y="2614615"/>
          <a:ext cx="1320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120464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4400" dirty="0">
                          <a:solidFill>
                            <a:srgbClr val="FFC000"/>
                          </a:solidFill>
                        </a:rPr>
                        <a:t>СО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21619"/>
                  </a:ext>
                </a:extLst>
              </a:tr>
            </a:tbl>
          </a:graphicData>
        </a:graphic>
      </p:graphicFrame>
      <p:graphicFrame>
        <p:nvGraphicFramePr>
          <p:cNvPr id="43" name="Tabela 9">
            <a:extLst>
              <a:ext uri="{FF2B5EF4-FFF2-40B4-BE49-F238E27FC236}">
                <a16:creationId xmlns:a16="http://schemas.microsoft.com/office/drawing/2014/main" id="{615E835C-9F7F-4958-BC0D-437E7715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42495"/>
              </p:ext>
            </p:extLst>
          </p:nvPr>
        </p:nvGraphicFramePr>
        <p:xfrm>
          <a:off x="8302171" y="6054121"/>
          <a:ext cx="1320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120464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4400" dirty="0">
                          <a:solidFill>
                            <a:srgbClr val="FFC000"/>
                          </a:solidFill>
                        </a:rPr>
                        <a:t>СО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21619"/>
                  </a:ext>
                </a:extLst>
              </a:tr>
            </a:tbl>
          </a:graphicData>
        </a:graphic>
      </p:graphicFrame>
      <p:graphicFrame>
        <p:nvGraphicFramePr>
          <p:cNvPr id="44" name="Tabela 9">
            <a:extLst>
              <a:ext uri="{FF2B5EF4-FFF2-40B4-BE49-F238E27FC236}">
                <a16:creationId xmlns:a16="http://schemas.microsoft.com/office/drawing/2014/main" id="{3C04AF78-9BD5-4729-84A3-6C651AE6B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08885"/>
              </p:ext>
            </p:extLst>
          </p:nvPr>
        </p:nvGraphicFramePr>
        <p:xfrm>
          <a:off x="8325024" y="4914281"/>
          <a:ext cx="13208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120464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sz="4400" dirty="0">
                          <a:solidFill>
                            <a:srgbClr val="FFC000"/>
                          </a:solidFill>
                        </a:rPr>
                        <a:t>СО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2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37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5502CD-30B8-40B9-BE9D-BA2FE754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135" y="385370"/>
            <a:ext cx="8245839" cy="1353063"/>
          </a:xfrm>
        </p:spPr>
        <p:txBody>
          <a:bodyPr>
            <a:normAutofit/>
          </a:bodyPr>
          <a:lstStyle/>
          <a:p>
            <a:r>
              <a:rPr lang="sr-Cyrl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вјежбање </a:t>
            </a:r>
            <a:r>
              <a:rPr lang="sr-Cyrl-BA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преко</a:t>
            </a:r>
            <a:r>
              <a:rPr lang="sr-Cyrl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распуста: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679A40F-4E44-42F3-AB6E-8EC0D178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47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BA" dirty="0">
                <a:solidFill>
                  <a:schemeClr val="bg1"/>
                </a:solidFill>
              </a:rPr>
              <a:t>Одреди шта су по врсти наведена једињења: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bg1"/>
                </a:solidFill>
              </a:rPr>
              <a:t>      </a:t>
            </a:r>
            <a:r>
              <a:rPr lang="sr-Latn-BA" dirty="0">
                <a:solidFill>
                  <a:schemeClr val="bg1"/>
                </a:solidFill>
              </a:rPr>
              <a:t>H</a:t>
            </a:r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₂CO₃, </a:t>
            </a:r>
            <a:r>
              <a:rPr lang="sr-Latn-BA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sr-Latn-BA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Na₂CO</a:t>
            </a:r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₃, CO₂, </a:t>
            </a:r>
            <a:r>
              <a:rPr lang="sr-Latn-BA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Al₂O</a:t>
            </a:r>
            <a:r>
              <a:rPr lang="sr-Latn-B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₃.</a:t>
            </a:r>
            <a:endParaRPr lang="sr-Latn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b="1" dirty="0">
                <a:solidFill>
                  <a:schemeClr val="bg1"/>
                </a:solidFill>
              </a:rPr>
              <a:t>2. </a:t>
            </a:r>
            <a:r>
              <a:rPr lang="sr-Cyrl-BA" dirty="0">
                <a:solidFill>
                  <a:schemeClr val="bg1"/>
                </a:solidFill>
              </a:rPr>
              <a:t>Откриј која се со крије у ребусу и напиши три начина за добијање те соли.</a:t>
            </a:r>
          </a:p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BA" dirty="0">
                <a:solidFill>
                  <a:schemeClr val="bg1"/>
                </a:solidFill>
              </a:rPr>
              <a:t>3. Питања и задаци у књизи на страни 118.</a:t>
            </a:r>
          </a:p>
          <a:p>
            <a:endParaRPr lang="sr-Cyrl-BA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3C9B2D4-6E9D-4E45-8590-884F8CB9D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32171"/>
              </p:ext>
            </p:extLst>
          </p:nvPr>
        </p:nvGraphicFramePr>
        <p:xfrm>
          <a:off x="1038512" y="3907058"/>
          <a:ext cx="89916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3235663750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82132498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3486495686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373404632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524341621"/>
                    </a:ext>
                  </a:extLst>
                </a:gridCol>
              </a:tblGrid>
              <a:tr h="1835995">
                <a:tc>
                  <a:txBody>
                    <a:bodyPr/>
                    <a:lstStyle/>
                    <a:p>
                      <a:r>
                        <a:rPr lang="sr-Latn-BA" sz="20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endParaRPr lang="sr-Latn-BA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Latn-BA" sz="20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sr-Latn-BA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r-Cyrl-BA" sz="36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sr-Latn-BA" sz="36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sr-Latn-BA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r-Latn-BA" sz="20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sr-Cyrl-B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6000" dirty="0"/>
                        <a:t>      </a:t>
                      </a:r>
                      <a:r>
                        <a:rPr lang="sr-Cyrl-BA" sz="6000" dirty="0">
                          <a:solidFill>
                            <a:schemeClr val="tx1"/>
                          </a:solidFill>
                        </a:rPr>
                        <a:t>Ф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4800" dirty="0"/>
                        <a:t>   </a:t>
                      </a:r>
                      <a:r>
                        <a:rPr lang="sr-Cyrl-BA" sz="5400" dirty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sr-Cyrl-BA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48068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38982B77-723C-4760-9C42-BEDCD136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7286">
            <a:off x="4788836" y="4334062"/>
            <a:ext cx="1983949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45D0FC3-5419-420E-BBA6-543FF8CB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45" y="3974595"/>
            <a:ext cx="1721998" cy="18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nak minus 5">
            <a:extLst>
              <a:ext uri="{FF2B5EF4-FFF2-40B4-BE49-F238E27FC236}">
                <a16:creationId xmlns:a16="http://schemas.microsoft.com/office/drawing/2014/main" id="{91E89350-F226-4C86-B66F-44C18BDC02D9}"/>
              </a:ext>
            </a:extLst>
          </p:cNvPr>
          <p:cNvSpPr/>
          <p:nvPr/>
        </p:nvSpPr>
        <p:spPr>
          <a:xfrm>
            <a:off x="3048000" y="5086350"/>
            <a:ext cx="218737" cy="1524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C30B563-D481-49B0-84F3-BCCC65740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16333"/>
              </p:ext>
            </p:extLst>
          </p:nvPr>
        </p:nvGraphicFramePr>
        <p:xfrm>
          <a:off x="3239074" y="3902954"/>
          <a:ext cx="6819900" cy="1893144"/>
        </p:xfrm>
        <a:graphic>
          <a:graphicData uri="http://schemas.openxmlformats.org/drawingml/2006/table">
            <a:tbl>
              <a:tblPr/>
              <a:tblGrid>
                <a:gridCol w="6819900">
                  <a:extLst>
                    <a:ext uri="{9D8B030D-6E8A-4147-A177-3AD203B41FA5}">
                      <a16:colId xmlns:a16="http://schemas.microsoft.com/office/drawing/2014/main" val="3699921951"/>
                    </a:ext>
                  </a:extLst>
                </a:gridCol>
              </a:tblGrid>
              <a:tr h="1893144"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763063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3D56921-6EEE-41C5-98AA-3A08F6862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07991"/>
              </p:ext>
            </p:extLst>
          </p:nvPr>
        </p:nvGraphicFramePr>
        <p:xfrm>
          <a:off x="1009650" y="3878705"/>
          <a:ext cx="1790700" cy="1941642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572528129"/>
                    </a:ext>
                  </a:extLst>
                </a:gridCol>
              </a:tblGrid>
              <a:tr h="1941642">
                <a:tc>
                  <a:txBody>
                    <a:bodyPr/>
                    <a:lstStyle/>
                    <a:p>
                      <a:r>
                        <a:rPr lang="sr-Latn-BA" dirty="0"/>
                        <a:t>     </a:t>
                      </a:r>
                    </a:p>
                    <a:p>
                      <a:endParaRPr lang="sr-Latn-BA" dirty="0"/>
                    </a:p>
                    <a:p>
                      <a:r>
                        <a:rPr lang="sr-Latn-BA" dirty="0"/>
                        <a:t>                         </a:t>
                      </a:r>
                      <a:r>
                        <a:rPr lang="sr-Latn-BA" b="1" dirty="0"/>
                        <a:t> 2</a:t>
                      </a:r>
                    </a:p>
                    <a:p>
                      <a:r>
                        <a:rPr lang="sr-Latn-BA" b="1" dirty="0"/>
                        <a:t>                          8</a:t>
                      </a:r>
                    </a:p>
                    <a:p>
                      <a:r>
                        <a:rPr lang="sr-Latn-BA" b="1" dirty="0"/>
                        <a:t>                          2</a:t>
                      </a:r>
                      <a:endParaRPr lang="sr-Cyrl-BA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373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1372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Office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Široki ekran</PresentationFormat>
  <Paragraphs>127</Paragraphs>
  <Slides>9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1_Tema Office</vt:lpstr>
      <vt:lpstr>Неорганска једињења</vt:lpstr>
      <vt:lpstr>Периодни систем елемената</vt:lpstr>
      <vt:lpstr>ВРСТЕ НЕОРГАНСКИХ ЈЕДИЊЕЊА</vt:lpstr>
      <vt:lpstr>Како препознати врсту једињења?</vt:lpstr>
      <vt:lpstr>КАКО ДОБИТИ БАЗУ ?</vt:lpstr>
      <vt:lpstr>КАКО ДОБИТИ КИСЕЛИНУ?</vt:lpstr>
      <vt:lpstr> КАКО МОЖЕМО ДОБИТИ СОЛИ?</vt:lpstr>
      <vt:lpstr>КАКО МОЖЕМО ДОБИТИ СОЛИ?</vt:lpstr>
      <vt:lpstr>За вјежбање преко распуста: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Nastavnik</cp:lastModifiedBy>
  <cp:revision>48</cp:revision>
  <dcterms:created xsi:type="dcterms:W3CDTF">2020-04-23T21:16:08Z</dcterms:created>
  <dcterms:modified xsi:type="dcterms:W3CDTF">2020-05-30T20:11:50Z</dcterms:modified>
</cp:coreProperties>
</file>