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69" r:id="rId4"/>
    <p:sldId id="270" r:id="rId5"/>
    <p:sldId id="27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6/3/2020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6/3/2020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3</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6/3/2020</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6/3/2020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6/3/2020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6/3/2020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6/3/2020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6/3/2020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6/3/2020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6/3/2020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6/3/2020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6/3/2020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6/3/2020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6/3/2020</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1022646"/>
            <a:ext cx="7091361" cy="2793906"/>
          </a:xfrm>
        </p:spPr>
        <p:txBody>
          <a:bodyPr>
            <a:normAutofit/>
          </a:bodyPr>
          <a:lstStyle/>
          <a:p>
            <a:r>
              <a:rPr lang="sr-Cyrl-BA" sz="4800" dirty="0" smtClean="0">
                <a:solidFill>
                  <a:srgbClr val="C00000"/>
                </a:solidFill>
              </a:rPr>
              <a:t>Елементарне игре на отвореном</a:t>
            </a:r>
            <a:endParaRPr lang="en-US" sz="4800" dirty="0">
              <a:solidFill>
                <a:srgbClr val="C00000"/>
              </a:solidFill>
            </a:endParaRP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299102"/>
            <a:ext cx="9372600" cy="633545"/>
          </a:xfrm>
        </p:spPr>
        <p:txBody>
          <a:bodyPr/>
          <a:lstStyle/>
          <a:p>
            <a:r>
              <a:rPr lang="sr-Cyrl-BA" dirty="0" smtClean="0">
                <a:solidFill>
                  <a:schemeClr val="tx2"/>
                </a:solidFill>
              </a:rPr>
              <a:t>Трокиш</a:t>
            </a:r>
            <a:endParaRPr lang="en-US" dirty="0">
              <a:solidFill>
                <a:schemeClr val="tx2"/>
              </a:solidFill>
            </a:endParaRPr>
          </a:p>
        </p:txBody>
      </p:sp>
      <p:sp>
        <p:nvSpPr>
          <p:cNvPr id="3" name="Content Placeholder 2"/>
          <p:cNvSpPr>
            <a:spLocks noGrp="1"/>
          </p:cNvSpPr>
          <p:nvPr>
            <p:ph idx="1"/>
          </p:nvPr>
        </p:nvSpPr>
        <p:spPr>
          <a:xfrm>
            <a:off x="2208213" y="932647"/>
            <a:ext cx="4936071" cy="4782353"/>
          </a:xfrm>
        </p:spPr>
        <p:txBody>
          <a:bodyPr/>
          <a:lstStyle/>
          <a:p>
            <a:pPr marL="45720" indent="0" algn="just">
              <a:buNone/>
            </a:pPr>
            <a:r>
              <a:rPr lang="sr-Cyrl-BA" dirty="0" smtClean="0">
                <a:solidFill>
                  <a:schemeClr val="tx2"/>
                </a:solidFill>
              </a:rPr>
              <a:t>Кликери су поређани тако да праве велики троугао. У средини троугла је један кликер. Играчи су на истој линији, око три метра удаљени од троугла. Сваки играч са тог растојања гађа кликер у средини. Ако погоди, узима га и гађа преостале кликере из троугла. Све кликере које помјери изван троугла такође узима. Када у гађању промаши, игру наставља сљедећи играч. </a:t>
            </a:r>
            <a:r>
              <a:rPr lang="sr-Cyrl-BA" smtClean="0">
                <a:solidFill>
                  <a:schemeClr val="tx2"/>
                </a:solidFill>
              </a:rPr>
              <a:t>Побједник </a:t>
            </a:r>
            <a:r>
              <a:rPr lang="sr-Cyrl-BA" dirty="0" smtClean="0">
                <a:solidFill>
                  <a:schemeClr val="tx2"/>
                </a:solidFill>
              </a:rPr>
              <a:t>има највише освојених кликера.</a:t>
            </a:r>
          </a:p>
          <a:p>
            <a:pPr marL="45720" indent="0" algn="just">
              <a:buNone/>
            </a:pPr>
            <a:r>
              <a:rPr lang="sr-Cyrl-BA" dirty="0" smtClean="0">
                <a:solidFill>
                  <a:schemeClr val="tx2"/>
                </a:solidFill>
              </a:rPr>
              <a:t>Први игра онај чији је кликер најближи троуглу. Ако неки играч кликером удари у троугао, испада из игре или игра посљедњи.</a:t>
            </a:r>
            <a:endParaRPr lang="en-US" dirty="0">
              <a:solidFill>
                <a:schemeClr val="tx2"/>
              </a:solidFill>
            </a:endParaRPr>
          </a:p>
        </p:txBody>
      </p:sp>
      <p:pic>
        <p:nvPicPr>
          <p:cNvPr id="1026" name="Picture 2" descr="Опис није доступан."/>
          <p:cNvPicPr>
            <a:picLocks noChangeAspect="1" noChangeArrowheads="1"/>
          </p:cNvPicPr>
          <p:nvPr/>
        </p:nvPicPr>
        <p:blipFill rotWithShape="1">
          <a:blip r:embed="rId3">
            <a:extLst>
              <a:ext uri="{28A0092B-C50C-407E-A947-70E740481C1C}">
                <a14:useLocalDpi xmlns:a14="http://schemas.microsoft.com/office/drawing/2010/main" val="0"/>
              </a:ext>
            </a:extLst>
          </a:blip>
          <a:srcRect l="15402" t="28796" r="21140" b="14381"/>
          <a:stretch/>
        </p:blipFill>
        <p:spPr bwMode="auto">
          <a:xfrm>
            <a:off x="7341468" y="1753044"/>
            <a:ext cx="4042161" cy="27146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928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088" y="608886"/>
            <a:ext cx="9372600" cy="642091"/>
          </a:xfrm>
        </p:spPr>
        <p:txBody>
          <a:bodyPr/>
          <a:lstStyle/>
          <a:p>
            <a:r>
              <a:rPr lang="sr-Cyrl-BA" dirty="0" smtClean="0">
                <a:solidFill>
                  <a:schemeClr val="tx2"/>
                </a:solidFill>
              </a:rPr>
              <a:t>Жари, пали</a:t>
            </a:r>
            <a:endParaRPr lang="en-US" dirty="0">
              <a:solidFill>
                <a:schemeClr val="tx2"/>
              </a:solidFill>
            </a:endParaRPr>
          </a:p>
        </p:txBody>
      </p:sp>
      <p:sp>
        <p:nvSpPr>
          <p:cNvPr id="3" name="Content Placeholder 2"/>
          <p:cNvSpPr>
            <a:spLocks noGrp="1"/>
          </p:cNvSpPr>
          <p:nvPr>
            <p:ph sz="half" idx="1"/>
          </p:nvPr>
        </p:nvSpPr>
        <p:spPr>
          <a:xfrm>
            <a:off x="1239140" y="1250978"/>
            <a:ext cx="5498344" cy="4114800"/>
          </a:xfrm>
        </p:spPr>
        <p:txBody>
          <a:bodyPr/>
          <a:lstStyle/>
          <a:p>
            <a:pPr marL="45720" indent="0" algn="just">
              <a:buNone/>
            </a:pPr>
            <a:r>
              <a:rPr lang="sr-Cyrl-BA" dirty="0" smtClean="0">
                <a:solidFill>
                  <a:schemeClr val="tx2"/>
                </a:solidFill>
              </a:rPr>
              <a:t>Један играч удара лоптом о зид и при томе говори: „Жари, пали, жежи, не бјежи!“ – или: </a:t>
            </a:r>
            <a:r>
              <a:rPr lang="sr-Cyrl-BA" dirty="0" smtClean="0">
                <a:solidFill>
                  <a:schemeClr val="tx2"/>
                </a:solidFill>
              </a:rPr>
              <a:t>„Жари</a:t>
            </a:r>
            <a:r>
              <a:rPr lang="sr-Cyrl-BA" dirty="0" smtClean="0">
                <a:solidFill>
                  <a:schemeClr val="tx2"/>
                </a:solidFill>
              </a:rPr>
              <a:t>, пали, жежи, бјежи</a:t>
            </a:r>
            <a:r>
              <a:rPr lang="sr-Cyrl-BA" dirty="0" smtClean="0">
                <a:solidFill>
                  <a:schemeClr val="tx2"/>
                </a:solidFill>
              </a:rPr>
              <a:t>!“ </a:t>
            </a:r>
            <a:r>
              <a:rPr lang="sr-Cyrl-BA" dirty="0" smtClean="0">
                <a:solidFill>
                  <a:schemeClr val="tx2"/>
                </a:solidFill>
              </a:rPr>
              <a:t>Ако је играч изговорио ријечи „не бјежи“, они који су потрчали излазе из игре. Када изговори ријеч „бјежи“, сви бјеже да их лоптом не удари. Онај кога лопта погоди добија једну годину. Ако у истој игри добије пет година, мора да изврши неки налог (да потрчи до неког мјеста, донесе неку ствар и сл.). Играч који води игру губи ту улогу ако му лопта испадне док изговара бројалицу, а његову улогу преузима онај ко лопту уграби.</a:t>
            </a:r>
          </a:p>
        </p:txBody>
      </p:sp>
      <p:pic>
        <p:nvPicPr>
          <p:cNvPr id="2050" name="Picture 2" descr="Опис није доступан."/>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1883" t="13447" r="7534" b="13863"/>
          <a:stretch/>
        </p:blipFill>
        <p:spPr bwMode="auto">
          <a:xfrm>
            <a:off x="6894512" y="1250977"/>
            <a:ext cx="3146795" cy="37848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169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663" y="401653"/>
            <a:ext cx="9372600" cy="556632"/>
          </a:xfrm>
        </p:spPr>
        <p:txBody>
          <a:bodyPr>
            <a:normAutofit fontScale="90000"/>
          </a:bodyPr>
          <a:lstStyle/>
          <a:p>
            <a:r>
              <a:rPr lang="sr-Cyrl-BA" dirty="0" smtClean="0">
                <a:solidFill>
                  <a:schemeClr val="tx2"/>
                </a:solidFill>
              </a:rPr>
              <a:t>Нека буде, нека буде</a:t>
            </a:r>
            <a:endParaRPr lang="en-US" dirty="0">
              <a:solidFill>
                <a:schemeClr val="tx2"/>
              </a:solidFill>
            </a:endParaRPr>
          </a:p>
        </p:txBody>
      </p:sp>
      <p:sp>
        <p:nvSpPr>
          <p:cNvPr id="3" name="Content Placeholder 2"/>
          <p:cNvSpPr>
            <a:spLocks noGrp="1"/>
          </p:cNvSpPr>
          <p:nvPr>
            <p:ph sz="half" idx="1"/>
          </p:nvPr>
        </p:nvSpPr>
        <p:spPr>
          <a:xfrm>
            <a:off x="2020205" y="958285"/>
            <a:ext cx="5354815" cy="4114800"/>
          </a:xfrm>
        </p:spPr>
        <p:txBody>
          <a:bodyPr>
            <a:normAutofit lnSpcReduction="10000"/>
          </a:bodyPr>
          <a:lstStyle/>
          <a:p>
            <a:pPr marL="45720" indent="0" algn="just">
              <a:buNone/>
            </a:pPr>
            <a:r>
              <a:rPr lang="sr-Cyrl-BA" dirty="0" smtClean="0">
                <a:solidFill>
                  <a:schemeClr val="tx2"/>
                </a:solidFill>
              </a:rPr>
              <a:t>Сви играчи су поређани у круг. Један је водитељ игре. Он жмури и, жмурећи, прилази једном по једном играчу и, притискајући замишљено дугме на глави играча, говори:</a:t>
            </a:r>
          </a:p>
          <a:p>
            <a:pPr algn="just">
              <a:buFontTx/>
              <a:buChar char="-"/>
            </a:pPr>
            <a:r>
              <a:rPr lang="sr-Cyrl-BA" dirty="0" smtClean="0">
                <a:solidFill>
                  <a:schemeClr val="tx2"/>
                </a:solidFill>
              </a:rPr>
              <a:t>Нека буде, нека буде ... зец или сл.</a:t>
            </a:r>
          </a:p>
          <a:p>
            <a:pPr marL="45720" indent="0" algn="just">
              <a:buNone/>
            </a:pPr>
            <a:r>
              <a:rPr lang="sr-Cyrl-BA" dirty="0" smtClean="0">
                <a:solidFill>
                  <a:schemeClr val="tx2"/>
                </a:solidFill>
              </a:rPr>
              <a:t>Послије ријечи „нека буде“, када водитељ именује неку ствар или биће (скакавац, неку познату особу...), „укључени“ играч има задатак да на најбољи начин, представи или прикаже именовано биће. Водитељ „укључује“ сљедећег играча и на крају бира најуспјешнијег који ће бити водитељ.</a:t>
            </a:r>
          </a:p>
        </p:txBody>
      </p:sp>
      <p:pic>
        <p:nvPicPr>
          <p:cNvPr id="3074" name="Picture 2" descr="Опис није доступан."/>
          <p:cNvPicPr>
            <a:picLocks noChangeAspect="1" noChangeArrowheads="1"/>
          </p:cNvPicPr>
          <p:nvPr/>
        </p:nvPicPr>
        <p:blipFill rotWithShape="1">
          <a:blip r:embed="rId2">
            <a:extLst>
              <a:ext uri="{28A0092B-C50C-407E-A947-70E740481C1C}">
                <a14:useLocalDpi xmlns:a14="http://schemas.microsoft.com/office/drawing/2010/main" val="0"/>
              </a:ext>
            </a:extLst>
          </a:blip>
          <a:srcRect l="10442" t="25293" r="7440" b="15735"/>
          <a:stretch/>
        </p:blipFill>
        <p:spPr bwMode="auto">
          <a:xfrm>
            <a:off x="7563028" y="958285"/>
            <a:ext cx="4139996" cy="39640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81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743" y="304800"/>
            <a:ext cx="9372600" cy="669421"/>
          </a:xfrm>
        </p:spPr>
        <p:txBody>
          <a:bodyPr/>
          <a:lstStyle/>
          <a:p>
            <a:r>
              <a:rPr lang="sr-Cyrl-BA" dirty="0" smtClean="0">
                <a:solidFill>
                  <a:schemeClr val="tx2"/>
                </a:solidFill>
              </a:rPr>
              <a:t>Вијача која се љуља</a:t>
            </a:r>
            <a:endParaRPr lang="en-US" dirty="0">
              <a:solidFill>
                <a:schemeClr val="tx2"/>
              </a:solidFill>
            </a:endParaRPr>
          </a:p>
        </p:txBody>
      </p:sp>
      <p:sp>
        <p:nvSpPr>
          <p:cNvPr id="3" name="Content Placeholder 2"/>
          <p:cNvSpPr>
            <a:spLocks noGrp="1"/>
          </p:cNvSpPr>
          <p:nvPr>
            <p:ph sz="half" idx="1"/>
          </p:nvPr>
        </p:nvSpPr>
        <p:spPr>
          <a:xfrm>
            <a:off x="1780922" y="1068227"/>
            <a:ext cx="5252266" cy="4114800"/>
          </a:xfrm>
        </p:spPr>
        <p:txBody>
          <a:bodyPr/>
          <a:lstStyle/>
          <a:p>
            <a:pPr marL="45720" indent="0" algn="just">
              <a:buNone/>
            </a:pPr>
            <a:r>
              <a:rPr lang="sr-Cyrl-BA" dirty="0" smtClean="0">
                <a:solidFill>
                  <a:schemeClr val="tx2"/>
                </a:solidFill>
              </a:rPr>
              <a:t>Два играча држе крајеве вијаче и љуљају, тако да она својим средњим дијелом додирује земљу. Док се вијача удаљава од земље, трећи играч ускаче на мјесто гдје вијача додирује земљу. Сваки прескок се гласно броји.</a:t>
            </a:r>
          </a:p>
          <a:p>
            <a:pPr marL="45720" indent="0" algn="just">
              <a:buNone/>
            </a:pPr>
            <a:r>
              <a:rPr lang="sr-Cyrl-BA" dirty="0" smtClean="0">
                <a:solidFill>
                  <a:schemeClr val="tx2"/>
                </a:solidFill>
              </a:rPr>
              <a:t>Могуће је прескакати у пару, држећи се за руке, „улијетати“ и „излијетати“, протрчавати испод вијаче и слично.</a:t>
            </a:r>
            <a:endParaRPr lang="en-US" dirty="0">
              <a:solidFill>
                <a:schemeClr val="tx2"/>
              </a:solidFill>
            </a:endParaRPr>
          </a:p>
        </p:txBody>
      </p:sp>
      <p:pic>
        <p:nvPicPr>
          <p:cNvPr id="4098" name="Picture 2" descr="Опис није доступан."/>
          <p:cNvPicPr>
            <a:picLocks noChangeAspect="1" noChangeArrowheads="1"/>
          </p:cNvPicPr>
          <p:nvPr/>
        </p:nvPicPr>
        <p:blipFill rotWithShape="1">
          <a:blip r:embed="rId2">
            <a:extLst>
              <a:ext uri="{28A0092B-C50C-407E-A947-70E740481C1C}">
                <a14:useLocalDpi xmlns:a14="http://schemas.microsoft.com/office/drawing/2010/main" val="0"/>
              </a:ext>
            </a:extLst>
          </a:blip>
          <a:srcRect l="13807" t="16134" r="15290" b="19567"/>
          <a:stretch/>
        </p:blipFill>
        <p:spPr bwMode="auto">
          <a:xfrm>
            <a:off x="7195559" y="1153686"/>
            <a:ext cx="2837203" cy="34305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641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49</TotalTime>
  <Words>403</Words>
  <Application>Microsoft Office PowerPoint</Application>
  <PresentationFormat>Widescreen</PresentationFormat>
  <Paragraphs>16</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Euphemia</vt:lpstr>
      <vt:lpstr>Wingdings</vt:lpstr>
      <vt:lpstr>Children Playing 16x9</vt:lpstr>
      <vt:lpstr>Елементарне игре на отвореном</vt:lpstr>
      <vt:lpstr>Трокиш</vt:lpstr>
      <vt:lpstr>Жари, пали</vt:lpstr>
      <vt:lpstr>Нека буде, нека буде</vt:lpstr>
      <vt:lpstr>Вијача која се љуља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Елементарне игре</dc:title>
  <dc:creator>Korisnik</dc:creator>
  <cp:lastModifiedBy>Korisnik</cp:lastModifiedBy>
  <cp:revision>7</cp:revision>
  <dcterms:created xsi:type="dcterms:W3CDTF">2020-06-02T18:39:39Z</dcterms:created>
  <dcterms:modified xsi:type="dcterms:W3CDTF">2020-06-03T21:07:25Z</dcterms:modified>
</cp:coreProperties>
</file>