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2" r:id="rId20"/>
    <p:sldId id="276" r:id="rId21"/>
    <p:sldId id="277" r:id="rId22"/>
  </p:sldIdLst>
  <p:sldSz cx="9144000" cy="5143500" type="screen16x9"/>
  <p:notesSz cx="6858000" cy="9144000"/>
  <p:defaultTextStyle>
    <a:defPPr>
      <a:defRPr lang="sr-Latn-R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34D17-40BF-46E3-B975-36B97CB8B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9C502B-4967-4F23-A2CE-FFEFD6FBE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78C329-A523-41DB-B988-B2C92DBF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73CFA3-10E2-4527-8B8E-820B2F67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CC9F45-657F-42C6-85FE-F0C870FD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0387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2CBE9-BF37-434E-8A4E-F97C2D74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9F67C0-1C26-4972-A7A1-6D9495E89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6971CD-D5C5-4212-B0A3-7F437177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5FDB43-4237-459A-AA56-634A6B71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6765E-527A-4F27-8F98-1BE96B9D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31973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699637-B394-4B71-91E1-01257F1DA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FE632D-A245-47AF-B6E0-05AF822D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9C4766-7B49-42BB-A00E-B0AB79F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8EF68-1750-48D5-A97D-BAB05D64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CBB38-7E2F-4745-9873-8DDC106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3757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C8A37-69DC-4576-AC50-2C1DFC35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0B5C5-09B2-4432-BF4F-3F3A5CCE6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5B20C5-0E46-4921-AB06-6F9DC7E5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2DA003-C918-43BA-9A06-5E4F10CD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18203-5F3C-45E9-BA09-98FF4D18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5265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712D3-3D6B-4015-BA9E-1EC9FA58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09111A-5E09-457A-A457-E4DBCBE3B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525A26-354A-483E-B9FF-C27686F0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16074C-7380-47E7-8FFF-32B3C280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E5F31E-97AB-4F7A-A71F-B00AA98D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2178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B18A89-D178-447C-95CE-1C2752B6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3088E6-3703-424E-9918-FADA00A11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C4C051-8007-4DD9-8FE8-EA007FFE0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51026E-D670-403A-B43F-5BCC66FA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2D9D78-C780-427C-985C-5521565B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B9BD08-53B0-4E3B-BDFA-1DDEEDAC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5172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797E6-33AD-4CC8-8007-A600495C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DBE33D-3AAD-452F-A435-4EE01EFF7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E10F9D-0948-4B0E-B89F-B9ACCF783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3AA22F-0871-4CCD-9D6C-3E3807935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60B916-3417-413B-B549-A217EC34D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42693C-F318-42A2-92C3-0561879E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FEEC46-AE76-4CE5-8373-92E4F7B2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F53F0F5-7453-4B20-AAFE-B6D5455A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73613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7EB28-96D8-461D-A7FD-22BED514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D8F1AB-344D-4181-9E47-33102C93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C7C428-B8B0-4D9D-929E-615444BD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A9996D-69B3-4F9D-B0C0-2799A675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85375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4D39F6-9D44-44EE-ADC6-645906DD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4C2DEA-2DCA-4EC6-9082-E4245D9A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DB56C3-41FF-497C-8650-26AEEDD9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65136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2D796-73D6-43A5-8659-CD46A53A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79DF6-597F-4B1C-8172-08BF336D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B57D6E-48AA-4045-8016-854D7D03E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0B37BD-348B-4951-A8A6-20307500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35F534-3DDB-46E3-9C3F-690B95AB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681CB5-6D2B-475D-B0B9-7DBC0F6F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07752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F54F9-901F-4858-8540-52863419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D7DEF9-C5DA-4135-A2E5-2EDAE8897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501664-1563-4576-8CA2-EE0BC7DEB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EA3C75-098E-410E-834E-384F04BF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2777C3-6A34-4A37-870E-F175059F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307268-E6AF-4C66-90C6-4956D698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81817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FE19BD-4214-4204-A0A4-43D83BD7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4DDFFB-0C91-4806-85C5-7004FDCB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3F066-4AC2-4D4F-B007-E7DF56A8B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9B67-E0FA-41B4-BD2A-0A27BB98011C}" type="datetimeFigureOut">
              <a:rPr lang="bs-Latn-BA" smtClean="0"/>
              <a:pPr/>
              <a:t>25. 5. 2020.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2A2C13-26F7-421C-94BC-9415C5ED0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8C975-0AEC-48D3-A952-6ABF5AF9E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3D4D-1CF1-4BAA-82F1-2014E5249CAF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22556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8BC6EB-45EB-4B7B-94AB-04DB03F25EC0}"/>
              </a:ext>
            </a:extLst>
          </p:cNvPr>
          <p:cNvSpPr/>
          <p:nvPr/>
        </p:nvSpPr>
        <p:spPr>
          <a:xfrm>
            <a:off x="555583" y="509154"/>
            <a:ext cx="5169808" cy="42994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bs-Latn-B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87D3BA-5881-430A-BF52-9EE98090EA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564" y="2981511"/>
            <a:ext cx="2057164" cy="1532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DDDB84-530F-44C1-8696-4E349599E477}"/>
              </a:ext>
            </a:extLst>
          </p:cNvPr>
          <p:cNvSpPr/>
          <p:nvPr/>
        </p:nvSpPr>
        <p:spPr>
          <a:xfrm>
            <a:off x="659822" y="594715"/>
            <a:ext cx="4972051" cy="4270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endParaRPr lang="sr-Cyrl-BA" sz="2400" b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sr-Cyrl-BA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r-Cyrl-BA" sz="24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ОСНОВИ ИНФОРМАТИКЕ</a:t>
            </a:r>
            <a:endParaRPr lang="sr-Latn-BA" sz="2400" b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endParaRPr lang="sr-Cyrl-BA" sz="2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r>
              <a:rPr lang="sr-Cyrl-BA" sz="2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Разред: </a:t>
            </a:r>
            <a:r>
              <a:rPr lang="sr-Latn-BA" sz="2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VII</a:t>
            </a:r>
          </a:p>
          <a:p>
            <a:endParaRPr lang="sr-Cyrl-BA" sz="2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r>
              <a:rPr lang="sr-Cyrl-BA" sz="2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Тема: </a:t>
            </a:r>
            <a:r>
              <a:rPr lang="sr-Cyrl-BA" sz="2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Табеларни прорачуни</a:t>
            </a:r>
            <a:endParaRPr lang="sr-Latn-BA" sz="2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endParaRPr lang="sr-Cyrl-BA" sz="2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r>
              <a:rPr lang="sr-Cyrl-BA" sz="27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Наставна јединица: </a:t>
            </a:r>
            <a:endParaRPr lang="sr-Latn-BA" sz="27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r>
              <a:rPr lang="sr-Cyrl-BA" sz="2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Припрема за штампу и штампање</a:t>
            </a:r>
          </a:p>
          <a:p>
            <a:endParaRPr lang="sr-Cyrl-BA" sz="2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61F3DE-4554-42E6-8701-298B504F72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545" y="737751"/>
            <a:ext cx="2394415" cy="15321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9958B5-D41D-4BAD-BB3C-588A513399FB}"/>
              </a:ext>
            </a:extLst>
          </p:cNvPr>
          <p:cNvSpPr/>
          <p:nvPr/>
        </p:nvSpPr>
        <p:spPr>
          <a:xfrm>
            <a:off x="5933869" y="509154"/>
            <a:ext cx="2675330" cy="42994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9994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9A6D8E-80AE-4A6E-87BE-AAC8355C99AA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8C4E899-A28D-444F-8214-DB5B9EBB3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DEC975A-3866-4608-9CF2-E97473596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84"/>
            <a:stretch/>
          </p:blipFill>
          <p:spPr>
            <a:xfrm>
              <a:off x="5339288" y="1418456"/>
              <a:ext cx="5314856" cy="4117642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319E2155-7460-449A-94D0-C5554A34992D}"/>
              </a:ext>
            </a:extLst>
          </p:cNvPr>
          <p:cNvSpPr/>
          <p:nvPr/>
        </p:nvSpPr>
        <p:spPr>
          <a:xfrm>
            <a:off x="3004135" y="2863517"/>
            <a:ext cx="3135731" cy="1693015"/>
          </a:xfrm>
          <a:prstGeom prst="wedgeRoundRectCallout">
            <a:avLst>
              <a:gd name="adj1" fmla="val -71587"/>
              <a:gd name="adj2" fmla="val -1257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Величину папира подесите на А4, јер већина кућних и школских штампача користе папир А4 формата.</a:t>
            </a:r>
            <a:endParaRPr lang="bs-Latn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29002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486A5-D57E-4885-8DCD-4F77ED65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CBB3D1-567A-43BD-A75F-F50128849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5451CB0-8381-4AD9-80D4-7CB33CDDE2D9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91870A9-C1F6-4083-B6E7-F84C9FB6D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BB046DA-93BF-4D8F-908D-5FF90B225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84"/>
            <a:stretch/>
          </p:blipFill>
          <p:spPr>
            <a:xfrm>
              <a:off x="5034491" y="1418456"/>
              <a:ext cx="5550382" cy="4300114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59A82044-0388-456D-BB7B-4FF3C54A6F87}"/>
              </a:ext>
            </a:extLst>
          </p:cNvPr>
          <p:cNvSpPr/>
          <p:nvPr/>
        </p:nvSpPr>
        <p:spPr>
          <a:xfrm>
            <a:off x="2740603" y="2088574"/>
            <a:ext cx="2860097" cy="1502352"/>
          </a:xfrm>
          <a:prstGeom prst="wedgeRoundRectCallout">
            <a:avLst>
              <a:gd name="adj1" fmla="val -58982"/>
              <a:gd name="adj2" fmla="val 449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Величина папира је подешена на А4 формат.</a:t>
            </a:r>
            <a:endParaRPr lang="bs-Latn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35757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8036E-D88B-429F-8B8E-EF9903DA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6866BA-BF3C-47B0-8E9A-5866E56F3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295D9-49DA-4D13-8909-BD96C0F19946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2EA37E7-83FF-4ACC-A657-EC5E7006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1DC9542-0D47-41B7-A592-ACF455166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84"/>
            <a:stretch/>
          </p:blipFill>
          <p:spPr>
            <a:xfrm>
              <a:off x="5034491" y="1418456"/>
              <a:ext cx="5550382" cy="4300114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CE7F4A3E-125C-4E4E-81AE-4BE5B2DE0EF7}"/>
              </a:ext>
            </a:extLst>
          </p:cNvPr>
          <p:cNvSpPr/>
          <p:nvPr/>
        </p:nvSpPr>
        <p:spPr>
          <a:xfrm>
            <a:off x="2699039" y="2841171"/>
            <a:ext cx="2860097" cy="796511"/>
          </a:xfrm>
          <a:prstGeom prst="wedgeRoundRectCallout">
            <a:avLst>
              <a:gd name="adj1" fmla="val -73064"/>
              <a:gd name="adj2" fmla="val 68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Подесите маргине.</a:t>
            </a:r>
            <a:endParaRPr lang="bs-Latn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29812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8036E-D88B-429F-8B8E-EF9903DA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6866BA-BF3C-47B0-8E9A-5866E56F3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9838628-9114-4046-AC2C-4E3457E7E7CF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2EA37E7-83FF-4ACC-A657-EC5E7006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61AE234-E6AD-43C6-ABE0-95790AA1D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84"/>
            <a:stretch/>
          </p:blipFill>
          <p:spPr>
            <a:xfrm>
              <a:off x="5034491" y="1418456"/>
              <a:ext cx="5550382" cy="4300114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CE7F4A3E-125C-4E4E-81AE-4BE5B2DE0EF7}"/>
              </a:ext>
            </a:extLst>
          </p:cNvPr>
          <p:cNvSpPr/>
          <p:nvPr/>
        </p:nvSpPr>
        <p:spPr>
          <a:xfrm>
            <a:off x="2834120" y="3148446"/>
            <a:ext cx="3317298" cy="1080654"/>
          </a:xfrm>
          <a:prstGeom prst="wedgeRoundRectCallout">
            <a:avLst>
              <a:gd name="adj1" fmla="val -65885"/>
              <a:gd name="adj2" fmla="val 9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Изаберите </a:t>
            </a:r>
            <a:r>
              <a:rPr lang="sr-Latn-BA" sz="1800" b="1" dirty="0"/>
              <a:t>Custom </a:t>
            </a:r>
            <a:r>
              <a:rPr lang="en-US" sz="1800" b="1" dirty="0"/>
              <a:t>M</a:t>
            </a:r>
            <a:r>
              <a:rPr lang="sr-Latn-BA" sz="1800" b="1" dirty="0"/>
              <a:t>argins...</a:t>
            </a:r>
            <a:r>
              <a:rPr lang="en-US" sz="1800" b="1" dirty="0"/>
              <a:t> (</a:t>
            </a:r>
            <a:r>
              <a:rPr lang="sr-Cyrl-BA" sz="1800" b="1" dirty="0"/>
              <a:t>уређивање маргина)</a:t>
            </a:r>
            <a:endParaRPr lang="bs-Latn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29231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1BF72-0353-46E0-8298-8AF05D43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94F5A1-1C89-414A-910B-B6859A18C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DC894D34-890D-47EF-BE65-E8166BFBC3F7}"/>
              </a:ext>
            </a:extLst>
          </p:cNvPr>
          <p:cNvSpPr/>
          <p:nvPr/>
        </p:nvSpPr>
        <p:spPr>
          <a:xfrm>
            <a:off x="5969578" y="2421083"/>
            <a:ext cx="2860097" cy="883227"/>
          </a:xfrm>
          <a:prstGeom prst="wedgeRoundRectCallout">
            <a:avLst>
              <a:gd name="adj1" fmla="val -65885"/>
              <a:gd name="adj2" fmla="val 9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Измијените вриједности.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8B741D-8D09-4792-AB74-39C282B77001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4C72ED2-4EAE-4707-8D35-54E06D288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3178B12-954E-4498-B8C1-AF3AC1960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7568" y="1662978"/>
              <a:ext cx="1459922" cy="243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852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4AB32-02BD-4443-900A-984AA882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F4D27-958B-4FF2-94EB-102038B00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7343B35B-7BBA-4EAE-A78F-E78A45A23726}"/>
              </a:ext>
            </a:extLst>
          </p:cNvPr>
          <p:cNvSpPr/>
          <p:nvPr/>
        </p:nvSpPr>
        <p:spPr>
          <a:xfrm>
            <a:off x="5806292" y="2559357"/>
            <a:ext cx="2249137" cy="1239758"/>
          </a:xfrm>
          <a:prstGeom prst="wedgeRoundRectCallout">
            <a:avLst>
              <a:gd name="adj1" fmla="val -74597"/>
              <a:gd name="adj2" fmla="val 974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Ово су сад нове вриједности.</a:t>
            </a:r>
          </a:p>
          <a:p>
            <a:pPr algn="ctr"/>
            <a:r>
              <a:rPr lang="sr-Cyrl-BA" sz="1800" b="1" dirty="0"/>
              <a:t>Потврдите их на дугме ОК.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D422E57-635A-4E30-AC68-A0217A7DEF08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9B25113-90F9-4644-810E-C78B52E7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5C38FED-4061-48E8-98C2-9DCABFF4B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7568" y="1662978"/>
              <a:ext cx="1459922" cy="243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570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7504A9-3DE7-4664-8DC4-383B3DF79535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088C1FD-E5B1-49EF-8C0A-3B2D7C3FE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5F7D7EA-8FB5-4CE5-BFFD-2DC2A4845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84"/>
            <a:stretch/>
          </p:blipFill>
          <p:spPr>
            <a:xfrm>
              <a:off x="5034491" y="1418456"/>
              <a:ext cx="5550382" cy="4300114"/>
            </a:xfrm>
            <a:prstGeom prst="rect">
              <a:avLst/>
            </a:prstGeom>
          </p:spPr>
        </p:pic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DFC8A6F4-40F0-474E-934D-609642B889CA}"/>
              </a:ext>
            </a:extLst>
          </p:cNvPr>
          <p:cNvSpPr/>
          <p:nvPr/>
        </p:nvSpPr>
        <p:spPr>
          <a:xfrm>
            <a:off x="3483430" y="3646715"/>
            <a:ext cx="2982686" cy="729343"/>
          </a:xfrm>
          <a:prstGeom prst="wedgeRoundRectCallout">
            <a:avLst>
              <a:gd name="adj1" fmla="val -64645"/>
              <a:gd name="adj2" fmla="val -14352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Завршили сте припрему </a:t>
            </a:r>
            <a:br>
              <a:rPr lang="sr-Cyrl-BA" sz="1800" b="1" dirty="0"/>
            </a:br>
            <a:r>
              <a:rPr lang="sr-Cyrl-BA" sz="1800" b="1" dirty="0"/>
              <a:t>радне свеске за штампу.</a:t>
            </a:r>
          </a:p>
        </p:txBody>
      </p:sp>
    </p:spTree>
    <p:extLst>
      <p:ext uri="{BB962C8B-B14F-4D97-AF65-F5344CB8AC3E}">
        <p14:creationId xmlns:p14="http://schemas.microsoft.com/office/powerpoint/2010/main" xmlns="" val="8061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ABCE3B-330D-49E0-B5C7-3B885E38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5" y="750264"/>
            <a:ext cx="4843463" cy="275034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352B17F2-FD27-4934-A8F8-22AD6DAC8CA8}"/>
              </a:ext>
            </a:extLst>
          </p:cNvPr>
          <p:cNvSpPr/>
          <p:nvPr/>
        </p:nvSpPr>
        <p:spPr>
          <a:xfrm>
            <a:off x="4484915" y="3037114"/>
            <a:ext cx="2923155" cy="1356123"/>
          </a:xfrm>
          <a:prstGeom prst="wedgeRoundRectCallout">
            <a:avLst>
              <a:gd name="adj1" fmla="val -71923"/>
              <a:gd name="adj2" fmla="val -628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sz="1800" b="1" dirty="0"/>
          </a:p>
          <a:p>
            <a:pPr algn="ctr"/>
            <a:r>
              <a:rPr lang="sr-Cyrl-BA" sz="1800" b="1" dirty="0"/>
              <a:t>Повежите раније инсталисани штампач са рачунаром.</a:t>
            </a:r>
          </a:p>
          <a:p>
            <a:pPr algn="ctr"/>
            <a:endParaRPr lang="sr-Cyrl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18881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B2A133-D1C4-413F-B219-A70F2DC4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53" y="1516346"/>
            <a:ext cx="4414838" cy="263604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352B17F2-FD27-4934-A8F8-22AD6DAC8CA8}"/>
              </a:ext>
            </a:extLst>
          </p:cNvPr>
          <p:cNvSpPr/>
          <p:nvPr/>
        </p:nvSpPr>
        <p:spPr>
          <a:xfrm>
            <a:off x="805543" y="794656"/>
            <a:ext cx="2307771" cy="1777094"/>
          </a:xfrm>
          <a:prstGeom prst="wedgeRoundRectCallout">
            <a:avLst>
              <a:gd name="adj1" fmla="val 81070"/>
              <a:gd name="adj2" fmla="val 555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sz="1800" b="1" dirty="0"/>
          </a:p>
          <a:p>
            <a:pPr algn="ctr"/>
            <a:r>
              <a:rPr lang="sr-Cyrl-BA" sz="1800" b="1" dirty="0"/>
              <a:t>Провјерите има ли у ладици довољно папира.</a:t>
            </a:r>
          </a:p>
          <a:p>
            <a:pPr algn="ctr"/>
            <a:endParaRPr lang="sr-Cyrl-BA" sz="1800" b="1" dirty="0"/>
          </a:p>
          <a:p>
            <a:pPr algn="ctr"/>
            <a:r>
              <a:rPr lang="sr-Cyrl-BA" sz="1800" b="1" dirty="0"/>
              <a:t> Укључите штампач.</a:t>
            </a:r>
          </a:p>
          <a:p>
            <a:pPr algn="ctr"/>
            <a:endParaRPr lang="sr-Cyrl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36195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216D6C-07DC-42AD-BCD5-E7C9C8169228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6EA6F05-1077-4872-A0FB-5337F04DE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0C12AE3-2A32-4BBF-9552-3351458CE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84"/>
            <a:stretch/>
          </p:blipFill>
          <p:spPr>
            <a:xfrm>
              <a:off x="5034491" y="1418456"/>
              <a:ext cx="5550382" cy="4300114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677E6CAA-796B-4EF4-8D10-ED691A1B29B4}"/>
              </a:ext>
            </a:extLst>
          </p:cNvPr>
          <p:cNvSpPr/>
          <p:nvPr/>
        </p:nvSpPr>
        <p:spPr>
          <a:xfrm>
            <a:off x="2906486" y="392311"/>
            <a:ext cx="3439886" cy="881318"/>
          </a:xfrm>
          <a:prstGeom prst="wedgeRoundRectCallout">
            <a:avLst>
              <a:gd name="adj1" fmla="val -85209"/>
              <a:gd name="adj2" fmla="val 178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sz="1800" b="1" dirty="0"/>
          </a:p>
          <a:p>
            <a:pPr algn="ctr"/>
            <a:r>
              <a:rPr lang="sr-Cyrl-BA" sz="1800" b="1" dirty="0"/>
              <a:t>Притисните дугме </a:t>
            </a:r>
            <a:r>
              <a:rPr lang="en-US" sz="1800" b="1" dirty="0"/>
              <a:t>Print</a:t>
            </a:r>
            <a:r>
              <a:rPr lang="sr-Cyrl-BA" sz="1800" b="1" dirty="0"/>
              <a:t>.</a:t>
            </a:r>
          </a:p>
          <a:p>
            <a:pPr algn="ctr"/>
            <a:endParaRPr lang="sr-Cyrl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12806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A4677F6-943A-41DC-A162-CD6DA199DA0E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7B7DAA8-D2D5-4986-90C6-426F2AE2A445}"/>
                </a:ext>
              </a:extLst>
            </p:cNvPr>
            <p:cNvGrpSpPr/>
            <p:nvPr/>
          </p:nvGrpSpPr>
          <p:grpSpPr>
            <a:xfrm>
              <a:off x="0" y="1673"/>
              <a:ext cx="12192000" cy="6854653"/>
              <a:chOff x="0" y="1673"/>
              <a:chExt cx="12192000" cy="685465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E9F5A799-8FCE-4FCA-B1EC-9001092FC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673"/>
                <a:ext cx="12192000" cy="685465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B38B1901-EF27-4496-88D0-946B71DEA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6170" y="27704"/>
                <a:ext cx="2333625" cy="247650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5509840-6527-4CD3-B729-0077FF810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003"/>
            <a:stretch/>
          </p:blipFill>
          <p:spPr>
            <a:xfrm>
              <a:off x="0" y="1787594"/>
              <a:ext cx="11849100" cy="4225279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245B4F8-ECEE-441E-9593-E59B059566A9}"/>
              </a:ext>
            </a:extLst>
          </p:cNvPr>
          <p:cNvSpPr/>
          <p:nvPr/>
        </p:nvSpPr>
        <p:spPr>
          <a:xfrm>
            <a:off x="4015522" y="445168"/>
            <a:ext cx="5092384" cy="4016360"/>
          </a:xfrm>
          <a:prstGeom prst="wedgeRoundRectCallout">
            <a:avLst>
              <a:gd name="adj1" fmla="val -47379"/>
              <a:gd name="adj2" fmla="val 436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2400" b="1" u="sng" dirty="0">
                <a:solidFill>
                  <a:schemeClr val="tx1"/>
                </a:solidFill>
              </a:rPr>
              <a:t>Задатак</a:t>
            </a:r>
            <a:r>
              <a:rPr lang="sr-Cyrl-BA" sz="2100" b="1" dirty="0">
                <a:solidFill>
                  <a:schemeClr val="tx1"/>
                </a:solidFill>
              </a:rPr>
              <a:t>:</a:t>
            </a:r>
          </a:p>
          <a:p>
            <a:endParaRPr lang="sr-Cyrl-BA" sz="2100" b="1" dirty="0">
              <a:solidFill>
                <a:schemeClr val="tx1"/>
              </a:solidFill>
            </a:endParaRPr>
          </a:p>
          <a:p>
            <a:r>
              <a:rPr lang="sr-Cyrl-BA" sz="2100" b="1" dirty="0">
                <a:solidFill>
                  <a:schemeClr val="tx1"/>
                </a:solidFill>
              </a:rPr>
              <a:t>За три одјељења </a:t>
            </a:r>
            <a:r>
              <a:rPr lang="sr-Latn-BA" sz="2100" b="1" dirty="0">
                <a:solidFill>
                  <a:schemeClr val="tx1"/>
                </a:solidFill>
              </a:rPr>
              <a:t>VII</a:t>
            </a:r>
            <a:r>
              <a:rPr lang="sr-Cyrl-BA" sz="2100" b="1" dirty="0">
                <a:solidFill>
                  <a:schemeClr val="tx1"/>
                </a:solidFill>
              </a:rPr>
              <a:t> разреда приказан је општи успјех. Дате податке приказати у  </a:t>
            </a:r>
            <a:r>
              <a:rPr lang="sr-Latn-BA" sz="2100" b="1" dirty="0">
                <a:solidFill>
                  <a:schemeClr val="tx1"/>
                </a:solidFill>
              </a:rPr>
              <a:t>Microsoft Excel</a:t>
            </a:r>
            <a:r>
              <a:rPr lang="sr-Cyrl-BA" sz="2100" b="1" dirty="0">
                <a:solidFill>
                  <a:schemeClr val="tx1"/>
                </a:solidFill>
              </a:rPr>
              <a:t>-у табеларно и дијаграмски.</a:t>
            </a:r>
          </a:p>
          <a:p>
            <a:endParaRPr lang="sr-Cyrl-BA" sz="2100" b="1" dirty="0">
              <a:solidFill>
                <a:schemeClr val="tx1"/>
              </a:solidFill>
            </a:endParaRPr>
          </a:p>
          <a:p>
            <a:r>
              <a:rPr lang="sr-Cyrl-BA" sz="2100" b="1" dirty="0">
                <a:solidFill>
                  <a:schemeClr val="tx1"/>
                </a:solidFill>
              </a:rPr>
              <a:t>Припремити за штампу и одштампати једну страницу из програма</a:t>
            </a:r>
            <a:r>
              <a:rPr lang="sr-Latn-BA" sz="2100" b="1" dirty="0">
                <a:solidFill>
                  <a:schemeClr val="tx1"/>
                </a:solidFill>
              </a:rPr>
              <a:t>, </a:t>
            </a:r>
            <a:r>
              <a:rPr lang="sr-Cyrl-BA" sz="2100" b="1" dirty="0">
                <a:solidFill>
                  <a:schemeClr val="tx1"/>
                </a:solidFill>
              </a:rPr>
              <a:t>која садржи тражену табелу и одговарајући дијаграм.</a:t>
            </a:r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xmlns="" id="{CBD4167E-D320-4097-85F0-0A0FCEFD9FDC}"/>
              </a:ext>
            </a:extLst>
          </p:cNvPr>
          <p:cNvSpPr/>
          <p:nvPr/>
        </p:nvSpPr>
        <p:spPr>
          <a:xfrm>
            <a:off x="1" y="708106"/>
            <a:ext cx="4266314" cy="3801549"/>
          </a:xfrm>
          <a:prstGeom prst="verticalScroll">
            <a:avLst>
              <a:gd name="adj" fmla="val 62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bs-Latn-BA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xmlns="" id="{9E299187-D65A-4393-849D-40E5F4E1A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301856"/>
              </p:ext>
            </p:extLst>
          </p:nvPr>
        </p:nvGraphicFramePr>
        <p:xfrm>
          <a:off x="357422" y="1172612"/>
          <a:ext cx="1775734" cy="16862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5883">
                  <a:extLst>
                    <a:ext uri="{9D8B030D-6E8A-4147-A177-3AD203B41FA5}">
                      <a16:colId xmlns:a16="http://schemas.microsoft.com/office/drawing/2014/main" xmlns="" val="4008076628"/>
                    </a:ext>
                  </a:extLst>
                </a:gridCol>
                <a:gridCol w="669851">
                  <a:extLst>
                    <a:ext uri="{9D8B030D-6E8A-4147-A177-3AD203B41FA5}">
                      <a16:colId xmlns:a16="http://schemas.microsoft.com/office/drawing/2014/main" xmlns="" val="206272341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400" dirty="0"/>
                        <a:t>VII 1</a:t>
                      </a:r>
                      <a:endParaRPr lang="bs-Latn-BA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bs-Latn-BA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10542330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>
                          <a:effectLst/>
                        </a:rPr>
                        <a:t>Одличних (5)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100" b="1" dirty="0">
                          <a:effectLst/>
                        </a:rPr>
                        <a:t>6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58240080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>
                          <a:effectLst/>
                        </a:rPr>
                        <a:t>Врлодобрих (4)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100" b="1" dirty="0">
                          <a:effectLst/>
                        </a:rPr>
                        <a:t>8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70287339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>
                          <a:effectLst/>
                        </a:rPr>
                        <a:t>Добрих (3)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100" b="1" dirty="0">
                          <a:effectLst/>
                        </a:rPr>
                        <a:t>7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238923119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>
                          <a:effectLst/>
                        </a:rPr>
                        <a:t>Довољних (2)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100" b="1" dirty="0">
                          <a:effectLst/>
                        </a:rPr>
                        <a:t>3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740395899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>
                          <a:effectLst/>
                        </a:rPr>
                        <a:t>Недовољних (1)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100" b="1" dirty="0">
                          <a:effectLst/>
                        </a:rPr>
                        <a:t>1</a:t>
                      </a:r>
                      <a:endParaRPr lang="bs-Latn-BA" sz="1100" b="1" dirty="0"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77131245"/>
                  </a:ext>
                </a:extLst>
              </a:tr>
            </a:tbl>
          </a:graphicData>
        </a:graphic>
      </p:graphicFrame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xmlns="" id="{C459416F-D52F-4F6A-8E05-D49604599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714852"/>
              </p:ext>
            </p:extLst>
          </p:nvPr>
        </p:nvGraphicFramePr>
        <p:xfrm>
          <a:off x="2180456" y="1172612"/>
          <a:ext cx="1775734" cy="16862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5883">
                  <a:extLst>
                    <a:ext uri="{9D8B030D-6E8A-4147-A177-3AD203B41FA5}">
                      <a16:colId xmlns:a16="http://schemas.microsoft.com/office/drawing/2014/main" xmlns="" val="4008076628"/>
                    </a:ext>
                  </a:extLst>
                </a:gridCol>
                <a:gridCol w="669851">
                  <a:extLst>
                    <a:ext uri="{9D8B030D-6E8A-4147-A177-3AD203B41FA5}">
                      <a16:colId xmlns:a16="http://schemas.microsoft.com/office/drawing/2014/main" xmlns="" val="206272341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400" dirty="0"/>
                        <a:t>VII </a:t>
                      </a:r>
                      <a:r>
                        <a:rPr lang="sr-Cyrl-BA" sz="1400" dirty="0"/>
                        <a:t>2</a:t>
                      </a:r>
                      <a:endParaRPr lang="bs-Latn-BA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bs-Latn-BA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10542330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Одличних (5)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4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58240080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Врлодобрих (4)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7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70287339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Добрих (3)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10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238923119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Довољних (2)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3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740395899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Недовољних (1)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2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77131245"/>
                  </a:ext>
                </a:extLst>
              </a:tr>
            </a:tbl>
          </a:graphicData>
        </a:graphic>
      </p:graphicFrame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xmlns="" id="{718F5360-CAEC-4976-A4DE-6E1206C1D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3822474"/>
              </p:ext>
            </p:extLst>
          </p:nvPr>
        </p:nvGraphicFramePr>
        <p:xfrm>
          <a:off x="1340302" y="2830593"/>
          <a:ext cx="1775734" cy="16862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5883">
                  <a:extLst>
                    <a:ext uri="{9D8B030D-6E8A-4147-A177-3AD203B41FA5}">
                      <a16:colId xmlns:a16="http://schemas.microsoft.com/office/drawing/2014/main" xmlns="" val="4008076628"/>
                    </a:ext>
                  </a:extLst>
                </a:gridCol>
                <a:gridCol w="669851">
                  <a:extLst>
                    <a:ext uri="{9D8B030D-6E8A-4147-A177-3AD203B41FA5}">
                      <a16:colId xmlns:a16="http://schemas.microsoft.com/office/drawing/2014/main" xmlns="" val="206272341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400" dirty="0"/>
                        <a:t>VII </a:t>
                      </a:r>
                      <a:r>
                        <a:rPr lang="sr-Cyrl-BA" sz="1400" dirty="0"/>
                        <a:t>3</a:t>
                      </a:r>
                      <a:endParaRPr lang="bs-Latn-BA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bs-Latn-BA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10542330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Одличних (5)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8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58240080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Врлодобрих (4)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6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70287339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Добрих (3)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8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238923119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Довољних (2)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4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740395899"/>
                  </a:ext>
                </a:extLst>
              </a:tr>
              <a:tr h="250118">
                <a:tc>
                  <a:txBody>
                    <a:bodyPr/>
                    <a:lstStyle/>
                    <a:p>
                      <a:pPr algn="r"/>
                      <a:r>
                        <a:rPr lang="sr-Cyrl-BA" sz="1100" b="1" dirty="0"/>
                        <a:t>Недовољних (1)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100" b="1" dirty="0"/>
                        <a:t>1</a:t>
                      </a:r>
                      <a:endParaRPr lang="bs-Latn-BA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7713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26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BA032BF-EED1-481A-87FD-BF85E5B12263}"/>
              </a:ext>
            </a:extLst>
          </p:cNvPr>
          <p:cNvGrpSpPr/>
          <p:nvPr/>
        </p:nvGrpSpPr>
        <p:grpSpPr>
          <a:xfrm>
            <a:off x="551214" y="359228"/>
            <a:ext cx="8151746" cy="4299857"/>
            <a:chOff x="873502" y="478970"/>
            <a:chExt cx="10868994" cy="57331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A51ED9-99DC-41D8-9F55-BD0A37A17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6466"/>
            <a:stretch/>
          </p:blipFill>
          <p:spPr>
            <a:xfrm>
              <a:off x="873502" y="478970"/>
              <a:ext cx="5499585" cy="573314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49AEC03-935A-49CA-B3DB-4EA1F5BD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9647" y="1884218"/>
              <a:ext cx="5412849" cy="4327895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7D886341-D99C-496B-B5C4-4C9A86CBDE98}"/>
              </a:ext>
            </a:extLst>
          </p:cNvPr>
          <p:cNvSpPr/>
          <p:nvPr/>
        </p:nvSpPr>
        <p:spPr>
          <a:xfrm>
            <a:off x="678614" y="3186546"/>
            <a:ext cx="2869367" cy="1589314"/>
          </a:xfrm>
          <a:prstGeom prst="wedgeRoundRectCallout">
            <a:avLst>
              <a:gd name="adj1" fmla="val -16418"/>
              <a:gd name="adj2" fmla="val -1233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sz="1800" b="1" dirty="0"/>
          </a:p>
          <a:p>
            <a:pPr algn="ctr"/>
            <a:r>
              <a:rPr lang="sr-Cyrl-BA" sz="1800" b="1" dirty="0"/>
              <a:t>Сачекајте да се одштампа радни лист.</a:t>
            </a:r>
          </a:p>
          <a:p>
            <a:pPr algn="ctr"/>
            <a:endParaRPr lang="sr-Cyrl-BA" sz="1800" b="1" dirty="0"/>
          </a:p>
          <a:p>
            <a:pPr algn="ctr"/>
            <a:r>
              <a:rPr lang="sr-Cyrl-BA" sz="1800" b="1" dirty="0"/>
              <a:t>Искључите штампач.</a:t>
            </a:r>
          </a:p>
          <a:p>
            <a:pPr algn="ctr"/>
            <a:endParaRPr lang="sr-Cyrl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4006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E7F7258-63C2-48C2-9876-65894CBC1004}"/>
              </a:ext>
            </a:extLst>
          </p:cNvPr>
          <p:cNvSpPr/>
          <p:nvPr/>
        </p:nvSpPr>
        <p:spPr>
          <a:xfrm>
            <a:off x="751118" y="1195446"/>
            <a:ext cx="7478486" cy="280504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bs-Latn-B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A1AE0A-4FF0-4F1C-8E3D-BA45F7653878}"/>
              </a:ext>
            </a:extLst>
          </p:cNvPr>
          <p:cNvSpPr txBox="1"/>
          <p:nvPr/>
        </p:nvSpPr>
        <p:spPr>
          <a:xfrm>
            <a:off x="990604" y="1478475"/>
            <a:ext cx="6923311" cy="385490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Научите данашњу лекцију. Уколико имате штампач припремите за штампу и одштампајте неки од ранијих задатака.</a:t>
            </a:r>
          </a:p>
          <a:p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Договорите се са вашим наставницима у вези са вашим обавезама око евентуалног задатка за самостални рад.</a:t>
            </a:r>
          </a:p>
          <a:p>
            <a:endParaRPr lang="sr-Cyrl-BA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BA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B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4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5F4914-95ED-4953-B51F-74677BA896F0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7B7DAA8-D2D5-4986-90C6-426F2AE2A445}"/>
                </a:ext>
              </a:extLst>
            </p:cNvPr>
            <p:cNvGrpSpPr/>
            <p:nvPr/>
          </p:nvGrpSpPr>
          <p:grpSpPr>
            <a:xfrm>
              <a:off x="0" y="1673"/>
              <a:ext cx="12192000" cy="6854653"/>
              <a:chOff x="0" y="1673"/>
              <a:chExt cx="12192000" cy="685465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E9F5A799-8FCE-4FCA-B1EC-9001092FC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673"/>
                <a:ext cx="12192000" cy="685465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B38B1901-EF27-4496-88D0-946B71DEA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6170" y="27704"/>
                <a:ext cx="2333625" cy="247650"/>
              </a:xfrm>
              <a:prstGeom prst="rect">
                <a:avLst/>
              </a:prstGeom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33642B71-6465-468F-B598-DB54605EE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263" y="2002069"/>
              <a:ext cx="5150427" cy="3951012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245B4F8-ECEE-441E-9593-E59B059566A9}"/>
              </a:ext>
            </a:extLst>
          </p:cNvPr>
          <p:cNvSpPr/>
          <p:nvPr/>
        </p:nvSpPr>
        <p:spPr>
          <a:xfrm>
            <a:off x="4311050" y="673769"/>
            <a:ext cx="4508098" cy="3791042"/>
          </a:xfrm>
          <a:prstGeom prst="wedgeRoundRectCallout">
            <a:avLst>
              <a:gd name="adj1" fmla="val -63435"/>
              <a:gd name="adj2" fmla="val 13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sr-Cyrl-BA" sz="2100" b="1" dirty="0">
              <a:solidFill>
                <a:schemeClr val="tx1"/>
              </a:solidFill>
            </a:endParaRPr>
          </a:p>
          <a:p>
            <a:r>
              <a:rPr lang="sr-Cyrl-BA" sz="2100" b="1" dirty="0">
                <a:solidFill>
                  <a:schemeClr val="tx1"/>
                </a:solidFill>
              </a:rPr>
              <a:t>На претходним часовима сте научили како се обликује табела и израђује и обликује дијаграм. </a:t>
            </a:r>
          </a:p>
          <a:p>
            <a:endParaRPr lang="sr-Cyrl-BA" sz="2100" b="1" dirty="0">
              <a:solidFill>
                <a:schemeClr val="tx1"/>
              </a:solidFill>
            </a:endParaRPr>
          </a:p>
          <a:p>
            <a:r>
              <a:rPr lang="sr-Cyrl-BA" sz="2100" b="1" dirty="0">
                <a:solidFill>
                  <a:schemeClr val="tx1"/>
                </a:solidFill>
              </a:rPr>
              <a:t>Изглед табеларног и дијаграмског приказа у </a:t>
            </a:r>
            <a:r>
              <a:rPr lang="sr-Latn-BA" sz="2100" b="1" dirty="0">
                <a:solidFill>
                  <a:schemeClr val="tx1"/>
                </a:solidFill>
              </a:rPr>
              <a:t>MS Excel-</a:t>
            </a:r>
            <a:r>
              <a:rPr lang="sr-Cyrl-BA" sz="2100" b="1" dirty="0">
                <a:solidFill>
                  <a:schemeClr val="tx1"/>
                </a:solidFill>
              </a:rPr>
              <a:t>у зависи од креативности ученика.</a:t>
            </a:r>
          </a:p>
          <a:p>
            <a:r>
              <a:rPr lang="sr-Cyrl-BA" sz="2100" b="1" dirty="0">
                <a:solidFill>
                  <a:schemeClr val="tx1"/>
                </a:solidFill>
              </a:rPr>
              <a:t> </a:t>
            </a:r>
          </a:p>
          <a:p>
            <a:r>
              <a:rPr lang="sr-Cyrl-BA" sz="2100" b="1" dirty="0">
                <a:solidFill>
                  <a:schemeClr val="tx1"/>
                </a:solidFill>
              </a:rPr>
              <a:t>Једно од могућих рјешења је приказано на овом радном листу.</a:t>
            </a:r>
          </a:p>
          <a:p>
            <a:endParaRPr lang="bs-Latn-BA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095E946-117F-497D-991A-E562DA569852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9F5A799-8FCE-4FCA-B1EC-9001092F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800493D-501B-44EC-8FA9-A55462821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263" y="2002069"/>
              <a:ext cx="5150427" cy="3951012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245B4F8-ECEE-441E-9593-E59B059566A9}"/>
              </a:ext>
            </a:extLst>
          </p:cNvPr>
          <p:cNvSpPr/>
          <p:nvPr/>
        </p:nvSpPr>
        <p:spPr>
          <a:xfrm>
            <a:off x="4197927" y="1693719"/>
            <a:ext cx="4374574" cy="2159824"/>
          </a:xfrm>
          <a:prstGeom prst="wedgeRoundRectCallout">
            <a:avLst>
              <a:gd name="adj1" fmla="val -40230"/>
              <a:gd name="adj2" fmla="val -1198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sr-Cyrl-BA" sz="2100" b="1" dirty="0"/>
          </a:p>
          <a:p>
            <a:r>
              <a:rPr lang="sr-Cyrl-BA" sz="2100" b="1" dirty="0"/>
              <a:t>Након што сте радну свеску сачували под именом </a:t>
            </a:r>
            <a:r>
              <a:rPr lang="en-US" sz="2100" b="1" i="1" dirty="0">
                <a:solidFill>
                  <a:srgbClr val="FF0000"/>
                </a:solidFill>
              </a:rPr>
              <a:t>Zadatak.xlsx</a:t>
            </a:r>
            <a:r>
              <a:rPr lang="sr-Latn-BA" sz="2100" b="1" dirty="0"/>
              <a:t>, </a:t>
            </a:r>
            <a:r>
              <a:rPr lang="sr-Cyrl-BA" sz="2100" b="1" dirty="0"/>
              <a:t>потребно је  припремити радну свеску за штампање. </a:t>
            </a:r>
          </a:p>
          <a:p>
            <a:endParaRPr lang="bs-Latn-BA" sz="2100" b="1" dirty="0"/>
          </a:p>
        </p:txBody>
      </p:sp>
    </p:spTree>
    <p:extLst>
      <p:ext uri="{BB962C8B-B14F-4D97-AF65-F5344CB8AC3E}">
        <p14:creationId xmlns:p14="http://schemas.microsoft.com/office/powerpoint/2010/main" xmlns="" val="19557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4499C3-3A52-438B-9C10-E5F9E39E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245B4F8-ECEE-441E-9593-E59B059566A9}"/>
              </a:ext>
            </a:extLst>
          </p:cNvPr>
          <p:cNvSpPr/>
          <p:nvPr/>
        </p:nvSpPr>
        <p:spPr>
          <a:xfrm>
            <a:off x="259773" y="914400"/>
            <a:ext cx="2847109" cy="987136"/>
          </a:xfrm>
          <a:prstGeom prst="wedgeRoundRectCallout">
            <a:avLst>
              <a:gd name="adj1" fmla="val -48227"/>
              <a:gd name="adj2" fmla="val -10880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sz="2100" b="1" dirty="0"/>
          </a:p>
          <a:p>
            <a:pPr algn="ctr"/>
            <a:r>
              <a:rPr lang="sr-Cyrl-BA" sz="2100" b="1" dirty="0"/>
              <a:t>Изаберите картицу </a:t>
            </a:r>
            <a:r>
              <a:rPr lang="sr-Latn-BA" sz="2100" b="1" dirty="0"/>
              <a:t>File</a:t>
            </a:r>
            <a:r>
              <a:rPr lang="sr-Cyrl-BA" sz="2100" b="1" dirty="0"/>
              <a:t> (Фајл)</a:t>
            </a:r>
            <a:r>
              <a:rPr lang="sr-Latn-BA" sz="2100" b="1" dirty="0"/>
              <a:t>.</a:t>
            </a:r>
            <a:endParaRPr lang="sr-Cyrl-BA" sz="2100" b="1" dirty="0"/>
          </a:p>
          <a:p>
            <a:pPr algn="ctr"/>
            <a:endParaRPr lang="bs-Latn-BA" sz="2100" b="1" dirty="0"/>
          </a:p>
        </p:txBody>
      </p:sp>
    </p:spTree>
    <p:extLst>
      <p:ext uri="{BB962C8B-B14F-4D97-AF65-F5344CB8AC3E}">
        <p14:creationId xmlns:p14="http://schemas.microsoft.com/office/powerpoint/2010/main" xmlns="" val="9619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F34D5F-08BD-4409-A25F-806C31FE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34F8DA1A-6CA5-4752-81C5-2E1D3040983D}"/>
              </a:ext>
            </a:extLst>
          </p:cNvPr>
          <p:cNvSpPr/>
          <p:nvPr/>
        </p:nvSpPr>
        <p:spPr>
          <a:xfrm>
            <a:off x="1350820" y="1810769"/>
            <a:ext cx="2847109" cy="1223377"/>
          </a:xfrm>
          <a:prstGeom prst="wedgeRoundRectCallout">
            <a:avLst>
              <a:gd name="adj1" fmla="val -75600"/>
              <a:gd name="adj2" fmla="val 199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sz="2100" b="1" dirty="0"/>
          </a:p>
          <a:p>
            <a:pPr algn="ctr"/>
            <a:r>
              <a:rPr lang="sr-Cyrl-BA" sz="2100" b="1" dirty="0"/>
              <a:t>У понуђеном менију изаберите команду </a:t>
            </a:r>
            <a:r>
              <a:rPr lang="sr-Latn-BA" sz="2100" b="1" dirty="0"/>
              <a:t>Print</a:t>
            </a:r>
            <a:r>
              <a:rPr lang="sr-Cyrl-BA" sz="2100" b="1" dirty="0"/>
              <a:t> (Штампање)</a:t>
            </a:r>
            <a:r>
              <a:rPr lang="sr-Latn-BA" sz="2100" b="1" dirty="0"/>
              <a:t>.</a:t>
            </a:r>
            <a:endParaRPr lang="sr-Cyrl-BA" sz="2100" b="1" dirty="0"/>
          </a:p>
          <a:p>
            <a:pPr algn="ctr"/>
            <a:endParaRPr lang="bs-Latn-BA" sz="2100" b="1" dirty="0"/>
          </a:p>
        </p:txBody>
      </p:sp>
    </p:spTree>
    <p:extLst>
      <p:ext uri="{BB962C8B-B14F-4D97-AF65-F5344CB8AC3E}">
        <p14:creationId xmlns:p14="http://schemas.microsoft.com/office/powerpoint/2010/main" xmlns="" val="24343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747DD9-2FE3-4EA8-9506-EA1890CC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2511"/>
            <a:ext cx="9144000" cy="514099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45FBEFF2-37AE-4AFB-8175-3B26F6589624}"/>
              </a:ext>
            </a:extLst>
          </p:cNvPr>
          <p:cNvSpPr/>
          <p:nvPr/>
        </p:nvSpPr>
        <p:spPr>
          <a:xfrm>
            <a:off x="2919847" y="219465"/>
            <a:ext cx="1652153" cy="663764"/>
          </a:xfrm>
          <a:prstGeom prst="wedgeRoundRectCallout">
            <a:avLst>
              <a:gd name="adj1" fmla="val -67523"/>
              <a:gd name="adj2" fmla="val 340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Избор броја копија</a:t>
            </a:r>
            <a:endParaRPr lang="bs-Latn-BA" sz="1800" b="1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7D1EB903-9092-4965-B548-9E82B5344C00}"/>
              </a:ext>
            </a:extLst>
          </p:cNvPr>
          <p:cNvSpPr/>
          <p:nvPr/>
        </p:nvSpPr>
        <p:spPr>
          <a:xfrm>
            <a:off x="2919847" y="997527"/>
            <a:ext cx="1652153" cy="1132610"/>
          </a:xfrm>
          <a:prstGeom prst="wedgeRoundRectCallout">
            <a:avLst>
              <a:gd name="adj1" fmla="val -87649"/>
              <a:gd name="adj2" fmla="val 101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Избор и подешавање инсталисаног штампача</a:t>
            </a:r>
            <a:endParaRPr lang="bs-Latn-BA" sz="1800" b="1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14660EB9-069C-489F-820F-41B096E5B1F3}"/>
              </a:ext>
            </a:extLst>
          </p:cNvPr>
          <p:cNvSpPr/>
          <p:nvPr/>
        </p:nvSpPr>
        <p:spPr>
          <a:xfrm>
            <a:off x="2919847" y="2306781"/>
            <a:ext cx="1652153" cy="748147"/>
          </a:xfrm>
          <a:prstGeom prst="wedgeRoundRectCallout">
            <a:avLst>
              <a:gd name="adj1" fmla="val -70668"/>
              <a:gd name="adj2" fmla="val -314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Штампање активних листова</a:t>
            </a:r>
            <a:endParaRPr lang="bs-Latn-BA" sz="1800" b="1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3DB14329-04EB-4B5C-ACBE-AD0C2B1D60D4}"/>
              </a:ext>
            </a:extLst>
          </p:cNvPr>
          <p:cNvSpPr/>
          <p:nvPr/>
        </p:nvSpPr>
        <p:spPr>
          <a:xfrm>
            <a:off x="2919847" y="3096491"/>
            <a:ext cx="1652153" cy="509155"/>
          </a:xfrm>
          <a:prstGeom prst="wedgeRoundRectCallout">
            <a:avLst>
              <a:gd name="adj1" fmla="val -70668"/>
              <a:gd name="adj2" fmla="val -314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Оријентација папира</a:t>
            </a:r>
            <a:endParaRPr lang="bs-Latn-BA" sz="1800" b="1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441D7825-CF68-40A4-A969-613122204029}"/>
              </a:ext>
            </a:extLst>
          </p:cNvPr>
          <p:cNvSpPr/>
          <p:nvPr/>
        </p:nvSpPr>
        <p:spPr>
          <a:xfrm>
            <a:off x="2919847" y="3657599"/>
            <a:ext cx="1652153" cy="509155"/>
          </a:xfrm>
          <a:prstGeom prst="wedgeRoundRectCallout">
            <a:avLst>
              <a:gd name="adj1" fmla="val -88907"/>
              <a:gd name="adj2" fmla="val -784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Величина  папира</a:t>
            </a:r>
            <a:endParaRPr lang="bs-Latn-BA" sz="1800" b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91058DBA-483B-49A4-ABDA-5B48D1EA557D}"/>
              </a:ext>
            </a:extLst>
          </p:cNvPr>
          <p:cNvSpPr/>
          <p:nvPr/>
        </p:nvSpPr>
        <p:spPr>
          <a:xfrm>
            <a:off x="1267694" y="4342770"/>
            <a:ext cx="1652153" cy="311729"/>
          </a:xfrm>
          <a:prstGeom prst="wedgeRoundRectCallout">
            <a:avLst>
              <a:gd name="adj1" fmla="val -15322"/>
              <a:gd name="adj2" fmla="val -2150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Маргине</a:t>
            </a:r>
            <a:endParaRPr lang="bs-Latn-BA" sz="1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95ABE1-91CE-4445-8B28-056F4E268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40"/>
          <a:stretch/>
        </p:blipFill>
        <p:spPr>
          <a:xfrm>
            <a:off x="4833072" y="1001483"/>
            <a:ext cx="2393981" cy="2095008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5C1B9326-670B-4CF9-A829-205ADBF60D7C}"/>
              </a:ext>
            </a:extLst>
          </p:cNvPr>
          <p:cNvSpPr/>
          <p:nvPr/>
        </p:nvSpPr>
        <p:spPr>
          <a:xfrm>
            <a:off x="7076210" y="900068"/>
            <a:ext cx="1652153" cy="663764"/>
          </a:xfrm>
          <a:prstGeom prst="wedgeRoundRectCallout">
            <a:avLst>
              <a:gd name="adj1" fmla="val -67523"/>
              <a:gd name="adj2" fmla="val 340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Изглед </a:t>
            </a:r>
            <a:r>
              <a:rPr lang="sr-Cyrl-BA" sz="1800" b="1"/>
              <a:t>прије </a:t>
            </a:r>
            <a:r>
              <a:rPr lang="sr-Cyrl-BA" sz="1800" b="1" smtClean="0"/>
              <a:t>штампања</a:t>
            </a:r>
            <a:endParaRPr lang="bs-Latn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2110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7FD2061-4FEE-4840-B5A6-C08CF00910F5}"/>
              </a:ext>
            </a:extLst>
          </p:cNvPr>
          <p:cNvGrpSpPr/>
          <p:nvPr/>
        </p:nvGrpSpPr>
        <p:grpSpPr>
          <a:xfrm>
            <a:off x="0" y="1255"/>
            <a:ext cx="9144000" cy="5140990"/>
            <a:chOff x="0" y="1673"/>
            <a:chExt cx="12192000" cy="6854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3EF67A2E-2360-406B-AAEA-6CE26DC6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041CF95-45D2-4A87-BFE7-007EC5D0D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340"/>
            <a:stretch/>
          </p:blipFill>
          <p:spPr>
            <a:xfrm>
              <a:off x="6444096" y="1335310"/>
              <a:ext cx="3191974" cy="2793344"/>
            </a:xfrm>
            <a:prstGeom prst="rect">
              <a:avLst/>
            </a:prstGeom>
          </p:spPr>
        </p:pic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48D0D4D7-BAF3-41B9-9262-B530BC741327}"/>
              </a:ext>
            </a:extLst>
          </p:cNvPr>
          <p:cNvSpPr/>
          <p:nvPr/>
        </p:nvSpPr>
        <p:spPr>
          <a:xfrm>
            <a:off x="2740603" y="1584613"/>
            <a:ext cx="2514599" cy="1974272"/>
          </a:xfrm>
          <a:prstGeom prst="wedgeRoundRectCallout">
            <a:avLst>
              <a:gd name="adj1" fmla="val -72547"/>
              <a:gd name="adj2" fmla="val 584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Промијените оријентацију странице, како би дијаграм био приказан на једној страници.</a:t>
            </a:r>
            <a:endParaRPr lang="bs-Latn-BA" sz="1800" b="1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A194AF71-A060-49B9-BADB-C2BED7ECA18B}"/>
              </a:ext>
            </a:extLst>
          </p:cNvPr>
          <p:cNvSpPr/>
          <p:nvPr/>
        </p:nvSpPr>
        <p:spPr>
          <a:xfrm>
            <a:off x="3997903" y="3642880"/>
            <a:ext cx="2860097" cy="1091045"/>
          </a:xfrm>
          <a:prstGeom prst="wedgeRoundRectCallout">
            <a:avLst>
              <a:gd name="adj1" fmla="val -58982"/>
              <a:gd name="adj2" fmla="val 449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Број страница потребан за штампање табеле и дијаграма је 2.</a:t>
            </a:r>
            <a:endParaRPr lang="bs-Latn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20760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5D4DD-9142-4BE5-913C-A0C48675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AA9E4-0C31-46D2-882D-D224FE421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14A9CEA-4936-4AD1-A646-73EFA52903BA}"/>
              </a:ext>
            </a:extLst>
          </p:cNvPr>
          <p:cNvGrpSpPr/>
          <p:nvPr/>
        </p:nvGrpSpPr>
        <p:grpSpPr>
          <a:xfrm>
            <a:off x="10885" y="1255"/>
            <a:ext cx="9144000" cy="5140990"/>
            <a:chOff x="14514" y="1673"/>
            <a:chExt cx="12192000" cy="68546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094EE65-12E0-4D58-AB4D-1EA1CA1CD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4" y="1673"/>
              <a:ext cx="12192000" cy="685465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BABF02B-E401-4A4E-B64F-6D7C60FE8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84"/>
            <a:stretch/>
          </p:blipFill>
          <p:spPr>
            <a:xfrm>
              <a:off x="5339288" y="1418456"/>
              <a:ext cx="5314856" cy="4117642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9AA3C957-FD6F-4F87-A36D-8117177C5674}"/>
              </a:ext>
            </a:extLst>
          </p:cNvPr>
          <p:cNvSpPr/>
          <p:nvPr/>
        </p:nvSpPr>
        <p:spPr>
          <a:xfrm>
            <a:off x="6387815" y="458822"/>
            <a:ext cx="2514599" cy="1091045"/>
          </a:xfrm>
          <a:prstGeom prst="wedgeRoundRectCallout">
            <a:avLst>
              <a:gd name="adj1" fmla="val -62978"/>
              <a:gd name="adj2" fmla="val 382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Дијаграм је приказан на једној, а не на двије странице.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4108D337-C75F-42A4-B453-E180134DC464}"/>
              </a:ext>
            </a:extLst>
          </p:cNvPr>
          <p:cNvSpPr/>
          <p:nvPr/>
        </p:nvSpPr>
        <p:spPr>
          <a:xfrm>
            <a:off x="3997903" y="3404938"/>
            <a:ext cx="2679623" cy="1328988"/>
          </a:xfrm>
          <a:prstGeom prst="wedgeRoundRectCallout">
            <a:avLst>
              <a:gd name="adj1" fmla="val -58982"/>
              <a:gd name="adj2" fmla="val 449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/>
              <a:t>Број страница потребан за штампање табеле и дијаграма је 1.</a:t>
            </a:r>
            <a:endParaRPr lang="bs-Latn-BA" sz="1800" b="1" dirty="0"/>
          </a:p>
        </p:txBody>
      </p:sp>
    </p:spTree>
    <p:extLst>
      <p:ext uri="{BB962C8B-B14F-4D97-AF65-F5344CB8AC3E}">
        <p14:creationId xmlns:p14="http://schemas.microsoft.com/office/powerpoint/2010/main" xmlns="" val="5382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408</Words>
  <Application>Microsoft Office PowerPoint</Application>
  <PresentationFormat>On-screen Show (16:9)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</cp:lastModifiedBy>
  <cp:revision>42</cp:revision>
  <dcterms:created xsi:type="dcterms:W3CDTF">2020-05-23T19:59:39Z</dcterms:created>
  <dcterms:modified xsi:type="dcterms:W3CDTF">2020-05-25T15:23:33Z</dcterms:modified>
</cp:coreProperties>
</file>