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83" r:id="rId4"/>
    <p:sldId id="278" r:id="rId5"/>
    <p:sldId id="291" r:id="rId6"/>
    <p:sldId id="284" r:id="rId7"/>
    <p:sldId id="276" r:id="rId8"/>
    <p:sldId id="293" r:id="rId9"/>
    <p:sldId id="277" r:id="rId10"/>
    <p:sldId id="292" r:id="rId11"/>
    <p:sldId id="294" r:id="rId12"/>
    <p:sldId id="295" r:id="rId13"/>
    <p:sldId id="297" r:id="rId14"/>
    <p:sldId id="298" r:id="rId15"/>
    <p:sldId id="308" r:id="rId16"/>
    <p:sldId id="309" r:id="rId17"/>
    <p:sldId id="310" r:id="rId18"/>
    <p:sldId id="311" r:id="rId19"/>
    <p:sldId id="312" r:id="rId20"/>
    <p:sldId id="287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136D-24B4-45A3-B80C-450B7C19D02A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E3DE6-0328-4263-B65B-C3E173ABB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7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3DE6-0328-4263-B65B-C3E173ABB7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03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3DE6-0328-4263-B65B-C3E173ABB7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0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22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31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0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93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22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07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57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04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85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53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16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8FF-FCEE-4E9C-9013-79FBACB8AB2C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C133-1C76-4D95-9D94-E8EC95F4E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989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2">
                <a:tint val="80000"/>
                <a:satMod val="300000"/>
                <a:lumMod val="77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066800"/>
            <a:ext cx="7772400" cy="1470025"/>
          </a:xfrm>
        </p:spPr>
        <p:txBody>
          <a:bodyPr>
            <a:noAutofit/>
          </a:bodyPr>
          <a:lstStyle/>
          <a:p>
            <a:r>
              <a:rPr lang="sr-Cyrl-RS" sz="4800" dirty="0" smtClean="0">
                <a:latin typeface="Comic Sans MS" panose="030F0702030302020204" pitchFamily="66" charset="0"/>
              </a:rPr>
              <a:t>Рад са извјештајима</a:t>
            </a:r>
            <a:br>
              <a:rPr lang="sr-Cyrl-RS" sz="4800" dirty="0" smtClean="0">
                <a:latin typeface="Comic Sans MS" panose="030F0702030302020204" pitchFamily="66" charset="0"/>
              </a:rPr>
            </a:b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latin typeface="Comic Sans MS" panose="030F0702030302020204" pitchFamily="66" charset="0"/>
              </a:rPr>
              <a:t>Извјештаји на основу више табела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42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Comic Sans MS" panose="030F0702030302020204" pitchFamily="66" charset="0"/>
              </a:rPr>
              <a:t>Избор груписања по нивоима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91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3"/>
          <a:stretch/>
        </p:blipFill>
        <p:spPr bwMode="auto">
          <a:xfrm>
            <a:off x="4669971" y="1219200"/>
            <a:ext cx="4093029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074620"/>
            <a:ext cx="656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anose="030F0702030302020204" pitchFamily="66" charset="0"/>
              </a:rPr>
              <a:t>Изборемо податаке који ће бити сортирани </a:t>
            </a:r>
            <a:r>
              <a:rPr lang="sr-Latn-RS" sz="2000" dirty="0">
                <a:latin typeface="Comic Sans MS" panose="030F0702030302020204" pitchFamily="66" charset="0"/>
              </a:rPr>
              <a:t>&gt;</a:t>
            </a:r>
            <a:r>
              <a:rPr lang="sr-Cyrl-RS" sz="2000" dirty="0" smtClean="0">
                <a:latin typeface="Comic Sans MS" panose="030F0702030302020204" pitchFamily="66" charset="0"/>
              </a:rPr>
              <a:t> </a:t>
            </a:r>
            <a:r>
              <a:rPr lang="sr-Latn-RS" sz="2000" dirty="0" smtClean="0">
                <a:latin typeface="Comic Sans MS" panose="030F0702030302020204" pitchFamily="66" charset="0"/>
              </a:rPr>
              <a:t>Next</a:t>
            </a:r>
            <a:r>
              <a:rPr lang="sr-Cyrl-RS" sz="2000" dirty="0" smtClean="0"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6993"/>
            <a:ext cx="15541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857" y="5631250"/>
            <a:ext cx="15478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234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latin typeface="Comic Sans MS" panose="030F0702030302020204" pitchFamily="66" charset="0"/>
              </a:rPr>
              <a:t>Избор начина приказа података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100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99573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257800"/>
            <a:ext cx="422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dirty="0" smtClean="0">
                <a:latin typeface="Comic Sans MS" panose="030F0702030302020204" pitchFamily="66" charset="0"/>
              </a:rPr>
              <a:t>Дефинисање стила исписа</a:t>
            </a:r>
          </a:p>
          <a:p>
            <a:pPr algn="ctr"/>
            <a:r>
              <a:rPr lang="sr-Cyrl-RS" sz="2400" dirty="0" smtClean="0">
                <a:latin typeface="Comic Sans MS" panose="030F0702030302020204" pitchFamily="66" charset="0"/>
              </a:rPr>
              <a:t> и додјељивање имена</a:t>
            </a:r>
          </a:p>
          <a:p>
            <a:pPr algn="ctr"/>
            <a:r>
              <a:rPr lang="sr-Cyrl-RS" sz="2400" dirty="0" smtClean="0">
                <a:latin typeface="Comic Sans MS" panose="030F0702030302020204" pitchFamily="66" charset="0"/>
              </a:rPr>
              <a:t> извјештају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72844" y="5257800"/>
            <a:ext cx="539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omic Sans MS" panose="030F0702030302020204" pitchFamily="66" charset="0"/>
              </a:rPr>
              <a:t>Дефинисање начина </a:t>
            </a:r>
          </a:p>
          <a:p>
            <a:pPr algn="ctr"/>
            <a:r>
              <a:rPr lang="sr-Cyrl-RS" sz="2400" dirty="0" smtClean="0">
                <a:latin typeface="Comic Sans MS" panose="030F0702030302020204" pitchFamily="66" charset="0"/>
              </a:rPr>
              <a:t>организације података и </a:t>
            </a:r>
          </a:p>
          <a:p>
            <a:pPr algn="ctr"/>
            <a:r>
              <a:rPr lang="sr-Cyrl-RS" sz="2400" dirty="0" smtClean="0">
                <a:latin typeface="Comic Sans MS" panose="030F0702030302020204" pitchFamily="66" charset="0"/>
              </a:rPr>
              <a:t>орјентација исписа извјештаја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3117">
            <a:off x="2306408" y="2879037"/>
            <a:ext cx="1600200" cy="83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3117">
            <a:off x="3355518" y="2388819"/>
            <a:ext cx="1600200" cy="83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749" y="3352800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93900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65883">
            <a:off x="7510700" y="3567290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419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" t="2618" r="1602" b="28572"/>
          <a:stretch/>
        </p:blipFill>
        <p:spPr bwMode="auto">
          <a:xfrm>
            <a:off x="4598308" y="1910826"/>
            <a:ext cx="4284435" cy="356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57" y="130628"/>
            <a:ext cx="8894763" cy="104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8" b="5312"/>
          <a:stretch/>
        </p:blipFill>
        <p:spPr bwMode="auto">
          <a:xfrm>
            <a:off x="304800" y="1910827"/>
            <a:ext cx="3962400" cy="356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02941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dirty="0" smtClean="0">
                <a:latin typeface="Comic Sans MS" panose="030F0702030302020204" pitchFamily="66" charset="0"/>
              </a:rPr>
              <a:t>Приказ извјштаја </a:t>
            </a:r>
            <a:r>
              <a:rPr lang="sr-Cyrl-RS" dirty="0" smtClean="0">
                <a:latin typeface="Comic Sans MS" panose="030F0702030302020204" pitchFamily="66" charset="0"/>
              </a:rPr>
              <a:t>података</a:t>
            </a:r>
            <a:r>
              <a:rPr lang="sr-Cyrl-RS" sz="20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r-Cyrl-RS" sz="2000" dirty="0" smtClean="0">
                <a:latin typeface="Comic Sans MS" panose="030F0702030302020204" pitchFamily="66" charset="0"/>
              </a:rPr>
              <a:t>једне табеле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309" y="1220405"/>
            <a:ext cx="45348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Comic Sans MS" panose="030F0702030302020204" pitchFamily="66" charset="0"/>
              </a:rPr>
              <a:t>Приказ </a:t>
            </a:r>
            <a:r>
              <a:rPr lang="sr-Cyrl-RS" dirty="0" smtClean="0">
                <a:latin typeface="Comic Sans MS" panose="030F0702030302020204" pitchFamily="66" charset="0"/>
              </a:rPr>
              <a:t>извјштаја</a:t>
            </a:r>
            <a:r>
              <a:rPr lang="sr-Cyrl-RS" sz="2000" dirty="0" smtClean="0">
                <a:latin typeface="Comic Sans MS" panose="030F0702030302020204" pitchFamily="66" charset="0"/>
              </a:rPr>
              <a:t> </a:t>
            </a:r>
            <a:r>
              <a:rPr lang="sr-Cyrl-RS" dirty="0" smtClean="0">
                <a:latin typeface="Comic Sans MS" panose="030F0702030302020204" pitchFamily="66" charset="0"/>
              </a:rPr>
              <a:t>података </a:t>
            </a:r>
          </a:p>
          <a:p>
            <a:pPr algn="ctr"/>
            <a:r>
              <a:rPr lang="sr-Cyrl-RS" dirty="0" smtClean="0">
                <a:latin typeface="Comic Sans MS" panose="030F0702030302020204" pitchFamily="66" charset="0"/>
              </a:rPr>
              <a:t>из више табела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6" y="5562600"/>
            <a:ext cx="865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000" dirty="0" smtClean="0">
                <a:latin typeface="Comic Sans MS" panose="030F0702030302020204" pitchFamily="66" charset="0"/>
              </a:rPr>
              <a:t>Чаробњак за извјештаје користимо када желимо одабрати поља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</a:t>
            </a:r>
            <a:r>
              <a:rPr lang="sr-Cyrl-RS" sz="2000" dirty="0" smtClean="0">
                <a:latin typeface="Comic Sans MS" panose="030F0702030302020204" pitchFamily="66" charset="0"/>
              </a:rPr>
              <a:t>из више </a:t>
            </a:r>
            <a:r>
              <a:rPr lang="sr-Cyrl-RS" sz="2000" dirty="0">
                <a:latin typeface="Comic Sans MS" panose="030F0702030302020204" pitchFamily="66" charset="0"/>
              </a:rPr>
              <a:t>Т</a:t>
            </a:r>
            <a:r>
              <a:rPr lang="sr-Cyrl-RS" sz="2000" dirty="0" smtClean="0">
                <a:latin typeface="Comic Sans MS" panose="030F0702030302020204" pitchFamily="66" charset="0"/>
              </a:rPr>
              <a:t>абела или Упита, одредити начине груписања и </a:t>
            </a:r>
            <a:r>
              <a:rPr lang="en-US" sz="2000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 </a:t>
            </a:r>
            <a:r>
              <a:rPr lang="sr-Cyrl-RS" sz="2000" dirty="0" smtClean="0">
                <a:latin typeface="Comic Sans MS" panose="030F0702030302020204" pitchFamily="66" charset="0"/>
              </a:rPr>
              <a:t>сортирања, те прорачуне по групама података.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0604">
            <a:off x="7797688" y="5083027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6195">
            <a:off x="5446370" y="295344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736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0825"/>
            <a:ext cx="1197948" cy="155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637"/>
          <a:stretch/>
        </p:blipFill>
        <p:spPr bwMode="auto">
          <a:xfrm>
            <a:off x="1257300" y="1520825"/>
            <a:ext cx="7810500" cy="264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39774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200" dirty="0" smtClean="0">
                <a:latin typeface="Comic Sans MS" panose="030F0702030302020204" pitchFamily="66" charset="0"/>
              </a:rPr>
              <a:t>Дизајнирање извјештаја слично је као и у руковању са</a:t>
            </a:r>
            <a:endParaRPr lang="sr-Latn-RS" sz="2200" dirty="0" smtClean="0">
              <a:latin typeface="Comic Sans MS" panose="030F0702030302020204" pitchFamily="66" charset="0"/>
            </a:endParaRPr>
          </a:p>
          <a:p>
            <a:r>
              <a:rPr lang="sr-Latn-RS" sz="2200" dirty="0">
                <a:latin typeface="Comic Sans MS" panose="030F0702030302020204" pitchFamily="66" charset="0"/>
              </a:rPr>
              <a:t> </a:t>
            </a:r>
            <a:r>
              <a:rPr lang="sr-Latn-RS" sz="2200" dirty="0" smtClean="0">
                <a:latin typeface="Comic Sans MS" panose="030F0702030302020204" pitchFamily="66" charset="0"/>
              </a:rPr>
              <a:t>   </a:t>
            </a:r>
            <a:r>
              <a:rPr lang="sr-Cyrl-RS" sz="2200" dirty="0" smtClean="0">
                <a:latin typeface="Comic Sans MS" panose="030F0702030302020204" pitchFamily="66" charset="0"/>
              </a:rPr>
              <a:t>Обрасцима,</a:t>
            </a:r>
            <a:r>
              <a:rPr lang="sr-Latn-RS" sz="2200" dirty="0" smtClean="0">
                <a:latin typeface="Comic Sans MS" panose="030F0702030302020204" pitchFamily="66" charset="0"/>
              </a:rPr>
              <a:t> </a:t>
            </a:r>
            <a:r>
              <a:rPr lang="sr-Cyrl-RS" sz="2200" dirty="0" smtClean="0">
                <a:latin typeface="Comic Sans MS" panose="030F0702030302020204" pitchFamily="66" charset="0"/>
              </a:rPr>
              <a:t>јер се углавном састоје од сличних контрола.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" y="4343400"/>
            <a:ext cx="8955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200" dirty="0">
                <a:latin typeface="Comic Sans MS" panose="030F0702030302020204" pitchFamily="66" charset="0"/>
              </a:rPr>
              <a:t>У Приказу дизајна</a:t>
            </a:r>
            <a:r>
              <a:rPr lang="sr-Latn-RS" sz="2200" dirty="0">
                <a:latin typeface="Comic Sans MS" panose="030F0702030302020204" pitchFamily="66" charset="0"/>
              </a:rPr>
              <a:t> </a:t>
            </a:r>
            <a:r>
              <a:rPr lang="sr-Cyrl-RS" sz="2200" dirty="0">
                <a:latin typeface="Comic Sans MS" panose="030F0702030302020204" pitchFamily="66" charset="0"/>
              </a:rPr>
              <a:t>(</a:t>
            </a:r>
            <a:r>
              <a:rPr lang="sr-Latn-RS" sz="2200" dirty="0">
                <a:latin typeface="Comic Sans MS" panose="030F0702030302020204" pitchFamily="66" charset="0"/>
              </a:rPr>
              <a:t>Desing View</a:t>
            </a:r>
            <a:r>
              <a:rPr lang="sr-Cyrl-RS" sz="2200" dirty="0">
                <a:latin typeface="Comic Sans MS" panose="030F0702030302020204" pitchFamily="66" charset="0"/>
              </a:rPr>
              <a:t>) су на располагању различите групе алата којима дизајнирате и</a:t>
            </a:r>
            <a:r>
              <a:rPr lang="sr-Latn-RS" sz="2200" dirty="0">
                <a:latin typeface="Comic Sans MS" panose="030F0702030302020204" pitchFamily="66" charset="0"/>
              </a:rPr>
              <a:t> </a:t>
            </a:r>
            <a:r>
              <a:rPr lang="sr-Cyrl-RS" sz="2200" dirty="0">
                <a:latin typeface="Comic Sans MS" panose="030F0702030302020204" pitchFamily="66" charset="0"/>
              </a:rPr>
              <a:t>Креирате ваш извјештај.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4712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20283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519" y="2749550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763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86" y="152400"/>
            <a:ext cx="8839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73286" cy="280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495800" cy="288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943" y="5181600"/>
            <a:ext cx="8452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200" dirty="0" smtClean="0">
                <a:latin typeface="Comic Sans MS" panose="030F0702030302020204" pitchFamily="66" charset="0"/>
              </a:rPr>
              <a:t>У овом приказу можемо мијењати дизајн обасца док су у </a:t>
            </a:r>
            <a:endParaRPr lang="en-US" sz="2200" dirty="0" smtClean="0">
              <a:latin typeface="Comic Sans MS" panose="030F0702030302020204" pitchFamily="66" charset="0"/>
            </a:endParaRPr>
          </a:p>
          <a:p>
            <a:r>
              <a:rPr lang="sr-Cyrl-RS" sz="2200" dirty="0" smtClean="0">
                <a:latin typeface="Comic Sans MS" panose="030F0702030302020204" pitchFamily="66" charset="0"/>
              </a:rPr>
              <a:t>    њему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sr-Cyrl-RS" sz="2200" dirty="0" smtClean="0">
                <a:latin typeface="Comic Sans MS" panose="030F0702030302020204" pitchFamily="66" charset="0"/>
              </a:rPr>
              <a:t>приказани подаци</a:t>
            </a:r>
            <a:r>
              <a:rPr lang="sr-Latn-RS" sz="2200" dirty="0" smtClean="0">
                <a:latin typeface="Comic Sans MS" panose="030F0702030302020204" pitchFamily="66" charset="0"/>
              </a:rPr>
              <a:t> </a:t>
            </a:r>
            <a:r>
              <a:rPr lang="sr-Cyrl-RS" sz="2200" dirty="0" smtClean="0">
                <a:latin typeface="Comic Sans MS" panose="030F0702030302020204" pitchFamily="66" charset="0"/>
              </a:rPr>
              <a:t>(прилагођавање величине</a:t>
            </a:r>
          </a:p>
          <a:p>
            <a:r>
              <a:rPr lang="sr-Cyrl-RS" sz="2200" dirty="0" smtClean="0">
                <a:latin typeface="Comic Sans MS" panose="030F0702030302020204" pitchFamily="66" charset="0"/>
              </a:rPr>
              <a:t>    текстуалних оквира, измјена назива, измјена стила итд.)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87" y="990600"/>
            <a:ext cx="969348" cy="15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101" y="3500290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44959">
            <a:off x="1383743" y="2070100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55102">
            <a:off x="5611202" y="2909072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360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Comic Sans MS" panose="030F0702030302020204" pitchFamily="66" charset="0"/>
              </a:rPr>
              <a:t>Снимање базе података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20434"/>
            <a:ext cx="4444320" cy="518442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Comic Sans MS" panose="030F0702030302020204" pitchFamily="66" charset="0"/>
              </a:rPr>
              <a:t>Снимање базе података обавља се кликом на наредбу Сачувај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sr-Latn-RS" sz="2400" dirty="0" smtClean="0">
                <a:latin typeface="Comic Sans MS" panose="030F0702030302020204" pitchFamily="66" charset="0"/>
              </a:rPr>
              <a:t>(Save)</a:t>
            </a:r>
            <a:r>
              <a:rPr lang="sr-Cyrl-RS" sz="2400" dirty="0" smtClean="0">
                <a:latin typeface="Comic Sans MS" panose="030F0702030302020204" pitchFamily="66" charset="0"/>
              </a:rPr>
              <a:t>, на картици Датотека 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endParaRPr lang="sr-Cyrl-RS" sz="2400" dirty="0" smtClean="0">
              <a:latin typeface="Comic Sans MS" panose="030F0702030302020204" pitchFamily="66" charset="0"/>
            </a:endParaRPr>
          </a:p>
          <a:p>
            <a:r>
              <a:rPr lang="sr-Cyrl-RS" sz="2400" dirty="0" smtClean="0">
                <a:latin typeface="Comic Sans MS" panose="030F0702030302020204" pitchFamily="66" charset="0"/>
              </a:rPr>
              <a:t>Исто можете учинити и комбинацијом типки</a:t>
            </a:r>
            <a:r>
              <a:rPr lang="sr-Latn-RS" sz="2400" dirty="0" smtClean="0">
                <a:latin typeface="Comic Sans MS" panose="030F0702030302020204" pitchFamily="66" charset="0"/>
              </a:rPr>
              <a:t> Ctrl+S</a:t>
            </a:r>
            <a:r>
              <a:rPr lang="sr-Cyrl-RS" sz="2400" dirty="0" smtClean="0">
                <a:latin typeface="Comic Sans MS" panose="030F0702030302020204" pitchFamily="66" charset="0"/>
              </a:rPr>
              <a:t> или наредбом Спреми</a:t>
            </a:r>
            <a:r>
              <a:rPr lang="sr-Latn-RS" sz="2400" dirty="0" smtClean="0">
                <a:latin typeface="Comic Sans MS" panose="030F0702030302020204" pitchFamily="66" charset="0"/>
              </a:rPr>
              <a:t> (Save)</a:t>
            </a:r>
            <a:r>
              <a:rPr lang="sr-Cyrl-RS" sz="2400" dirty="0" smtClean="0">
                <a:latin typeface="Comic Sans MS" panose="030F0702030302020204" pitchFamily="66" charset="0"/>
              </a:rPr>
              <a:t> , која се налази на Алатној траци за брзи приступ</a:t>
            </a:r>
            <a:r>
              <a:rPr lang="sr-Latn-RS" sz="2400" dirty="0" smtClean="0">
                <a:latin typeface="Comic Sans MS" panose="030F0702030302020204" pitchFamily="66" charset="0"/>
              </a:rPr>
              <a:t> (Quik Access Toolbar)</a:t>
            </a:r>
            <a:endParaRPr lang="sr-Cyrl-R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root\Desktop\A0\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182"/>
          <a:stretch/>
        </p:blipFill>
        <p:spPr bwMode="auto">
          <a:xfrm>
            <a:off x="4520520" y="1219200"/>
            <a:ext cx="4547280" cy="52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oot\Desktop\A0\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6526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oot\Desktop\A0\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65914"/>
            <a:ext cx="3048000" cy="1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5591226"/>
            <a:ext cx="18288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Ctrl+S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33057" y="1981200"/>
            <a:ext cx="1524000" cy="5168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05200" y="2667000"/>
            <a:ext cx="2514600" cy="57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9714" y="5772150"/>
            <a:ext cx="1458686" cy="171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95700" y="5257800"/>
            <a:ext cx="23241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503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613"/>
          <a:stretch/>
        </p:blipFill>
        <p:spPr bwMode="auto">
          <a:xfrm>
            <a:off x="4038600" y="1219200"/>
            <a:ext cx="502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omic Sans MS" panose="030F0702030302020204" pitchFamily="66" charset="0"/>
              </a:rPr>
              <a:t>Снимање базе података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191000" cy="5181600"/>
          </a:xfrm>
        </p:spPr>
        <p:txBody>
          <a:bodyPr>
            <a:normAutofit lnSpcReduction="10000"/>
          </a:bodyPr>
          <a:lstStyle/>
          <a:p>
            <a:r>
              <a:rPr lang="sr-Cyrl-RS" sz="2400" dirty="0">
                <a:latin typeface="Comic Sans MS" panose="030F0702030302020204" pitchFamily="66" charset="0"/>
              </a:rPr>
              <a:t>Прије </a:t>
            </a:r>
            <a:r>
              <a:rPr lang="sr-Cyrl-RS" sz="2400" dirty="0" smtClean="0">
                <a:latin typeface="Comic Sans MS" panose="030F0702030302020204" pitchFamily="66" charset="0"/>
              </a:rPr>
              <a:t>снимања </a:t>
            </a:r>
            <a:r>
              <a:rPr lang="sr-Cyrl-RS" sz="2400" dirty="0">
                <a:latin typeface="Comic Sans MS" panose="030F0702030302020204" pitchFamily="66" charset="0"/>
              </a:rPr>
              <a:t>саме базе потребно је снимити  све објекте базе. Ако то нисте претходно учинили, појавиће се дијалошки прозор који вас на то упозорава. 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r>
              <a:rPr lang="sr-Cyrl-RS" sz="2400" dirty="0" smtClean="0">
                <a:latin typeface="Comic Sans MS" panose="030F0702030302020204" pitchFamily="66" charset="0"/>
              </a:rPr>
              <a:t>У </a:t>
            </a:r>
            <a:r>
              <a:rPr lang="sr-Cyrl-RS" sz="2400" dirty="0">
                <a:latin typeface="Comic Sans MS" panose="030F0702030302020204" pitchFamily="66" charset="0"/>
              </a:rPr>
              <a:t>случају спремања први пут (објекта или базе) појављује се дијалошки оквир Спреми као</a:t>
            </a:r>
            <a:r>
              <a:rPr lang="sr-Latn-RS" sz="2400" dirty="0">
                <a:latin typeface="Comic Sans MS" panose="030F0702030302020204" pitchFamily="66" charset="0"/>
              </a:rPr>
              <a:t> (Save as)</a:t>
            </a:r>
            <a:r>
              <a:rPr lang="sr-Cyrl-RS" sz="2400" dirty="0">
                <a:latin typeface="Comic Sans MS" panose="030F0702030302020204" pitchFamily="66" charset="0"/>
              </a:rPr>
              <a:t>, гдје уписујете назив објекта или базе.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122" name="Picture 2" descr="C:\Users\root\Desktop\A0\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8" y="1883228"/>
            <a:ext cx="358140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100284"/>
            <a:ext cx="3581401" cy="184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1" y="2590800"/>
            <a:ext cx="182879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965698"/>
            <a:ext cx="1752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164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5791199" cy="1143000"/>
          </a:xfrm>
        </p:spPr>
        <p:txBody>
          <a:bodyPr>
            <a:normAutofit/>
          </a:bodyPr>
          <a:lstStyle/>
          <a:p>
            <a:pPr algn="l"/>
            <a:r>
              <a:rPr lang="sr-Cyrl-RS" sz="3800" dirty="0" smtClean="0">
                <a:latin typeface="Comic Sans MS" panose="030F0702030302020204" pitchFamily="66" charset="0"/>
              </a:rPr>
              <a:t>Штампање извјештаја</a:t>
            </a:r>
            <a:endParaRPr lang="en-US" sz="3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029200" cy="452596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Comic Sans MS" panose="030F0702030302020204" pitchFamily="66" charset="0"/>
              </a:rPr>
              <a:t>На картици Датотека (</a:t>
            </a:r>
            <a:r>
              <a:rPr lang="en-US" sz="2400" dirty="0" smtClean="0">
                <a:latin typeface="Comic Sans MS" panose="030F0702030302020204" pitchFamily="66" charset="0"/>
              </a:rPr>
              <a:t>File</a:t>
            </a:r>
            <a:r>
              <a:rPr lang="sr-Cyrl-RS" sz="2400" dirty="0" smtClean="0">
                <a:latin typeface="Comic Sans MS" panose="030F0702030302020204" pitchFamily="66" charset="0"/>
              </a:rPr>
              <a:t>) потребно је одабрати наредбу Штампај (</a:t>
            </a:r>
            <a:r>
              <a:rPr lang="en-US" sz="2400" dirty="0" smtClean="0">
                <a:latin typeface="Comic Sans MS" panose="030F0702030302020204" pitchFamily="66" charset="0"/>
              </a:rPr>
              <a:t>Print</a:t>
            </a:r>
            <a:r>
              <a:rPr lang="sr-Cyrl-RS" sz="2400" dirty="0" smtClean="0">
                <a:latin typeface="Comic Sans MS" panose="030F0702030302020204" pitchFamily="66" charset="0"/>
              </a:rPr>
              <a:t>), затим кликнути на Преглед исписа (</a:t>
            </a:r>
            <a:r>
              <a:rPr lang="en-US" sz="2400" dirty="0" smtClean="0">
                <a:latin typeface="Comic Sans MS" panose="030F0702030302020204" pitchFamily="66" charset="0"/>
              </a:rPr>
              <a:t>Print Preview</a:t>
            </a:r>
            <a:r>
              <a:rPr lang="sr-Cyrl-RS" sz="2400" dirty="0" smtClean="0">
                <a:latin typeface="Comic Sans MS" panose="030F0702030302020204" pitchFamily="66" charset="0"/>
              </a:rPr>
              <a:t>). 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r>
              <a:rPr lang="sr-Cyrl-RS" sz="2400" dirty="0" smtClean="0">
                <a:latin typeface="Comic Sans MS" panose="030F0702030302020204" pitchFamily="66" charset="0"/>
              </a:rPr>
              <a:t>У групи Изглед странице (</a:t>
            </a:r>
            <a:r>
              <a:rPr lang="en-US" sz="2400" dirty="0" smtClean="0">
                <a:latin typeface="Comic Sans MS" panose="030F0702030302020204" pitchFamily="66" charset="0"/>
              </a:rPr>
              <a:t>Page Layout</a:t>
            </a:r>
            <a:r>
              <a:rPr lang="sr-Cyrl-RS" sz="2400" dirty="0" smtClean="0">
                <a:latin typeface="Comic Sans MS" panose="030F0702030302020204" pitchFamily="66" charset="0"/>
              </a:rPr>
              <a:t>), притиском на иконе Портрет (</a:t>
            </a:r>
            <a:r>
              <a:rPr lang="en-US" sz="2400" dirty="0" smtClean="0">
                <a:latin typeface="Comic Sans MS" panose="030F0702030302020204" pitchFamily="66" charset="0"/>
              </a:rPr>
              <a:t>Portrait</a:t>
            </a:r>
            <a:r>
              <a:rPr lang="sr-Cyrl-RS" sz="2400" dirty="0" smtClean="0">
                <a:latin typeface="Comic Sans MS" panose="030F0702030302020204" pitchFamily="66" charset="0"/>
              </a:rPr>
              <a:t>) и Орјентација (</a:t>
            </a:r>
            <a:r>
              <a:rPr lang="en-US" sz="2400" dirty="0" smtClean="0">
                <a:latin typeface="Comic Sans MS" panose="030F0702030302020204" pitchFamily="66" charset="0"/>
              </a:rPr>
              <a:t>Landscape</a:t>
            </a:r>
            <a:r>
              <a:rPr lang="sr-Cyrl-RS" sz="2400" dirty="0" smtClean="0">
                <a:latin typeface="Comic Sans MS" panose="030F0702030302020204" pitchFamily="66" charset="0"/>
              </a:rPr>
              <a:t>), мијења се оријентација странице.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71" y="304800"/>
            <a:ext cx="3810000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853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495800" y="7620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2590800"/>
            <a:ext cx="3314700" cy="5056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65171" y="4131129"/>
            <a:ext cx="0" cy="15430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86250" y="4343400"/>
            <a:ext cx="666750" cy="13498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47907">
            <a:off x="4770544" y="1488342"/>
            <a:ext cx="2432563" cy="13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96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omic Sans MS" panose="030F0702030302020204" pitchFamily="66" charset="0"/>
              </a:rPr>
              <a:t>Штампање извјештаја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102" y="2819400"/>
            <a:ext cx="5867400" cy="2695575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Comic Sans MS" panose="030F0702030302020204" pitchFamily="66" charset="0"/>
              </a:rPr>
              <a:t>Притиском на икону Величина (</a:t>
            </a:r>
            <a:r>
              <a:rPr lang="en-US" sz="2400" dirty="0">
                <a:latin typeface="Comic Sans MS" panose="030F0702030302020204" pitchFamily="66" charset="0"/>
              </a:rPr>
              <a:t>Size</a:t>
            </a:r>
            <a:r>
              <a:rPr lang="sr-Cyrl-RS" sz="2400" dirty="0">
                <a:latin typeface="Comic Sans MS" panose="030F0702030302020204" pitchFamily="66" charset="0"/>
              </a:rPr>
              <a:t>) у групи Величина странице (</a:t>
            </a:r>
            <a:r>
              <a:rPr lang="en-US" sz="2400" dirty="0">
                <a:latin typeface="Comic Sans MS" panose="030F0702030302020204" pitchFamily="66" charset="0"/>
              </a:rPr>
              <a:t>Page Size</a:t>
            </a:r>
            <a:r>
              <a:rPr lang="sr-Cyrl-RS" sz="2400" dirty="0">
                <a:latin typeface="Comic Sans MS" panose="030F0702030302020204" pitchFamily="66" charset="0"/>
              </a:rPr>
              <a:t>) мијења се величина папира.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3629"/>
            <a:ext cx="8153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69029"/>
            <a:ext cx="2211388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219200" y="2286000"/>
            <a:ext cx="2209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02">
            <a:off x="2137662" y="1878696"/>
            <a:ext cx="1798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670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1" y="2286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Comic Sans MS" panose="030F0702030302020204" pitchFamily="66" charset="0"/>
              </a:rPr>
              <a:t>Поставке штампања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1) Све (</a:t>
            </a:r>
            <a:r>
              <a:rPr lang="en-US" sz="2400" dirty="0" smtClean="0">
                <a:latin typeface="Comic Sans MS" panose="030F0702030302020204" pitchFamily="66" charset="0"/>
              </a:rPr>
              <a:t>All</a:t>
            </a:r>
            <a:r>
              <a:rPr lang="sr-Cyrl-RS" sz="24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sr-Cyrl-RS" sz="2400" dirty="0"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latin typeface="Comic Sans MS" panose="030F0702030302020204" pitchFamily="66" charset="0"/>
              </a:rPr>
              <a:t>штампа читав извјештај;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r-Cyrl-R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2)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latin typeface="Comic Sans MS" panose="030F0702030302020204" pitchFamily="66" charset="0"/>
              </a:rPr>
              <a:t>Странице (</a:t>
            </a:r>
            <a:r>
              <a:rPr lang="en-US" sz="2400" dirty="0" smtClean="0">
                <a:latin typeface="Comic Sans MS" panose="030F0702030302020204" pitchFamily="66" charset="0"/>
              </a:rPr>
              <a:t>Pages</a:t>
            </a:r>
            <a:r>
              <a:rPr lang="sr-Cyrl-RS" sz="2400" dirty="0">
                <a:latin typeface="Comic Sans MS" panose="030F0702030302020204" pitchFamily="66" charset="0"/>
              </a:rPr>
              <a:t>)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sr-Cyrl-RS" sz="2400" dirty="0">
                <a:latin typeface="Comic Sans MS" panose="030F0702030302020204" pitchFamily="66" charset="0"/>
              </a:rPr>
              <a:t>ш</a:t>
            </a:r>
            <a:r>
              <a:rPr lang="sr-Cyrl-RS" sz="2400" dirty="0" smtClean="0">
                <a:latin typeface="Comic Sans MS" panose="030F0702030302020204" pitchFamily="66" charset="0"/>
              </a:rPr>
              <a:t>тампа задати </a:t>
            </a:r>
          </a:p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распон страница</a:t>
            </a:r>
            <a:endParaRPr lang="sr-Latn-R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r-Cyrl-R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3) Одабране записе (</a:t>
            </a:r>
            <a:r>
              <a:rPr lang="en-US" sz="2400" dirty="0" smtClean="0">
                <a:latin typeface="Comic Sans MS" panose="030F0702030302020204" pitchFamily="66" charset="0"/>
              </a:rPr>
              <a:t>Select Records</a:t>
            </a:r>
            <a:r>
              <a:rPr lang="sr-Cyrl-RS" sz="2400" dirty="0" smtClean="0">
                <a:latin typeface="Comic Sans MS" panose="030F0702030302020204" pitchFamily="66" charset="0"/>
              </a:rPr>
              <a:t>) </a:t>
            </a:r>
          </a:p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штампа само одабране садржаје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r-Cyrl-R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4</a:t>
            </a:r>
            <a:r>
              <a:rPr lang="sr-Latn-RS" sz="2400" dirty="0" smtClean="0">
                <a:latin typeface="Comic Sans MS" panose="030F0702030302020204" pitchFamily="66" charset="0"/>
              </a:rPr>
              <a:t>) </a:t>
            </a:r>
            <a:r>
              <a:rPr lang="sr-Cyrl-RS" sz="2400" dirty="0" smtClean="0">
                <a:latin typeface="Comic Sans MS" panose="030F0702030302020204" pitchFamily="66" charset="0"/>
              </a:rPr>
              <a:t>Копије (</a:t>
            </a:r>
            <a:r>
              <a:rPr lang="en-US" sz="2400" dirty="0" smtClean="0">
                <a:latin typeface="Comic Sans MS" panose="030F0702030302020204" pitchFamily="66" charset="0"/>
              </a:rPr>
              <a:t>Copies</a:t>
            </a:r>
            <a:r>
              <a:rPr lang="sr-Cyrl-RS" sz="2400" dirty="0" smtClean="0">
                <a:latin typeface="Comic Sans MS" panose="030F0702030302020204" pitchFamily="66" charset="0"/>
              </a:rPr>
              <a:t>) </a:t>
            </a:r>
          </a:p>
          <a:p>
            <a:pPr marL="0" indent="0">
              <a:buNone/>
            </a:pPr>
            <a:r>
              <a:rPr lang="sr-Cyrl-RS" sz="2400" dirty="0" smtClean="0">
                <a:latin typeface="Comic Sans MS" panose="030F0702030302020204" pitchFamily="66" charset="0"/>
              </a:rPr>
              <a:t>штампа задати број копија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root\Desktop\A0\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5354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14600" y="2209800"/>
            <a:ext cx="17526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3581400"/>
            <a:ext cx="1524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5076825"/>
            <a:ext cx="160020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1400" y="4648200"/>
            <a:ext cx="3352800" cy="1344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869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838200"/>
            <a:ext cx="8610599" cy="4191000"/>
          </a:xfrm>
        </p:spPr>
        <p:txBody>
          <a:bodyPr>
            <a:noAutofit/>
          </a:bodyPr>
          <a:lstStyle/>
          <a:p>
            <a:pPr marL="0" indent="0" algn="l"/>
            <a:r>
              <a:rPr lang="sr-Latn-RS" sz="2800" dirty="0" smtClean="0">
                <a:latin typeface="Comic Sans MS" panose="030F0702030302020204" pitchFamily="66" charset="0"/>
              </a:rPr>
              <a:t/>
            </a:r>
            <a:br>
              <a:rPr lang="sr-Latn-RS" sz="2800" dirty="0" smtClean="0">
                <a:latin typeface="Comic Sans MS" panose="030F0702030302020204" pitchFamily="66" charset="0"/>
              </a:rPr>
            </a:br>
            <a:r>
              <a:rPr lang="sr-Cyrl-RS" sz="2800" dirty="0" smtClean="0">
                <a:latin typeface="Comic Sans MS" panose="030F0702030302020204" pitchFamily="66" charset="0"/>
              </a:rPr>
              <a:t/>
            </a:r>
            <a:br>
              <a:rPr lang="sr-Cyrl-RS" sz="2800" dirty="0" smtClean="0">
                <a:latin typeface="Comic Sans MS" panose="030F0702030302020204" pitchFamily="66" charset="0"/>
              </a:rPr>
            </a:br>
            <a:r>
              <a:rPr lang="sr-Cyrl-RS" sz="2800" dirty="0">
                <a:latin typeface="Comic Sans MS" panose="030F0702030302020204" pitchFamily="66" charset="0"/>
              </a:rPr>
              <a:t/>
            </a:r>
            <a:br>
              <a:rPr lang="sr-Cyrl-RS" sz="2800" dirty="0">
                <a:latin typeface="Comic Sans MS" panose="030F0702030302020204" pitchFamily="66" charset="0"/>
              </a:rPr>
            </a:br>
            <a:r>
              <a:rPr lang="sr-Latn-RS" sz="2800" dirty="0">
                <a:latin typeface="Comic Sans MS" panose="030F0702030302020204" pitchFamily="66" charset="0"/>
              </a:rPr>
              <a:t/>
            </a:r>
            <a:br>
              <a:rPr lang="sr-Latn-RS" sz="2800" dirty="0">
                <a:latin typeface="Comic Sans MS" panose="030F0702030302020204" pitchFamily="66" charset="0"/>
              </a:rPr>
            </a:br>
            <a:r>
              <a:rPr lang="sr-Cyrl-RS" sz="2400" dirty="0" smtClean="0">
                <a:latin typeface="Comic Sans MS" panose="030F0702030302020204" pitchFamily="66" charset="0"/>
              </a:rPr>
              <a:t>Посљедњи корак у креирању базе података је управо креирање извјештај</a:t>
            </a:r>
            <a:r>
              <a:rPr lang="en-US" sz="2400" dirty="0" smtClean="0">
                <a:latin typeface="Comic Sans MS" panose="030F0702030302020204" pitchFamily="66" charset="0"/>
              </a:rPr>
              <a:t>a</a:t>
            </a:r>
            <a:r>
              <a:rPr lang="sr-Cyrl-RS" sz="2400" dirty="0" smtClean="0">
                <a:latin typeface="Comic Sans MS" panose="030F0702030302020204" pitchFamily="66" charset="0"/>
              </a:rPr>
              <a:t> који служе за приказ података на екрану или папиру.</a:t>
            </a:r>
            <a:br>
              <a:rPr lang="sr-Cyrl-RS" sz="2400" dirty="0" smtClean="0">
                <a:latin typeface="Comic Sans MS" panose="030F0702030302020204" pitchFamily="66" charset="0"/>
              </a:rPr>
            </a:br>
            <a:r>
              <a:rPr lang="sr-Cyrl-RS" sz="2400" dirty="0" smtClean="0">
                <a:latin typeface="Comic Sans MS" panose="030F0702030302020204" pitchFamily="66" charset="0"/>
              </a:rPr>
              <a:t>Извјештаји (</a:t>
            </a:r>
            <a:r>
              <a:rPr lang="sr-Latn-RS" sz="2400" dirty="0" smtClean="0">
                <a:latin typeface="Comic Sans MS" panose="030F0702030302020204" pitchFamily="66" charset="0"/>
              </a:rPr>
              <a:t>Riports</a:t>
            </a:r>
            <a:r>
              <a:rPr lang="sr-Cyrl-RS" sz="2400" dirty="0" smtClean="0">
                <a:latin typeface="Comic Sans MS" panose="030F0702030302020204" pitchFamily="66" charset="0"/>
              </a:rPr>
              <a:t>) су посебно обликовани прикази података из упита и табела прилагођени за штампање.</a:t>
            </a:r>
            <a:r>
              <a:rPr lang="sr-Latn-RS" sz="2400" dirty="0" smtClean="0">
                <a:latin typeface="Comic Sans MS" panose="030F0702030302020204" pitchFamily="66" charset="0"/>
              </a:rPr>
              <a:t/>
            </a:r>
            <a:br>
              <a:rPr lang="sr-Latn-RS" sz="2400" dirty="0" smtClean="0">
                <a:latin typeface="Comic Sans MS" panose="030F0702030302020204" pitchFamily="66" charset="0"/>
              </a:rPr>
            </a:br>
            <a:r>
              <a:rPr lang="sr-Latn-RS" sz="2400" dirty="0">
                <a:latin typeface="Comic Sans MS" panose="030F0702030302020204" pitchFamily="66" charset="0"/>
              </a:rPr>
              <a:t/>
            </a:r>
            <a:br>
              <a:rPr lang="sr-Latn-RS" sz="2400" dirty="0">
                <a:latin typeface="Comic Sans MS" panose="030F0702030302020204" pitchFamily="66" charset="0"/>
              </a:rPr>
            </a:br>
            <a:r>
              <a:rPr lang="sr-Cyrl-RS" sz="2800" dirty="0" smtClean="0">
                <a:latin typeface="Comic Sans MS" panose="030F0702030302020204" pitchFamily="66" charset="0"/>
              </a:rPr>
              <a:t/>
            </a:r>
            <a:br>
              <a:rPr lang="sr-Cyrl-RS" sz="2800" dirty="0" smtClean="0">
                <a:latin typeface="Comic Sans MS" panose="030F0702030302020204" pitchFamily="66" charset="0"/>
              </a:rPr>
            </a:br>
            <a:r>
              <a:rPr lang="sr-Cyrl-RS" sz="2400" dirty="0" smtClean="0">
                <a:latin typeface="Comic Sans MS" panose="030F0702030302020204" pitchFamily="66" charset="0"/>
              </a:rPr>
              <a:t>Изглед и садржај можемо дефинисати у складу са жељама крајњег корисника</a:t>
            </a:r>
            <a:br>
              <a:rPr lang="sr-Cyrl-RS" sz="2400" dirty="0" smtClean="0">
                <a:latin typeface="Comic Sans MS" panose="030F0702030302020204" pitchFamily="66" charset="0"/>
              </a:rPr>
            </a:b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304800"/>
            <a:ext cx="8719457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1913" y="533400"/>
            <a:ext cx="2173287" cy="819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17129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389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Comic Sans MS" panose="030F0702030302020204" pitchFamily="66" charset="0"/>
              </a:rPr>
              <a:t>За задаћу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800" dirty="0" smtClean="0">
                <a:latin typeface="Comic Sans MS" panose="030F0702030302020204" pitchFamily="66" charset="0"/>
              </a:rPr>
              <a:t>Кереирати табел</a:t>
            </a:r>
            <a:r>
              <a:rPr lang="en-US" sz="2800" dirty="0" smtClean="0">
                <a:latin typeface="Comic Sans MS" panose="030F0702030302020204" pitchFamily="66" charset="0"/>
              </a:rPr>
              <a:t>e</a:t>
            </a:r>
            <a:r>
              <a:rPr lang="sr-Cyrl-RS" sz="2800" smtClean="0">
                <a:latin typeface="Comic Sans MS" panose="030F0702030302020204" pitchFamily="66" charset="0"/>
              </a:rPr>
              <a:t> ИМЕНИК УЧЕНИКА и УСПЈЕХ УЧЕНИКА </a:t>
            </a:r>
            <a:r>
              <a:rPr lang="sr-Cyrl-RS" sz="2800" dirty="0" smtClean="0">
                <a:latin typeface="Comic Sans MS" panose="030F0702030302020204" pitchFamily="66" charset="0"/>
              </a:rPr>
              <a:t>(повезати их), затим направити извјештај помоћу </a:t>
            </a:r>
            <a:r>
              <a:rPr lang="sr-Cyrl-R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(чаробњака) </a:t>
            </a:r>
            <a:r>
              <a:rPr lang="en-US" sz="2800" dirty="0" smtClean="0">
                <a:latin typeface="Comic Sans MS" panose="030F0702030302020204" pitchFamily="66" charset="0"/>
              </a:rPr>
              <a:t>Report </a:t>
            </a:r>
            <a:r>
              <a:rPr lang="en-US" sz="2800" dirty="0" err="1" smtClean="0">
                <a:latin typeface="Comic Sans MS" panose="030F0702030302020204" pitchFamily="66" charset="0"/>
              </a:rPr>
              <a:t>Wizad</a:t>
            </a:r>
            <a:r>
              <a:rPr lang="sr-Cyrl-RS" sz="2800" dirty="0" smtClean="0">
                <a:latin typeface="Comic Sans MS" panose="030F0702030302020204" pitchFamily="66" charset="0"/>
              </a:rPr>
              <a:t> и опције </a:t>
            </a:r>
            <a:r>
              <a:rPr lang="en-US" sz="2800" dirty="0" smtClean="0">
                <a:latin typeface="Comic Sans MS" panose="030F0702030302020204" pitchFamily="66" charset="0"/>
              </a:rPr>
              <a:t>Report</a:t>
            </a:r>
            <a:r>
              <a:rPr lang="sr-Cyrl-RS" sz="2800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3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2667000"/>
            <a:ext cx="71628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5400" dirty="0" smtClean="0">
                <a:latin typeface="Comic Sans MS" panose="030F0702030302020204" pitchFamily="66" charset="0"/>
              </a:rPr>
              <a:t>Хвала за пажњу!</a:t>
            </a:r>
            <a:endParaRPr 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35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RS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/>
            </a:r>
            <a:br>
              <a:rPr lang="sr-Latn-RS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sr-Cyrl-RS" sz="40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Постоји </a:t>
            </a:r>
            <a:r>
              <a:rPr lang="sr-Cyrl-RS" sz="4000" dirty="0">
                <a:solidFill>
                  <a:prstClr val="white"/>
                </a:solidFill>
                <a:latin typeface="Comic Sans MS" panose="030F0702030302020204" pitchFamily="66" charset="0"/>
              </a:rPr>
              <a:t>неколико врста извјештаја</a:t>
            </a:r>
            <a:br>
              <a:rPr lang="sr-Cyrl-RS" sz="40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1.Табеларни извјештаји</a:t>
            </a:r>
            <a:r>
              <a:rPr lang="sr-Latn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- 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п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одаци 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се штампају у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редовима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и 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колонама, груписани и израчунавају се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укупни збирови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r-Cyrl-R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2.Стубични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извјештаји</a:t>
            </a:r>
            <a:r>
              <a:rPr lang="sr-Latn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-</a:t>
            </a:r>
            <a:r>
              <a:rPr lang="sr-Latn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личе 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на обрасце, могу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израчунати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укупне 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збирове и садрже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дијаграме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r-Cyrl-R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3.Извјештаји за штампање циркуларних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писама</a:t>
            </a:r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r-Cyrl-R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4.Извјештаји за штампање наљепница са адресама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9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1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24900" cy="104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0337"/>
            <a:ext cx="1143000" cy="155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1" y="1552703"/>
            <a:ext cx="742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anose="030F0702030302020204" pitchFamily="66" charset="0"/>
              </a:rPr>
              <a:t>1.</a:t>
            </a:r>
            <a:r>
              <a:rPr lang="sr-Latn-RS" sz="2000" dirty="0" smtClean="0">
                <a:latin typeface="Comic Sans MS" panose="030F0702030302020204" pitchFamily="66" charset="0"/>
              </a:rPr>
              <a:t>Reports</a:t>
            </a:r>
            <a:r>
              <a:rPr lang="sr-Cyrl-RS" sz="2000" dirty="0" smtClean="0">
                <a:latin typeface="Comic Sans MS" panose="030F0702030302020204" pitchFamily="66" charset="0"/>
              </a:rPr>
              <a:t>- морамо изабрати објекат на основу којег се креира аутоматски извјештај, садржи сва поља изабраног објекта у табеларном приказу</a:t>
            </a:r>
          </a:p>
          <a:p>
            <a:endParaRPr lang="sr-Cyrl-RS" sz="2000" dirty="0" smtClean="0">
              <a:latin typeface="Comic Sans MS" panose="030F0702030302020204" pitchFamily="66" charset="0"/>
            </a:endParaRPr>
          </a:p>
          <a:p>
            <a:r>
              <a:rPr lang="sr-Cyrl-RS" sz="2000" dirty="0" smtClean="0">
                <a:latin typeface="Comic Sans MS" panose="030F0702030302020204" pitchFamily="66" charset="0"/>
              </a:rPr>
              <a:t>2.</a:t>
            </a:r>
            <a:r>
              <a:rPr lang="sr-Latn-RS" sz="2000" dirty="0" smtClean="0">
                <a:latin typeface="Comic Sans MS" panose="030F0702030302020204" pitchFamily="66" charset="0"/>
              </a:rPr>
              <a:t>Labels-</a:t>
            </a:r>
            <a:r>
              <a:rPr lang="sr-Cyrl-RS" sz="2000" dirty="0" smtClean="0">
                <a:latin typeface="Comic Sans MS" panose="030F0702030302020204" pitchFamily="66" charset="0"/>
              </a:rPr>
              <a:t> Креирање наљепница–изаберемо објекат из ког бирамо поље, податке</a:t>
            </a:r>
            <a:r>
              <a:rPr lang="sr-Latn-RS" sz="2000" dirty="0" smtClean="0">
                <a:latin typeface="Comic Sans MS" panose="030F0702030302020204" pitchFamily="66" charset="0"/>
              </a:rPr>
              <a:t> </a:t>
            </a:r>
            <a:r>
              <a:rPr lang="sr-Cyrl-RS" sz="2000" dirty="0">
                <a:latin typeface="Comic Sans MS" panose="030F0702030302020204" pitchFamily="66" charset="0"/>
              </a:rPr>
              <a:t>з</a:t>
            </a:r>
            <a:r>
              <a:rPr lang="sr-Cyrl-RS" sz="2000" dirty="0" smtClean="0">
                <a:latin typeface="Comic Sans MS" panose="030F0702030302020204" pitchFamily="66" charset="0"/>
              </a:rPr>
              <a:t>а наљепницу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5177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MS </a:t>
            </a:r>
            <a:r>
              <a:rPr lang="sr-Latn-RS" sz="2000" dirty="0" smtClean="0">
                <a:latin typeface="Comic Sans MS" panose="030F0702030302020204" pitchFamily="66" charset="0"/>
              </a:rPr>
              <a:t>Access</a:t>
            </a:r>
            <a:r>
              <a:rPr lang="sr-Cyrl-RS" sz="2000" dirty="0" smtClean="0">
                <a:latin typeface="Comic Sans MS" panose="030F0702030302020204" pitchFamily="66" charset="0"/>
              </a:rPr>
              <a:t> </a:t>
            </a:r>
            <a:r>
              <a:rPr lang="sr-Cyrl-RS" sz="2000" dirty="0">
                <a:latin typeface="Comic Sans MS" panose="030F0702030302020204" pitchFamily="66" charset="0"/>
              </a:rPr>
              <a:t>нуди неколико начина за креирање извјештаја</a:t>
            </a:r>
            <a:endParaRPr lang="sr-Latn-RS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646131"/>
            <a:ext cx="8686800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5814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latin typeface="Comic Sans MS" panose="030F0702030302020204" pitchFamily="66" charset="0"/>
              </a:rPr>
              <a:t>3.</a:t>
            </a:r>
            <a:r>
              <a:rPr lang="sr-Latn-RS" sz="2000" dirty="0">
                <a:latin typeface="Comic Sans MS" panose="030F0702030302020204" pitchFamily="66" charset="0"/>
              </a:rPr>
              <a:t>Blank </a:t>
            </a:r>
            <a:r>
              <a:rPr lang="sr-Latn-RS" sz="2000" dirty="0" smtClean="0">
                <a:latin typeface="Comic Sans MS" panose="030F0702030302020204" pitchFamily="66" charset="0"/>
              </a:rPr>
              <a:t>Report-</a:t>
            </a:r>
            <a:r>
              <a:rPr lang="sr-Cyrl-RS" sz="2000" dirty="0" smtClean="0">
                <a:latin typeface="Comic Sans MS" panose="030F0702030302020204" pitchFamily="66" charset="0"/>
              </a:rPr>
              <a:t> добијемо </a:t>
            </a:r>
            <a:r>
              <a:rPr lang="sr-Cyrl-RS" sz="2000" dirty="0">
                <a:latin typeface="Comic Sans MS" panose="030F0702030302020204" pitchFamily="66" charset="0"/>
              </a:rPr>
              <a:t>празан приказ извјештаја </a:t>
            </a:r>
            <a:r>
              <a:rPr lang="sr-Latn-RS" sz="2000" dirty="0">
                <a:latin typeface="Comic Sans MS" panose="030F0702030302020204" pitchFamily="66" charset="0"/>
              </a:rPr>
              <a:t>Layout</a:t>
            </a:r>
            <a:r>
              <a:rPr lang="sr-Cyrl-RS" sz="2000" dirty="0">
                <a:latin typeface="Comic Sans MS" panose="030F0702030302020204" pitchFamily="66" charset="0"/>
              </a:rPr>
              <a:t> да сами креирамо извјештај</a:t>
            </a:r>
          </a:p>
          <a:p>
            <a:r>
              <a:rPr lang="sr-Cyrl-RS" sz="2000" dirty="0">
                <a:latin typeface="Comic Sans MS" panose="030F0702030302020204" pitchFamily="66" charset="0"/>
              </a:rPr>
              <a:t>4.</a:t>
            </a:r>
            <a:r>
              <a:rPr lang="sr-Latn-RS" sz="2000" dirty="0">
                <a:latin typeface="Comic Sans MS" panose="030F0702030302020204" pitchFamily="66" charset="0"/>
              </a:rPr>
              <a:t>Report </a:t>
            </a:r>
            <a:r>
              <a:rPr lang="sr-Latn-RS" sz="2000" dirty="0" smtClean="0">
                <a:latin typeface="Comic Sans MS" panose="030F0702030302020204" pitchFamily="66" charset="0"/>
              </a:rPr>
              <a:t>Desing-</a:t>
            </a:r>
            <a:r>
              <a:rPr lang="sr-Cyrl-RS" sz="2000" dirty="0" smtClean="0">
                <a:latin typeface="Comic Sans MS" panose="030F0702030302020204" pitchFamily="66" charset="0"/>
              </a:rPr>
              <a:t> Креирамо </a:t>
            </a:r>
            <a:r>
              <a:rPr lang="sr-Cyrl-RS" sz="2000" dirty="0">
                <a:latin typeface="Comic Sans MS" panose="030F0702030302020204" pitchFamily="66" charset="0"/>
              </a:rPr>
              <a:t>сами извјештај у приказу </a:t>
            </a:r>
            <a:r>
              <a:rPr lang="sr-Latn-RS" sz="2000" dirty="0">
                <a:latin typeface="Comic Sans MS" panose="030F0702030302020204" pitchFamily="66" charset="0"/>
              </a:rPr>
              <a:t>Desing </a:t>
            </a:r>
            <a:r>
              <a:rPr lang="sr-Latn-RS" sz="2000" dirty="0" smtClean="0">
                <a:latin typeface="Comic Sans MS" panose="030F0702030302020204" pitchFamily="66" charset="0"/>
              </a:rPr>
              <a:t>View</a:t>
            </a:r>
            <a:endParaRPr lang="sr-Cyrl-RS" sz="2000" dirty="0" smtClean="0">
              <a:latin typeface="Comic Sans MS" panose="030F0702030302020204" pitchFamily="66" charset="0"/>
            </a:endParaRPr>
          </a:p>
          <a:p>
            <a:endParaRPr lang="sr-Cyrl-RS" sz="2000" dirty="0">
              <a:latin typeface="Comic Sans MS" panose="030F0702030302020204" pitchFamily="66" charset="0"/>
            </a:endParaRPr>
          </a:p>
          <a:p>
            <a:r>
              <a:rPr lang="sr-Cyrl-RS" sz="2000" dirty="0">
                <a:latin typeface="Comic Sans MS" panose="030F0702030302020204" pitchFamily="66" charset="0"/>
              </a:rPr>
              <a:t>5.</a:t>
            </a:r>
            <a:r>
              <a:rPr lang="sr-Latn-RS" sz="2000" dirty="0">
                <a:latin typeface="Comic Sans MS" panose="030F0702030302020204" pitchFamily="66" charset="0"/>
              </a:rPr>
              <a:t>Report </a:t>
            </a:r>
            <a:r>
              <a:rPr lang="sr-Latn-RS" sz="2000" dirty="0" smtClean="0">
                <a:latin typeface="Comic Sans MS" panose="030F0702030302020204" pitchFamily="66" charset="0"/>
              </a:rPr>
              <a:t>Wizard-</a:t>
            </a:r>
            <a:r>
              <a:rPr lang="sr-Cyrl-RS" sz="2000" dirty="0" smtClean="0">
                <a:latin typeface="Comic Sans MS" panose="030F0702030302020204" pitchFamily="66" charset="0"/>
              </a:rPr>
              <a:t> Креирамо </a:t>
            </a:r>
            <a:r>
              <a:rPr lang="sr-Cyrl-RS" sz="2000" dirty="0">
                <a:latin typeface="Comic Sans MS" panose="030F0702030302020204" pitchFamily="66" charset="0"/>
              </a:rPr>
              <a:t>извјештај помоћу чаробњака (веома слично креирању </a:t>
            </a:r>
            <a:r>
              <a:rPr lang="sr-Latn-RS" sz="2000" dirty="0">
                <a:latin typeface="Comic Sans MS" panose="030F0702030302020204" pitchFamily="66" charset="0"/>
              </a:rPr>
              <a:t> </a:t>
            </a:r>
            <a:r>
              <a:rPr lang="sr-Cyrl-RS" sz="2000" dirty="0">
                <a:latin typeface="Comic Sans MS" panose="030F0702030302020204" pitchFamily="66" charset="0"/>
              </a:rPr>
              <a:t>упита и </a:t>
            </a:r>
            <a:r>
              <a:rPr lang="sr-Cyrl-RS" sz="2000" dirty="0" smtClean="0">
                <a:latin typeface="Comic Sans MS" panose="030F0702030302020204" pitchFamily="66" charset="0"/>
              </a:rPr>
              <a:t>образаца </a:t>
            </a:r>
            <a:r>
              <a:rPr lang="sr-Cyrl-RS" sz="2000">
                <a:latin typeface="Comic Sans MS" panose="030F0702030302020204" pitchFamily="66" charset="0"/>
              </a:rPr>
              <a:t>помоћу </a:t>
            </a:r>
            <a:r>
              <a:rPr lang="sr-Cyrl-RS" sz="2000" smtClean="0">
                <a:latin typeface="Comic Sans MS" panose="030F0702030302020204" pitchFamily="66" charset="0"/>
              </a:rPr>
              <a:t>чаробњака)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289123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69733">
            <a:off x="6522044" y="746483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43124">
            <a:off x="5858363" y="1181567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21741">
            <a:off x="5259466" y="1219978"/>
            <a:ext cx="1392971" cy="65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48516">
            <a:off x="4645221" y="1307479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4755" y="150216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08791">
            <a:off x="379434" y="2907350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269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Извјештаји се праве кликом на икону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Извјештај (</a:t>
            </a:r>
            <a:r>
              <a:rPr lang="sr-Latn-RS" sz="24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Riports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) а затим на опцију Нови извјештај (</a:t>
            </a:r>
            <a:r>
              <a:rPr lang="sr-Latn-RS" sz="24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New Riports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), који нам омогућава да на више различитих начина </a:t>
            </a:r>
            <a:r>
              <a:rPr lang="sr-Cyrl-RS" sz="2400" dirty="0" smtClean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креирамо </a:t>
            </a:r>
            <a:r>
              <a:rPr lang="sr-Cyrl-RS" sz="24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>извјештаје</a:t>
            </a:r>
            <a:r>
              <a:rPr lang="sr-Latn-RS" sz="28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sr-Latn-RS" sz="28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r-Latn-RS" sz="28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sr-Latn-RS" sz="2800" dirty="0">
                <a:solidFill>
                  <a:prstClr val="white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230" y="3080657"/>
            <a:ext cx="3599181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120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533400" y="3581400"/>
            <a:ext cx="1600200" cy="2133600"/>
          </a:xfrm>
          <a:prstGeom prst="round2Diag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А</a:t>
            </a:r>
            <a:r>
              <a:rPr lang="sr-Cyrl-RS" sz="1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утоматск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sr-Cyrl-RS" sz="1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креирање </a:t>
            </a:r>
          </a:p>
          <a:p>
            <a:pPr algn="ctr"/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Извештаја</a:t>
            </a:r>
            <a:endParaRPr lang="sr-Latn-RS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(Riport)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667000" y="4517027"/>
            <a:ext cx="1524000" cy="2133600"/>
          </a:xfrm>
          <a:prstGeom prst="round2Diag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sr-Cyrl-RS" sz="1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амостално 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прављење</a:t>
            </a:r>
          </a:p>
          <a:p>
            <a:pPr algn="ctr"/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извјештаја</a:t>
            </a:r>
          </a:p>
          <a:p>
            <a:pPr algn="ctr"/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Blank Report)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239000" y="3275623"/>
            <a:ext cx="1524000" cy="2133600"/>
          </a:xfrm>
          <a:prstGeom prst="round2Diag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</a:t>
            </a:r>
            <a:r>
              <a:rPr lang="sr-Cyrl-RS" sz="1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рављење 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извештаја помоћу чарабњака</a:t>
            </a:r>
            <a:endParaRPr lang="sr-Latn-RS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(Riport Wizarad)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86013"/>
            <a:ext cx="1524000" cy="71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02110"/>
            <a:ext cx="152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69733">
            <a:off x="5718800" y="3587403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5083629" y="4506140"/>
            <a:ext cx="1524000" cy="2136185"/>
          </a:xfrm>
          <a:prstGeom prst="round2Diag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</a:t>
            </a:r>
            <a:r>
              <a:rPr lang="sr-Cyrl-RS" sz="1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рављење 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извјештаја у облику </a:t>
            </a:r>
            <a:r>
              <a:rPr lang="sr-Cyrl-RS" sz="16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Наљепница 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Labels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88269">
            <a:off x="5097077" y="4117379"/>
            <a:ext cx="1412911" cy="6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26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400" dirty="0">
                <a:latin typeface="Comic Sans MS" panose="030F0702030302020204" pitchFamily="66" charset="0"/>
              </a:rPr>
              <a:t>Као и код образаца, када је означена нека табела или упит, лијевим кликом миша на Извјештај (</a:t>
            </a:r>
            <a:r>
              <a:rPr lang="en-US" sz="2400" dirty="0" err="1">
                <a:latin typeface="Comic Sans MS" panose="030F0702030302020204" pitchFamily="66" charset="0"/>
              </a:rPr>
              <a:t>Raport</a:t>
            </a:r>
            <a:r>
              <a:rPr lang="sr-Cyrl-RS" sz="2400" dirty="0">
                <a:latin typeface="Comic Sans MS" panose="030F0702030302020204" pitchFamily="66" charset="0"/>
              </a:rPr>
              <a:t>)  </a:t>
            </a:r>
            <a:r>
              <a:rPr lang="en-US" sz="2400" dirty="0">
                <a:latin typeface="Comic Sans MS" panose="030F0702030302020204" pitchFamily="66" charset="0"/>
              </a:rPr>
              <a:t>MS Access </a:t>
            </a:r>
            <a:r>
              <a:rPr lang="sr-Cyrl-RS" sz="2400" dirty="0">
                <a:latin typeface="Comic Sans MS" panose="030F0702030302020204" pitchFamily="66" charset="0"/>
              </a:rPr>
              <a:t>апликација ће аутоматски  креирати </a:t>
            </a:r>
            <a:r>
              <a:rPr lang="sr-Cyrl-RS" sz="2400" dirty="0" smtClean="0">
                <a:latin typeface="Comic Sans MS" panose="030F0702030302020204" pitchFamily="66" charset="0"/>
              </a:rPr>
              <a:t>извјештај</a:t>
            </a:r>
            <a:r>
              <a:rPr lang="sr-Latn-RS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726"/>
          <a:stretch/>
        </p:blipFill>
        <p:spPr bwMode="auto">
          <a:xfrm>
            <a:off x="2759868" y="2590800"/>
            <a:ext cx="6172200" cy="255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07" y="2590800"/>
            <a:ext cx="2376035" cy="197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24900" cy="104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53268"/>
            <a:ext cx="14811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80" y="3616579"/>
            <a:ext cx="14811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380" y="5257800"/>
            <a:ext cx="904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Comic Sans MS" panose="030F0702030302020204" pitchFamily="66" charset="0"/>
              </a:rPr>
              <a:t>Извјештаји у </a:t>
            </a:r>
            <a:r>
              <a:rPr lang="sr-Latn-RS" sz="2400" dirty="0" smtClean="0">
                <a:latin typeface="Comic Sans MS" panose="030F0702030302020204" pitchFamily="66" charset="0"/>
              </a:rPr>
              <a:t>Access</a:t>
            </a:r>
            <a:r>
              <a:rPr lang="sr-Cyrl-RS" sz="2400" dirty="0" smtClean="0">
                <a:latin typeface="Comic Sans MS" panose="030F0702030302020204" pitchFamily="66" charset="0"/>
              </a:rPr>
              <a:t>-у најчешће су базирани на упитима,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r>
              <a:rPr lang="sr-Cyrl-RS" sz="2400" dirty="0" smtClean="0">
                <a:latin typeface="Comic Sans MS" panose="030F0702030302020204" pitchFamily="66" charset="0"/>
              </a:rPr>
              <a:t>и у себи садрже оне податке</a:t>
            </a:r>
            <a:r>
              <a:rPr lang="sr-Latn-RS" sz="2400" dirty="0" smtClean="0"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latin typeface="Comic Sans MS" panose="030F0702030302020204" pitchFamily="66" charset="0"/>
              </a:rPr>
              <a:t>из табела које су нам у </a:t>
            </a:r>
            <a:endParaRPr lang="sr-Latn-RS" sz="2400" dirty="0" smtClean="0">
              <a:latin typeface="Comic Sans MS" panose="030F0702030302020204" pitchFamily="66" charset="0"/>
            </a:endParaRPr>
          </a:p>
          <a:p>
            <a:r>
              <a:rPr lang="sr-Cyrl-RS" sz="2400" dirty="0" smtClean="0">
                <a:latin typeface="Comic Sans MS" panose="030F0702030302020204" pitchFamily="66" charset="0"/>
              </a:rPr>
              <a:t>одређеном тренутку потребни.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98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7010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Comic Sans MS" panose="030F0702030302020204" pitchFamily="66" charset="0"/>
              </a:rPr>
              <a:t>Можете користити Чаробњак за извјештаје</a:t>
            </a:r>
            <a:r>
              <a:rPr lang="sr-Latn-RS" sz="2400" dirty="0" smtClean="0"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latin typeface="Comic Sans MS" panose="030F0702030302020204" pitchFamily="66" charset="0"/>
              </a:rPr>
              <a:t>(</a:t>
            </a:r>
            <a:r>
              <a:rPr lang="sr-Latn-RS" sz="2400" dirty="0" smtClean="0">
                <a:latin typeface="Comic Sans MS" panose="030F0702030302020204" pitchFamily="66" charset="0"/>
              </a:rPr>
              <a:t>Riport Wizard</a:t>
            </a:r>
            <a:r>
              <a:rPr lang="sr-Cyrl-RS" sz="2400" dirty="0" smtClean="0">
                <a:latin typeface="Comic Sans MS" panose="030F0702030302020204" pitchFamily="66" charset="0"/>
              </a:rPr>
              <a:t>), или да сами дизајнирате извештај од почетка у Дизајнеру извјештаја (</a:t>
            </a:r>
            <a:r>
              <a:rPr lang="sr-Latn-RS" sz="2400" dirty="0" smtClean="0">
                <a:latin typeface="Comic Sans MS" panose="030F0702030302020204" pitchFamily="66" charset="0"/>
              </a:rPr>
              <a:t>Riport Dizajn</a:t>
            </a:r>
            <a:r>
              <a:rPr lang="sr-Cyrl-RS" sz="2400" dirty="0" smtClean="0">
                <a:latin typeface="Comic Sans MS" panose="030F0702030302020204" pitchFamily="66" charset="0"/>
              </a:rPr>
              <a:t>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839200" cy="123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0080"/>
            <a:ext cx="1464305" cy="190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381000" y="3886200"/>
            <a:ext cx="1524000" cy="2133600"/>
          </a:xfrm>
          <a:prstGeom prst="round2Diag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Избор начина приказа извјештаја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8800" y="3886200"/>
            <a:ext cx="298631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5477"/>
            <a:ext cx="2971800" cy="258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4695">
            <a:off x="451545" y="3281505"/>
            <a:ext cx="1055843" cy="11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3943">
            <a:off x="2544378" y="2818955"/>
            <a:ext cx="1267469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3943">
            <a:off x="5511927" y="3521812"/>
            <a:ext cx="1149736" cy="128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58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7714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Comic Sans MS" panose="030F0702030302020204" pitchFamily="66" charset="0"/>
              </a:rPr>
              <a:t>Извјештај на основу  више табела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4379"/>
            <a:ext cx="4419600" cy="137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419600" cy="137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014" y="3200400"/>
            <a:ext cx="2549236" cy="118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4194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200" dirty="0" smtClean="0">
                <a:latin typeface="Comic Sans MS" panose="030F0702030302020204" pitchFamily="66" charset="0"/>
              </a:rPr>
              <a:t>Да бисмо добили извшјетај морамо поставити, у овом случају, неколико једноставних упита :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7203" y="1488328"/>
            <a:ext cx="9759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  </a:t>
            </a:r>
            <a:r>
              <a:rPr lang="sr-Cyrl-RS" sz="2200" dirty="0" smtClean="0">
                <a:latin typeface="Comic Sans MS" panose="030F0702030302020204" pitchFamily="66" charset="0"/>
              </a:rPr>
              <a:t>Ученицима желимо пров</a:t>
            </a:r>
            <a:r>
              <a:rPr lang="en-US" sz="2200" dirty="0" smtClean="0">
                <a:latin typeface="Comic Sans MS" panose="030F0702030302020204" pitchFamily="66" charset="0"/>
              </a:rPr>
              <a:t>j</a:t>
            </a:r>
            <a:r>
              <a:rPr lang="sr-Cyrl-RS" sz="2200" dirty="0" smtClean="0">
                <a:latin typeface="Comic Sans MS" panose="030F0702030302020204" pitchFamily="66" charset="0"/>
              </a:rPr>
              <a:t>ерити тренутно стање оцјена у дневнику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71" y="5105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anose="030F0702030302020204" pitchFamily="66" charset="0"/>
              </a:rPr>
              <a:t>Табела  Ученици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981" y="2362200"/>
            <a:ext cx="329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Comic Sans MS" panose="030F0702030302020204" pitchFamily="66" charset="0"/>
              </a:rPr>
              <a:t>Табела Преглед Успјеха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5882415" cy="196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331" y="1703772"/>
            <a:ext cx="1481137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202" y="4053403"/>
            <a:ext cx="1481137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789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r-Cyrl-RS" sz="36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Израда извјештаја помоћу Чаробња</a:t>
            </a:r>
            <a:r>
              <a:rPr lang="sr-Cyrl-RS" sz="32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ка</a:t>
            </a:r>
            <a:br>
              <a:rPr lang="sr-Cyrl-RS" sz="32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066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200" dirty="0" smtClean="0">
                <a:latin typeface="Comic Sans MS" panose="030F0702030302020204" pitchFamily="66" charset="0"/>
              </a:rPr>
              <a:t>Чаробњак за извјештаје (</a:t>
            </a:r>
            <a:r>
              <a:rPr lang="sr-Latn-RS" sz="2200" dirty="0" smtClean="0">
                <a:latin typeface="Comic Sans MS" panose="030F0702030302020204" pitchFamily="66" charset="0"/>
              </a:rPr>
              <a:t>Riport Wizard</a:t>
            </a:r>
            <a:r>
              <a:rPr lang="sr-Cyrl-RS" sz="2200" dirty="0" smtClean="0">
                <a:latin typeface="Comic Sans MS" panose="030F0702030302020204" pitchFamily="66" charset="0"/>
              </a:rPr>
              <a:t>) нас води кроз  кораке дизајн гдје дефинишемо све елементе: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86" y="2514600"/>
            <a:ext cx="3926703" cy="29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487" y="2514600"/>
            <a:ext cx="3810000" cy="299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057400"/>
            <a:ext cx="608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omic Sans MS" panose="030F0702030302020204" pitchFamily="66" charset="0"/>
              </a:rPr>
              <a:t>REPORTS WIZARD </a:t>
            </a:r>
            <a:r>
              <a:rPr lang="sr-Cyrl-RS" sz="2000" dirty="0" smtClean="0">
                <a:latin typeface="Comic Sans MS" panose="030F0702030302020204" pitchFamily="66" charset="0"/>
              </a:rPr>
              <a:t>избор табеле/упита и поља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5626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omic Sans MS" panose="030F0702030302020204" pitchFamily="66" charset="0"/>
              </a:rPr>
              <a:t>Изаберемо </a:t>
            </a:r>
            <a:r>
              <a:rPr lang="ru-RU" sz="2000" dirty="0">
                <a:latin typeface="Comic Sans MS" panose="030F0702030302020204" pitchFamily="66" charset="0"/>
              </a:rPr>
              <a:t>из падајуће листе </a:t>
            </a:r>
            <a:r>
              <a:rPr lang="ru-RU" sz="2000" dirty="0" smtClean="0">
                <a:latin typeface="Comic Sans MS" panose="030F0702030302020204" pitchFamily="66" charset="0"/>
              </a:rPr>
              <a:t>табелу </a:t>
            </a:r>
            <a:r>
              <a:rPr lang="ru-RU" sz="2000" dirty="0">
                <a:latin typeface="Comic Sans MS" panose="030F0702030302020204" pitchFamily="66" charset="0"/>
              </a:rPr>
              <a:t>или упит из које узимамо </a:t>
            </a:r>
            <a:r>
              <a:rPr lang="ru-RU" sz="2000" dirty="0" smtClean="0">
                <a:latin typeface="Comic Sans MS" panose="030F0702030302020204" pitchFamily="66" charset="0"/>
              </a:rPr>
              <a:t>податке. Затим изабремо назив колоне коју желимо приказати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sr-Cyrl-RS" sz="2000" dirty="0" smtClean="0">
                <a:latin typeface="Comic Sans MS" panose="030F0702030302020204" pitchFamily="66" charset="0"/>
              </a:rPr>
              <a:t>у извјештају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67000" y="3715544"/>
            <a:ext cx="1295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68787" y="4301445"/>
            <a:ext cx="1295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230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755</Words>
  <Application>Microsoft Office PowerPoint</Application>
  <PresentationFormat>On-screen Show (4:3)</PresentationFormat>
  <Paragraphs>98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Рад са извјештајима </vt:lpstr>
      <vt:lpstr>    Посљедњи корак у креирању базе података је управо креирање извјештајa који служе за приказ података на екрану или папиру. Извјештаји (Riports) су посебно обликовани прикази података из упита и табела прилагођени за штампање.   Изглед и садржај можемо дефинисати у складу са жељама крајњег корисника </vt:lpstr>
      <vt:lpstr> Постоји неколико врста извјештаја </vt:lpstr>
      <vt:lpstr>1</vt:lpstr>
      <vt:lpstr>Slide 5</vt:lpstr>
      <vt:lpstr>Slide 6</vt:lpstr>
      <vt:lpstr>Slide 7</vt:lpstr>
      <vt:lpstr>Извјештај на основу  више табела</vt:lpstr>
      <vt:lpstr>Израда извјештаја помоћу Чаробњака </vt:lpstr>
      <vt:lpstr>Избор груписања по нивоима</vt:lpstr>
      <vt:lpstr>Избор начина приказа података</vt:lpstr>
      <vt:lpstr>Slide 12</vt:lpstr>
      <vt:lpstr>Slide 13</vt:lpstr>
      <vt:lpstr>Slide 14</vt:lpstr>
      <vt:lpstr>Снимање базе података</vt:lpstr>
      <vt:lpstr>Снимање базе података</vt:lpstr>
      <vt:lpstr>Штампање извјештаја</vt:lpstr>
      <vt:lpstr>Штампање извјештаја</vt:lpstr>
      <vt:lpstr>Поставке штампања</vt:lpstr>
      <vt:lpstr>За задаћу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Приказивање и штампање извјештаја</dc:title>
  <dc:creator>root</dc:creator>
  <cp:lastModifiedBy>S</cp:lastModifiedBy>
  <cp:revision>141</cp:revision>
  <dcterms:created xsi:type="dcterms:W3CDTF">2020-05-10T21:37:24Z</dcterms:created>
  <dcterms:modified xsi:type="dcterms:W3CDTF">2020-05-23T05:41:26Z</dcterms:modified>
</cp:coreProperties>
</file>