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99"/>
    <p:restoredTop sz="86705"/>
  </p:normalViewPr>
  <p:slideViewPr>
    <p:cSldViewPr snapToGrid="0" snapToObjects="1">
      <p:cViewPr varScale="1">
        <p:scale>
          <a:sx n="61" d="100"/>
          <a:sy n="61" d="100"/>
        </p:scale>
        <p:origin x="71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157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Drag picture to placeholder or click icon to add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736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6004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159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3910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77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620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79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0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8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2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1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891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016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0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5418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7100" y="685799"/>
            <a:ext cx="7556500" cy="2501901"/>
          </a:xfrm>
        </p:spPr>
        <p:txBody>
          <a:bodyPr>
            <a:normAutofit/>
          </a:bodyPr>
          <a:lstStyle/>
          <a:p>
            <a:pPr algn="ctr"/>
            <a:r>
              <a:rPr lang="x-none" b="1" dirty="0">
                <a:latin typeface="Times New Roman" pitchFamily="18" charset="0"/>
                <a:cs typeface="Times New Roman" pitchFamily="18" charset="0"/>
              </a:rPr>
              <a:t>СРЕДСТВА МАСОВНЕ КОМУНИКАЦИЈЕ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344" y="4102100"/>
            <a:ext cx="5119656" cy="2755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6100" y="6400800"/>
            <a:ext cx="3232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 smtClean="0">
                <a:latin typeface="Times New Roman" charset="0"/>
                <a:ea typeface="Times New Roman" charset="0"/>
                <a:cs typeface="Times New Roman" charset="0"/>
              </a:rPr>
              <a:t> ДРУШТВО ЗА 4. РАЗРЕД</a:t>
            </a:r>
            <a:endParaRPr lang="en-US" sz="1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55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796588" cy="55135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2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Средства </a:t>
            </a:r>
            <a:r>
              <a:rPr lang="bg-BG" sz="32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масовне комуникације су</a:t>
            </a:r>
            <a:r>
              <a:rPr lang="bg-BG" sz="32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:</a:t>
            </a:r>
            <a:r>
              <a:rPr lang="hr-HR" sz="32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sz="32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lvl="2"/>
            <a:r>
              <a:rPr lang="bg-BG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штампа;</a:t>
            </a:r>
            <a:r>
              <a:rPr lang="hr-HR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lvl="2"/>
            <a:r>
              <a:rPr lang="bg-BG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радио;</a:t>
            </a:r>
            <a:r>
              <a:rPr lang="hr-HR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lvl="2"/>
            <a:r>
              <a:rPr lang="bg-BG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телевизија (ТВ);</a:t>
            </a:r>
            <a:r>
              <a:rPr lang="hr-HR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lvl="2"/>
            <a:r>
              <a:rPr lang="bg-BG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рачунар (компјутер</a:t>
            </a:r>
            <a:r>
              <a:rPr lang="bg-BG" sz="28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) </a:t>
            </a:r>
            <a:r>
              <a:rPr lang="bg-BG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hr-HR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sr-Cyrl-RS" sz="2800" dirty="0" smtClean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lvl="2"/>
            <a:r>
              <a:rPr lang="bg-BG" sz="2800" dirty="0" smtClean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интеренет.</a:t>
            </a:r>
            <a:endParaRPr lang="en-US" sz="28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4212" y="6438900"/>
            <a:ext cx="3993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ДРУШТВО ЗА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60151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5980" y="182880"/>
            <a:ext cx="7485682" cy="2898648"/>
          </a:xfrm>
        </p:spPr>
        <p:txBody>
          <a:bodyPr>
            <a:noAutofit/>
          </a:bodyPr>
          <a:lstStyle/>
          <a:p>
            <a:pPr lvl="1">
              <a:buFont typeface="Wingdings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Штампа</a:t>
            </a:r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x-none" sz="2400" dirty="0">
                <a:solidFill>
                  <a:schemeClr val="tx1"/>
                </a:solidFill>
              </a:rPr>
              <a:t/>
            </a:r>
            <a:br>
              <a:rPr lang="x-none" sz="2400" dirty="0">
                <a:solidFill>
                  <a:schemeClr val="tx1"/>
                </a:solidFill>
              </a:rPr>
            </a:b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Новине, часописи и књиге једним именом зовемо штампа.</a:t>
            </a:r>
            <a:b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ористи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учење и 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исање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догађајима.</a:t>
            </a:r>
            <a:b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x-none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Предност: 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ако 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 чувају, 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 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погодне за преношење знања са једне на другу генерацију.</a:t>
            </a:r>
            <a:b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x-none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Слабост: 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Спорост у ширењу 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информација</a:t>
            </a:r>
            <a:r>
              <a:rPr lang="sr-Cyrl-R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4" descr="C:\Users\WIN7\Downloads\newspers-Novine-i-nove-generacije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0664" y="428752"/>
            <a:ext cx="3815244" cy="22098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22478" y="3672013"/>
            <a:ext cx="707722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3663" lvl="2" indent="263525">
              <a:buFont typeface="Wingdings" charset="2"/>
              <a:buChar char="Ø"/>
            </a:pP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400" b="1" dirty="0" smtClean="0">
                <a:latin typeface="Times New Roman" pitchFamily="18" charset="0"/>
                <a:cs typeface="Times New Roman" pitchFamily="18" charset="0"/>
              </a:rPr>
              <a:t>Радио</a:t>
            </a:r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3663" lvl="2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Предност: </a:t>
            </a: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Љ</a:t>
            </a:r>
            <a:r>
              <a:rPr lang="x-none" sz="2400" dirty="0" smtClean="0">
                <a:latin typeface="Times New Roman" pitchFamily="18" charset="0"/>
                <a:cs typeface="Times New Roman" pitchFamily="18" charset="0"/>
              </a:rPr>
              <a:t>уди </a:t>
            </a:r>
            <a:r>
              <a:rPr lang="x-none" sz="2400" dirty="0">
                <a:latin typeface="Times New Roman" pitchFamily="18" charset="0"/>
                <a:cs typeface="Times New Roman" pitchFamily="18" charset="0"/>
              </a:rPr>
              <a:t>се могу </a:t>
            </a:r>
            <a:r>
              <a:rPr lang="x-none" sz="2400" dirty="0" smtClean="0">
                <a:latin typeface="Times New Roman" pitchFamily="18" charset="0"/>
                <a:cs typeface="Times New Roman" pitchFamily="18" charset="0"/>
              </a:rPr>
              <a:t>брже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x-none" sz="2400" dirty="0" smtClean="0">
                <a:latin typeface="Times New Roman" pitchFamily="18" charset="0"/>
                <a:cs typeface="Times New Roman" pitchFamily="18" charset="0"/>
              </a:rPr>
              <a:t>информисати  </a:t>
            </a:r>
            <a:r>
              <a:rPr lang="x-none" sz="2400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x-none" sz="2400" dirty="0" smtClean="0">
                <a:latin typeface="Times New Roman" pitchFamily="18" charset="0"/>
                <a:cs typeface="Times New Roman" pitchFamily="18" charset="0"/>
              </a:rPr>
              <a:t>догађајима.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Слабост: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x-none" sz="2400" dirty="0" smtClean="0">
                <a:latin typeface="Times New Roman" pitchFamily="18" charset="0"/>
                <a:cs typeface="Times New Roman" pitchFamily="18" charset="0"/>
              </a:rPr>
              <a:t>оруке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се</a:t>
            </a:r>
            <a:r>
              <a:rPr lang="x-non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400" dirty="0">
                <a:latin typeface="Times New Roman" pitchFamily="18" charset="0"/>
                <a:cs typeface="Times New Roman" pitchFamily="18" charset="0"/>
              </a:rPr>
              <a:t>могу чути само у моменту </a:t>
            </a:r>
            <a:r>
              <a:rPr lang="x-none" sz="2400" dirty="0" smtClean="0">
                <a:latin typeface="Times New Roman" pitchFamily="18" charset="0"/>
                <a:cs typeface="Times New Roman" pitchFamily="18" charset="0"/>
              </a:rPr>
              <a:t>емитовања</a:t>
            </a:r>
            <a:r>
              <a:rPr lang="x-none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charset="2"/>
              <a:buChar char="Ø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x-none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WIN7\Downloads\images radio.jpg"/>
          <p:cNvPicPr>
            <a:picLocks noChangeAspect="1" noChangeArrowheads="1"/>
          </p:cNvPicPr>
          <p:nvPr/>
        </p:nvPicPr>
        <p:blipFill rotWithShape="1">
          <a:blip r:embed="rId3" cstate="print"/>
          <a:srcRect l="21449"/>
          <a:stretch/>
        </p:blipFill>
        <p:spPr bwMode="auto">
          <a:xfrm>
            <a:off x="7625166" y="4011823"/>
            <a:ext cx="3830742" cy="19158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30937" y="6477000"/>
            <a:ext cx="32171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ДРУШТВО ЗА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23824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499" y="667511"/>
            <a:ext cx="7800599" cy="263448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charset="2"/>
              <a:buChar char="Ø"/>
            </a:pPr>
            <a:r>
              <a:rPr lang="sr-Cyrl-B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x-none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елевизија </a:t>
            </a:r>
            <a:r>
              <a:rPr lang="x-none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(ТВ)</a:t>
            </a:r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x-none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елевизија 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обједињује 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 најважнија средства 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масовн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комуникација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радио, штампу и филм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x-none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Предност: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могућава 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јефтино и брзо 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обавјештење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endParaRPr lang="x-none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B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уди 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много различитих забавних 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x-none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200" dirty="0"/>
          </a:p>
        </p:txBody>
      </p:sp>
      <p:pic>
        <p:nvPicPr>
          <p:cNvPr id="5" name="Picture 4" descr="C:\Users\WIN7\Downloads\tel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49532" y="1065275"/>
            <a:ext cx="2960972" cy="1828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44499" y="3430012"/>
            <a:ext cx="863750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x-none" sz="2400" b="1" dirty="0">
                <a:latin typeface="Times New Roman" pitchFamily="18" charset="0"/>
                <a:cs typeface="Times New Roman" pitchFamily="18" charset="0"/>
              </a:rPr>
              <a:t>Рачунар (компјутер</a:t>
            </a:r>
            <a:r>
              <a:rPr lang="x-none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x-none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x-none" sz="2400" dirty="0" smtClean="0">
                <a:latin typeface="Times New Roman" pitchFamily="18" charset="0"/>
                <a:cs typeface="Times New Roman" pitchFamily="18" charset="0"/>
              </a:rPr>
              <a:t>Помоћу </a:t>
            </a:r>
            <a:r>
              <a:rPr lang="x-none" sz="2400" dirty="0">
                <a:latin typeface="Times New Roman" pitchFamily="18" charset="0"/>
                <a:cs typeface="Times New Roman" pitchFamily="18" charset="0"/>
              </a:rPr>
              <a:t>рачунара људи обављају много важне </a:t>
            </a:r>
            <a:r>
              <a:rPr lang="x-none" sz="2400" dirty="0" smtClean="0">
                <a:latin typeface="Times New Roman" pitchFamily="18" charset="0"/>
                <a:cs typeface="Times New Roman" pitchFamily="18" charset="0"/>
              </a:rPr>
              <a:t>послове: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x-none" sz="2400" dirty="0" smtClean="0">
                <a:latin typeface="Times New Roman" pitchFamily="18" charset="0"/>
                <a:cs typeface="Times New Roman" pitchFamily="18" charset="0"/>
              </a:rPr>
              <a:t>ишу</a:t>
            </a:r>
            <a:r>
              <a:rPr lang="x-none" sz="2400" dirty="0">
                <a:latin typeface="Times New Roman" pitchFamily="18" charset="0"/>
                <a:cs typeface="Times New Roman" pitchFamily="18" charset="0"/>
              </a:rPr>
              <a:t>, цртају, прикупљају и чувају велике количине информација.</a:t>
            </a:r>
          </a:p>
          <a:p>
            <a:pPr>
              <a:buNone/>
            </a:pPr>
            <a:r>
              <a:rPr lang="sr-Cyrl-BA" sz="24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x-none" sz="2400" b="1" dirty="0" smtClean="0">
                <a:latin typeface="Times New Roman" pitchFamily="18" charset="0"/>
                <a:cs typeface="Times New Roman" pitchFamily="18" charset="0"/>
              </a:rPr>
              <a:t>редност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x-non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x-none" sz="2400" dirty="0" smtClean="0">
                <a:latin typeface="Times New Roman" pitchFamily="18" charset="0"/>
                <a:cs typeface="Times New Roman" pitchFamily="18" charset="0"/>
              </a:rPr>
              <a:t>могућава </a:t>
            </a:r>
            <a:r>
              <a:rPr lang="x-none" sz="2400" dirty="0">
                <a:latin typeface="Times New Roman" pitchFamily="18" charset="0"/>
                <a:cs typeface="Times New Roman" pitchFamily="18" charset="0"/>
              </a:rPr>
              <a:t>занимиљивије и успјешније учење.</a:t>
            </a:r>
          </a:p>
          <a:p>
            <a:pPr>
              <a:buNone/>
            </a:pPr>
            <a:r>
              <a:rPr lang="sr-Cyrl-BA" sz="24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x-none" sz="2400" b="1" dirty="0" smtClean="0">
                <a:latin typeface="Times New Roman" pitchFamily="18" charset="0"/>
                <a:cs typeface="Times New Roman" pitchFamily="18" charset="0"/>
              </a:rPr>
              <a:t>лабост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Може </a:t>
            </a:r>
            <a:r>
              <a:rPr lang="x-none" sz="2400" dirty="0" smtClean="0">
                <a:latin typeface="Times New Roman" pitchFamily="18" charset="0"/>
                <a:cs typeface="Times New Roman" pitchFamily="18" charset="0"/>
              </a:rPr>
              <a:t>лоше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x-none" sz="2400" dirty="0" smtClean="0">
                <a:latin typeface="Times New Roman" pitchFamily="18" charset="0"/>
                <a:cs typeface="Times New Roman" pitchFamily="18" charset="0"/>
              </a:rPr>
              <a:t>утиче </a:t>
            </a:r>
            <a:r>
              <a:rPr lang="x-none" sz="2400" dirty="0">
                <a:latin typeface="Times New Roman" pitchFamily="18" charset="0"/>
                <a:cs typeface="Times New Roman" pitchFamily="18" charset="0"/>
              </a:rPr>
              <a:t>на здравље (јавља се умор, неки садржаји лоше утичу на сан).</a:t>
            </a:r>
          </a:p>
        </p:txBody>
      </p:sp>
      <p:pic>
        <p:nvPicPr>
          <p:cNvPr id="7" name="Picture 2" descr="C:\Users\WIN7\Downloads\intern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49532" y="3911600"/>
            <a:ext cx="2960972" cy="184708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44500" y="6477000"/>
            <a:ext cx="3448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ДРУШТВО ЗА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148606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464" y="320040"/>
            <a:ext cx="8105614" cy="5750560"/>
          </a:xfrm>
        </p:spPr>
        <p:txBody>
          <a:bodyPr>
            <a:noAutofit/>
          </a:bodyPr>
          <a:lstStyle/>
          <a:p>
            <a:r>
              <a:rPr lang="x-none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Интернет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Интернет је мрежа великог броја повезаних рачунара.</a:t>
            </a:r>
            <a:b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редност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Можемо комуницирати, 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добијати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информације,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читати (књиге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размјењивати писане и усмене поруке, учити, гледати филмове, слушати музику, куповати итд.</a:t>
            </a:r>
            <a:b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x-none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Слабост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ао 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код рачунара.</a:t>
            </a:r>
            <a:b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078" y="1837496"/>
            <a:ext cx="3574952" cy="3149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0477" y="6502400"/>
            <a:ext cx="3274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ДРУШТВО ЗА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158642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825500"/>
            <a:ext cx="7328411" cy="4953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x-none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Препоруке за коришћење рачунара и интернета</a:t>
            </a:r>
            <a:r>
              <a:rPr lang="x-none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x-none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Користи 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рачунар и интернет само уз присуство родитеља.</a:t>
            </a:r>
          </a:p>
          <a:p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Приликом израде домаћег задатка, забаве и слично, користи само адресе (локације) које 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ти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родитељи 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учитељи 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препоручили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r-Cyrl-B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емој да помоћу интернета упућујеш слике или писане поруке које некога могу узнемирити или </a:t>
            </a:r>
            <a:r>
              <a:rPr lang="x-non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уплашити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или некоме кога не познајеш.</a:t>
            </a:r>
            <a:endParaRPr lang="x-none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интеренту се не представљај као неко други.</a:t>
            </a:r>
          </a:p>
          <a:p>
            <a:r>
              <a:rPr lang="sr-Cyrl-B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твори само поруке од особа које познајеш.</a:t>
            </a:r>
          </a:p>
          <a:p>
            <a:r>
              <a:rPr lang="sr-Cyrl-B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x-none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оришћење рачунара и интернета дуже од један сат дневно, дјеци твог узраста може угрозити здравље.</a:t>
            </a:r>
          </a:p>
        </p:txBody>
      </p:sp>
      <p:pic>
        <p:nvPicPr>
          <p:cNvPr id="4" name="Picture 3" descr="C:\Users\WIN7\Downloads\sjedenj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2623" y="825500"/>
            <a:ext cx="4049147" cy="340934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84213" y="6565900"/>
            <a:ext cx="32527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ДРУШТВО ЗА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4362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1079500"/>
            <a:ext cx="7281917" cy="42545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r-Cyrl-B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x-none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АДАЦИ ЗА САМОСТАЛАН </a:t>
            </a:r>
            <a:r>
              <a:rPr lang="x-none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</a:t>
            </a:r>
            <a:endParaRPr lang="hr-HR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hr-HR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r-H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x-non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Шта </a:t>
            </a:r>
            <a:r>
              <a:rPr lang="x-none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 убрајамо у средства масовне </a:t>
            </a:r>
            <a:r>
              <a:rPr lang="hr-H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x-non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комуникације?</a:t>
            </a:r>
            <a:endParaRPr lang="x-none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r-H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x-non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Објасни </a:t>
            </a:r>
            <a:r>
              <a:rPr lang="x-none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примјерима најважније предности и </a:t>
            </a:r>
            <a:r>
              <a:rPr lang="x-non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слабости</a:t>
            </a:r>
            <a:r>
              <a:rPr lang="hr-H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наведених </a:t>
            </a:r>
            <a:r>
              <a:rPr lang="x-none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средстава комуникације:</a:t>
            </a:r>
          </a:p>
          <a:p>
            <a:pPr marL="514350" indent="-514350">
              <a:buNone/>
            </a:pPr>
            <a:r>
              <a:rPr lang="x-non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x-none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писмо;  </a:t>
            </a:r>
            <a:endParaRPr lang="sr-Cyrl-R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x-non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x-none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ТВ;  </a:t>
            </a:r>
            <a:endParaRPr lang="sr-Cyrl-R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x-non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x-none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рачунар и </a:t>
            </a:r>
            <a:r>
              <a:rPr lang="x-non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интернет</a:t>
            </a:r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x-none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668" y="1651000"/>
            <a:ext cx="3596173" cy="2857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4213" y="6273800"/>
            <a:ext cx="3240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ПРИРОДА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ДРУШТВО ЗА 4. РАЗРЕД</a:t>
            </a:r>
          </a:p>
        </p:txBody>
      </p:sp>
    </p:spTree>
    <p:extLst>
      <p:ext uri="{BB962C8B-B14F-4D97-AF65-F5344CB8AC3E}">
        <p14:creationId xmlns:p14="http://schemas.microsoft.com/office/powerpoint/2010/main" val="87739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550</TotalTime>
  <Words>316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Century Gothic</vt:lpstr>
      <vt:lpstr>Times New Roman</vt:lpstr>
      <vt:lpstr>Wingdings</vt:lpstr>
      <vt:lpstr>Wingdings 3</vt:lpstr>
      <vt:lpstr>Slice</vt:lpstr>
      <vt:lpstr>СРЕДСТВА МАСОВНЕ КОМУНИКАЦИЈЕ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marina_uciteljica@yahoo.com</cp:lastModifiedBy>
  <cp:revision>24</cp:revision>
  <dcterms:created xsi:type="dcterms:W3CDTF">2020-05-12T20:16:28Z</dcterms:created>
  <dcterms:modified xsi:type="dcterms:W3CDTF">2020-05-19T08:47:12Z</dcterms:modified>
</cp:coreProperties>
</file>