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8" r:id="rId21"/>
    <p:sldId id="279" r:id="rId22"/>
    <p:sldId id="280" r:id="rId23"/>
    <p:sldId id="277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1" d="100"/>
          <a:sy n="141" d="100"/>
        </p:scale>
        <p:origin x="-12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16133"/>
            <a:ext cx="3505200" cy="173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031357"/>
            <a:ext cx="3313355" cy="12766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3315810"/>
            <a:ext cx="3309803" cy="9454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137621"/>
            <a:ext cx="2133600" cy="563236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4289975"/>
            <a:ext cx="2831592" cy="273844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4289975"/>
            <a:ext cx="643666" cy="27384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772610"/>
            <a:ext cx="1484453" cy="358525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772610"/>
            <a:ext cx="5423704" cy="35852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175622"/>
            <a:ext cx="6637468" cy="1021556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3200400"/>
            <a:ext cx="6637467" cy="114031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735074"/>
            <a:ext cx="3419856" cy="26197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735073"/>
            <a:ext cx="3419856" cy="26197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737007"/>
            <a:ext cx="305714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1737007"/>
            <a:ext cx="3055717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642395"/>
            <a:ext cx="3090440" cy="386305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1993076"/>
            <a:ext cx="3304572" cy="109736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102746"/>
            <a:ext cx="3298784" cy="113842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1995678"/>
            <a:ext cx="3300984" cy="109728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520346"/>
            <a:ext cx="3359623" cy="4101084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3099816"/>
            <a:ext cx="3300573" cy="1139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51435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250116"/>
            <a:ext cx="8229600" cy="463923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16133"/>
            <a:ext cx="3679116" cy="5244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770748"/>
            <a:ext cx="7024744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3" y="1742739"/>
            <a:ext cx="6777317" cy="263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1" y="2072954"/>
            <a:ext cx="3313355" cy="997593"/>
          </a:xfrm>
        </p:spPr>
        <p:txBody>
          <a:bodyPr>
            <a:normAutofit fontScale="90000"/>
          </a:bodyPr>
          <a:lstStyle/>
          <a:p>
            <a:r>
              <a:rPr lang="sr-Cyrl-BA" sz="3200" dirty="0" smtClean="0">
                <a:latin typeface="Arial" pitchFamily="34" charset="0"/>
                <a:cs typeface="Arial" pitchFamily="34" charset="0"/>
              </a:rPr>
              <a:t>Рад са обрасцима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9492" y="3976008"/>
            <a:ext cx="3309803" cy="432232"/>
          </a:xfrm>
        </p:spPr>
        <p:txBody>
          <a:bodyPr>
            <a:normAutofit/>
          </a:bodyPr>
          <a:lstStyle/>
          <a:p>
            <a:pPr algn="r"/>
            <a:r>
              <a:rPr lang="sr-Cyrl-BA" sz="2000" dirty="0" smtClean="0">
                <a:latin typeface="Arial" pitchFamily="34" charset="0"/>
                <a:cs typeface="Arial" pitchFamily="34" charset="0"/>
              </a:rPr>
              <a:t>8. разред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00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76200"/>
            <a:ext cx="3505200" cy="438150"/>
          </a:xfrm>
        </p:spPr>
        <p:txBody>
          <a:bodyPr>
            <a:normAutofit fontScale="90000"/>
          </a:bodyPr>
          <a:lstStyle/>
          <a:p>
            <a:pPr algn="ctr"/>
            <a:r>
              <a:rPr lang="sr-Cyrl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Образац </a:t>
            </a:r>
            <a:r>
              <a:rPr lang="en-US" sz="3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Ucenici</a:t>
            </a:r>
            <a:endParaRPr lang="en-US" sz="3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21" b="6959"/>
          <a:stretch/>
        </p:blipFill>
        <p:spPr bwMode="auto">
          <a:xfrm>
            <a:off x="609600" y="617301"/>
            <a:ext cx="6107711" cy="4088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>
            <a:stCxn id="7" idx="1"/>
            <a:endCxn id="5" idx="7"/>
          </p:cNvCxnSpPr>
          <p:nvPr/>
        </p:nvCxnSpPr>
        <p:spPr>
          <a:xfrm flipH="1">
            <a:off x="2761689" y="2938324"/>
            <a:ext cx="4248711" cy="152918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981200" y="4400550"/>
            <a:ext cx="9144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10400" y="2476659"/>
            <a:ext cx="16514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Информације</a:t>
            </a:r>
          </a:p>
          <a:p>
            <a:r>
              <a:rPr lang="sr-Cyrl-BA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sr-Cyrl-BA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подацима</a:t>
            </a:r>
          </a:p>
          <a:p>
            <a:r>
              <a:rPr lang="sr-Cyrl-BA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 табели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08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76200"/>
            <a:ext cx="3505200" cy="438150"/>
          </a:xfrm>
        </p:spPr>
        <p:txBody>
          <a:bodyPr>
            <a:normAutofit fontScale="90000"/>
          </a:bodyPr>
          <a:lstStyle/>
          <a:p>
            <a:pPr algn="ctr"/>
            <a:r>
              <a:rPr lang="sr-Cyrl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Образац </a:t>
            </a:r>
            <a:r>
              <a:rPr lang="en-US" sz="3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Ucenici</a:t>
            </a:r>
            <a:endParaRPr lang="en-US" sz="3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1" t="77608" r="54845" b="6959"/>
          <a:stretch/>
        </p:blipFill>
        <p:spPr bwMode="auto">
          <a:xfrm>
            <a:off x="1351305" y="1352549"/>
            <a:ext cx="6599083" cy="2233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3285154" y="1841684"/>
            <a:ext cx="527959" cy="129305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6" idx="2"/>
          </p:cNvCxnSpPr>
          <p:nvPr/>
        </p:nvCxnSpPr>
        <p:spPr>
          <a:xfrm flipH="1">
            <a:off x="4191000" y="1998881"/>
            <a:ext cx="1768576" cy="113585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65701" y="1239619"/>
            <a:ext cx="2077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Current record</a:t>
            </a:r>
            <a:endParaRPr lang="sr-Cyrl-BA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r-Cyrl-BA" dirty="0" smtClean="0">
                <a:latin typeface="Arial" pitchFamily="34" charset="0"/>
                <a:cs typeface="Arial" pitchFamily="34" charset="0"/>
              </a:rPr>
              <a:t>Тренутни податак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56860" y="1352550"/>
            <a:ext cx="1805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Last record</a:t>
            </a:r>
            <a:endParaRPr lang="sr-Cyrl-BA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r-Cyrl-BA" dirty="0" smtClean="0">
                <a:latin typeface="Arial" pitchFamily="34" charset="0"/>
                <a:cs typeface="Arial" pitchFamily="34" charset="0"/>
              </a:rPr>
              <a:t>Задњи податак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202" name="Group 8201"/>
          <p:cNvGrpSpPr/>
          <p:nvPr/>
        </p:nvGrpSpPr>
        <p:grpSpPr>
          <a:xfrm>
            <a:off x="569304" y="3181350"/>
            <a:ext cx="2057400" cy="1595994"/>
            <a:chOff x="1295400" y="2820616"/>
            <a:chExt cx="2057400" cy="1595994"/>
          </a:xfrm>
        </p:grpSpPr>
        <p:cxnSp>
          <p:nvCxnSpPr>
            <p:cNvPr id="6" name="Straight Arrow Connector 5"/>
            <p:cNvCxnSpPr>
              <a:stCxn id="10" idx="0"/>
            </p:cNvCxnSpPr>
            <p:nvPr/>
          </p:nvCxnSpPr>
          <p:spPr>
            <a:xfrm flipV="1">
              <a:off x="2112355" y="3134738"/>
              <a:ext cx="1028699" cy="635541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295400" y="3770279"/>
              <a:ext cx="16339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First record</a:t>
              </a:r>
              <a:endParaRPr lang="sr-Cyrl-BA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sr-Cyrl-BA" dirty="0" smtClean="0">
                  <a:latin typeface="Arial" pitchFamily="34" charset="0"/>
                  <a:cs typeface="Arial" pitchFamily="34" charset="0"/>
                </a:rPr>
                <a:t>Први податак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0" name="Rounded Rectangle 8199"/>
            <p:cNvSpPr/>
            <p:nvPr/>
          </p:nvSpPr>
          <p:spPr>
            <a:xfrm>
              <a:off x="2929309" y="2820616"/>
              <a:ext cx="423491" cy="281783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03" name="Rounded Rectangle 8202"/>
          <p:cNvSpPr/>
          <p:nvPr/>
        </p:nvSpPr>
        <p:spPr>
          <a:xfrm>
            <a:off x="2765701" y="3181349"/>
            <a:ext cx="1038906" cy="28178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06" name="Group 8205"/>
          <p:cNvGrpSpPr/>
          <p:nvPr/>
        </p:nvGrpSpPr>
        <p:grpSpPr>
          <a:xfrm>
            <a:off x="2932839" y="3160679"/>
            <a:ext cx="1760547" cy="1616665"/>
            <a:chOff x="3171737" y="2820616"/>
            <a:chExt cx="1760547" cy="1616665"/>
          </a:xfrm>
        </p:grpSpPr>
        <p:cxnSp>
          <p:nvCxnSpPr>
            <p:cNvPr id="14" name="Straight Arrow Connector 13"/>
            <p:cNvCxnSpPr>
              <a:stCxn id="21" idx="0"/>
            </p:cNvCxnSpPr>
            <p:nvPr/>
          </p:nvCxnSpPr>
          <p:spPr>
            <a:xfrm flipV="1">
              <a:off x="4052011" y="3181350"/>
              <a:ext cx="62789" cy="6096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171737" y="3790950"/>
              <a:ext cx="17605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Next record</a:t>
              </a:r>
              <a:endParaRPr lang="sr-Cyrl-BA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sr-Cyrl-BA" dirty="0" smtClean="0">
                  <a:latin typeface="Arial" pitchFamily="34" charset="0"/>
                  <a:cs typeface="Arial" pitchFamily="34" charset="0"/>
                </a:rPr>
                <a:t>Идући податак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5" name="Rounded Rectangle 8204"/>
            <p:cNvSpPr/>
            <p:nvPr/>
          </p:nvSpPr>
          <p:spPr>
            <a:xfrm>
              <a:off x="4083405" y="2820616"/>
              <a:ext cx="107595" cy="314122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11" name="Rounded Rectangle 8210"/>
          <p:cNvSpPr/>
          <p:nvPr/>
        </p:nvSpPr>
        <p:spPr>
          <a:xfrm>
            <a:off x="4038600" y="3134738"/>
            <a:ext cx="304800" cy="32839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16" name="Group 8215"/>
          <p:cNvGrpSpPr/>
          <p:nvPr/>
        </p:nvGrpSpPr>
        <p:grpSpPr>
          <a:xfrm>
            <a:off x="4343400" y="3134738"/>
            <a:ext cx="3157909" cy="1426204"/>
            <a:chOff x="4343400" y="3134738"/>
            <a:chExt cx="3157909" cy="1426204"/>
          </a:xfrm>
        </p:grpSpPr>
        <p:cxnSp>
          <p:nvCxnSpPr>
            <p:cNvPr id="35" name="Straight Arrow Connector 34"/>
            <p:cNvCxnSpPr/>
            <p:nvPr/>
          </p:nvCxnSpPr>
          <p:spPr>
            <a:xfrm flipH="1" flipV="1">
              <a:off x="4542817" y="3531141"/>
              <a:ext cx="1324583" cy="59987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867400" y="3914611"/>
              <a:ext cx="16339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New record</a:t>
              </a:r>
            </a:p>
            <a:p>
              <a:pPr algn="ctr"/>
              <a:r>
                <a:rPr lang="sr-Cyrl-BA" dirty="0" smtClean="0">
                  <a:latin typeface="Arial" pitchFamily="34" charset="0"/>
                  <a:cs typeface="Arial" pitchFamily="34" charset="0"/>
                </a:rPr>
                <a:t>Нови податак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13" name="Rounded Rectangle 8212"/>
            <p:cNvSpPr/>
            <p:nvPr/>
          </p:nvSpPr>
          <p:spPr>
            <a:xfrm>
              <a:off x="4343400" y="3134738"/>
              <a:ext cx="389967" cy="340063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10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/>
      <p:bldP spid="8203" grpId="0" animBg="1"/>
      <p:bldP spid="82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76200"/>
            <a:ext cx="3505200" cy="438150"/>
          </a:xfrm>
        </p:spPr>
        <p:txBody>
          <a:bodyPr>
            <a:normAutofit fontScale="90000"/>
          </a:bodyPr>
          <a:lstStyle/>
          <a:p>
            <a:pPr algn="ctr"/>
            <a:r>
              <a:rPr lang="sr-Cyrl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Образац </a:t>
            </a:r>
            <a:r>
              <a:rPr lang="en-US" sz="3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Ucenici</a:t>
            </a:r>
            <a:endParaRPr lang="en-US" sz="3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5"/>
          <a:stretch/>
        </p:blipFill>
        <p:spPr bwMode="auto">
          <a:xfrm>
            <a:off x="609600" y="666750"/>
            <a:ext cx="7010400" cy="4079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4724400" y="1962150"/>
            <a:ext cx="22860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876800" y="2190750"/>
            <a:ext cx="24384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029200" y="2419350"/>
            <a:ext cx="25146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257800" y="2647950"/>
            <a:ext cx="26670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7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76200"/>
            <a:ext cx="3505200" cy="438150"/>
          </a:xfrm>
        </p:spPr>
        <p:txBody>
          <a:bodyPr>
            <a:normAutofit fontScale="90000"/>
          </a:bodyPr>
          <a:lstStyle/>
          <a:p>
            <a:pPr algn="ctr"/>
            <a:r>
              <a:rPr lang="sr-Cyrl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Образац </a:t>
            </a:r>
            <a:r>
              <a:rPr lang="en-US" sz="3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Ucenici</a:t>
            </a:r>
            <a:endParaRPr lang="en-US" sz="3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26" b="44731"/>
          <a:stretch/>
        </p:blipFill>
        <p:spPr bwMode="auto">
          <a:xfrm>
            <a:off x="533400" y="1225077"/>
            <a:ext cx="6970679" cy="2658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5410200" y="2647950"/>
            <a:ext cx="16002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162800" y="2419350"/>
            <a:ext cx="15039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latin typeface="Arial" pitchFamily="34" charset="0"/>
                <a:cs typeface="Arial" pitchFamily="34" charset="0"/>
              </a:rPr>
              <a:t>Ако је </a:t>
            </a:r>
          </a:p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AutoNumber</a:t>
            </a:r>
            <a:endParaRPr lang="sr-Cyrl-BA" i="1" dirty="0" smtClean="0">
              <a:latin typeface="Arial" pitchFamily="34" charset="0"/>
              <a:cs typeface="Arial" pitchFamily="34" charset="0"/>
            </a:endParaRPr>
          </a:p>
          <a:p>
            <a:r>
              <a:rPr lang="sr-Cyrl-BA" dirty="0">
                <a:latin typeface="Arial" pitchFamily="34" charset="0"/>
                <a:cs typeface="Arial" pitchFamily="34" charset="0"/>
              </a:rPr>
              <a:t>а</a:t>
            </a:r>
            <a:r>
              <a:rPr lang="sr-Cyrl-BA" dirty="0" smtClean="0">
                <a:latin typeface="Arial" pitchFamily="34" charset="0"/>
                <a:cs typeface="Arial" pitchFamily="34" charset="0"/>
              </a:rPr>
              <a:t>утоматски </a:t>
            </a:r>
          </a:p>
          <a:p>
            <a:r>
              <a:rPr lang="sr-Cyrl-BA" dirty="0" smtClean="0">
                <a:latin typeface="Arial" pitchFamily="34" charset="0"/>
                <a:cs typeface="Arial" pitchFamily="34" charset="0"/>
              </a:rPr>
              <a:t>се уписује </a:t>
            </a:r>
          </a:p>
          <a:p>
            <a:r>
              <a:rPr lang="sr-Cyrl-BA" dirty="0">
                <a:latin typeface="Arial" pitchFamily="34" charset="0"/>
                <a:cs typeface="Arial" pitchFamily="34" charset="0"/>
              </a:rPr>
              <a:t>и</a:t>
            </a:r>
            <a:r>
              <a:rPr lang="sr-Cyrl-BA" dirty="0" smtClean="0">
                <a:latin typeface="Arial" pitchFamily="34" charset="0"/>
                <a:cs typeface="Arial" pitchFamily="34" charset="0"/>
              </a:rPr>
              <a:t>дући</a:t>
            </a:r>
          </a:p>
          <a:p>
            <a:r>
              <a:rPr lang="sr-Cyrl-BA" dirty="0" smtClean="0">
                <a:latin typeface="Arial" pitchFamily="34" charset="0"/>
                <a:cs typeface="Arial" pitchFamily="34" charset="0"/>
              </a:rPr>
              <a:t>број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666750"/>
            <a:ext cx="2711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latin typeface="Arial" pitchFamily="34" charset="0"/>
                <a:cs typeface="Arial" pitchFamily="34" charset="0"/>
              </a:rPr>
              <a:t>Уносимо новог ученика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76200"/>
            <a:ext cx="3505200" cy="438150"/>
          </a:xfrm>
        </p:spPr>
        <p:txBody>
          <a:bodyPr>
            <a:normAutofit fontScale="90000"/>
          </a:bodyPr>
          <a:lstStyle/>
          <a:p>
            <a:pPr algn="ctr"/>
            <a:r>
              <a:rPr lang="sr-Cyrl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Образац </a:t>
            </a:r>
            <a:r>
              <a:rPr lang="en-US" sz="3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Ucenici</a:t>
            </a:r>
            <a:endParaRPr lang="en-US" sz="3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7" b="46687"/>
          <a:stretch/>
        </p:blipFill>
        <p:spPr bwMode="auto">
          <a:xfrm>
            <a:off x="1001949" y="1200150"/>
            <a:ext cx="6775110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4876800" y="3181350"/>
            <a:ext cx="2900259" cy="1143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676400" y="1047750"/>
            <a:ext cx="1447800" cy="2133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438150"/>
            <a:ext cx="445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latin typeface="Arial" pitchFamily="34" charset="0"/>
                <a:cs typeface="Arial" pitchFamily="34" charset="0"/>
              </a:rPr>
              <a:t>Провјеравамо да ли је унешен у табелу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76200"/>
            <a:ext cx="3505200" cy="438150"/>
          </a:xfrm>
        </p:spPr>
        <p:txBody>
          <a:bodyPr>
            <a:normAutofit fontScale="90000"/>
          </a:bodyPr>
          <a:lstStyle/>
          <a:p>
            <a:pPr algn="ctr"/>
            <a:r>
              <a:rPr lang="sr-Cyrl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Образац </a:t>
            </a:r>
            <a:r>
              <a:rPr lang="en-US" sz="3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Ucenici</a:t>
            </a:r>
            <a:endParaRPr lang="en-US" sz="3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87" b="43339"/>
          <a:stretch/>
        </p:blipFill>
        <p:spPr bwMode="auto">
          <a:xfrm>
            <a:off x="1142999" y="1504950"/>
            <a:ext cx="7075645" cy="2873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1905000" y="1123950"/>
            <a:ext cx="2286000" cy="2743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09600" y="438150"/>
            <a:ext cx="3405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latin typeface="Arial" pitchFamily="34" charset="0"/>
                <a:cs typeface="Arial" pitchFamily="34" charset="0"/>
              </a:rPr>
              <a:t>Приказ направљеног обрасца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76200"/>
            <a:ext cx="3505200" cy="438150"/>
          </a:xfrm>
        </p:spPr>
        <p:txBody>
          <a:bodyPr>
            <a:normAutofit fontScale="90000"/>
          </a:bodyPr>
          <a:lstStyle/>
          <a:p>
            <a:pPr algn="ctr"/>
            <a:r>
              <a:rPr lang="sr-Cyrl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Образац </a:t>
            </a:r>
            <a:r>
              <a:rPr lang="en-US" sz="3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Ucenici</a:t>
            </a:r>
            <a:endParaRPr lang="en-US" sz="3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4" b="41201"/>
          <a:stretch/>
        </p:blipFill>
        <p:spPr bwMode="auto">
          <a:xfrm>
            <a:off x="914400" y="1352550"/>
            <a:ext cx="7520735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1676400" y="1099226"/>
            <a:ext cx="1922834" cy="13963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143000" y="655082"/>
            <a:ext cx="1908974" cy="114230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51974" y="28575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81915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Cyrl-BA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00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76200"/>
            <a:ext cx="3505200" cy="438150"/>
          </a:xfrm>
        </p:spPr>
        <p:txBody>
          <a:bodyPr>
            <a:normAutofit fontScale="90000"/>
          </a:bodyPr>
          <a:lstStyle/>
          <a:p>
            <a:pPr algn="ctr"/>
            <a:r>
              <a:rPr lang="sr-Cyrl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Истражи</a:t>
            </a:r>
            <a:endParaRPr lang="en-US" sz="3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40" b="48678"/>
          <a:stretch/>
        </p:blipFill>
        <p:spPr bwMode="auto">
          <a:xfrm>
            <a:off x="1078149" y="1748547"/>
            <a:ext cx="6493213" cy="25758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4419600" y="1352550"/>
            <a:ext cx="990600" cy="1828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49861" y="1047750"/>
            <a:ext cx="271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latin typeface="Arial" pitchFamily="34" charset="0"/>
                <a:cs typeface="Arial" pitchFamily="34" charset="0"/>
              </a:rPr>
              <a:t>Одређена подешавања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58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76200"/>
            <a:ext cx="3505200" cy="438150"/>
          </a:xfrm>
        </p:spPr>
        <p:txBody>
          <a:bodyPr>
            <a:normAutofit fontScale="90000"/>
          </a:bodyPr>
          <a:lstStyle/>
          <a:p>
            <a:pPr algn="ctr"/>
            <a:r>
              <a:rPr lang="sr-Cyrl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Истражи</a:t>
            </a:r>
            <a:endParaRPr lang="en-US" sz="3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42" b="33353"/>
          <a:stretch/>
        </p:blipFill>
        <p:spPr bwMode="auto">
          <a:xfrm>
            <a:off x="838200" y="1123949"/>
            <a:ext cx="7162800" cy="3276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1600200" y="971550"/>
            <a:ext cx="1981200" cy="1524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90800" y="48735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5461" y="71068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Cyrl-BA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066800" y="742950"/>
            <a:ext cx="1447800" cy="762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0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76200"/>
            <a:ext cx="3505200" cy="438150"/>
          </a:xfrm>
        </p:spPr>
        <p:txBody>
          <a:bodyPr>
            <a:normAutofit fontScale="90000"/>
          </a:bodyPr>
          <a:lstStyle/>
          <a:p>
            <a:pPr algn="ctr"/>
            <a:r>
              <a:rPr lang="sr-Cyrl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Истражи</a:t>
            </a:r>
            <a:endParaRPr lang="en-US" sz="3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9"/>
          <a:stretch/>
        </p:blipFill>
        <p:spPr bwMode="auto">
          <a:xfrm>
            <a:off x="914400" y="1200150"/>
            <a:ext cx="7458648" cy="3517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657600" y="971550"/>
            <a:ext cx="2286000" cy="1905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95400" y="678418"/>
            <a:ext cx="2421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latin typeface="Arial" pitchFamily="34" charset="0"/>
                <a:cs typeface="Arial" pitchFamily="34" charset="0"/>
              </a:rPr>
              <a:t>Кликом десног миша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36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76200"/>
            <a:ext cx="3505200" cy="438150"/>
          </a:xfrm>
        </p:spPr>
        <p:txBody>
          <a:bodyPr>
            <a:normAutofit fontScale="90000"/>
          </a:bodyPr>
          <a:lstStyle/>
          <a:p>
            <a:pPr algn="ctr"/>
            <a:r>
              <a:rPr lang="sr-Cyrl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 поновимо...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2218616"/>
            <a:ext cx="7848600" cy="706267"/>
          </a:xfrm>
        </p:spPr>
        <p:txBody>
          <a:bodyPr>
            <a:normAutofit/>
          </a:bodyPr>
          <a:lstStyle/>
          <a:p>
            <a:r>
              <a:rPr lang="sr-Cyrl-BA" dirty="0" smtClean="0">
                <a:latin typeface="Arial" pitchFamily="34" charset="0"/>
                <a:cs typeface="Arial" pitchFamily="34" charset="0"/>
              </a:rPr>
              <a:t>Како можемо попуњавати табелу у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MS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Access-u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8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76200"/>
            <a:ext cx="3505200" cy="438150"/>
          </a:xfrm>
        </p:spPr>
        <p:txBody>
          <a:bodyPr>
            <a:normAutofit fontScale="90000"/>
          </a:bodyPr>
          <a:lstStyle/>
          <a:p>
            <a:pPr algn="ctr"/>
            <a:r>
              <a:rPr lang="sr-Cyrl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Образац </a:t>
            </a:r>
            <a:r>
              <a:rPr lang="en-US" sz="3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Ucenici</a:t>
            </a:r>
            <a:endParaRPr lang="en-US" sz="3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9"/>
          <a:stretch/>
        </p:blipFill>
        <p:spPr bwMode="auto">
          <a:xfrm>
            <a:off x="914400" y="1200150"/>
            <a:ext cx="7458648" cy="3517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657600" y="971550"/>
            <a:ext cx="2286000" cy="1905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37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76200"/>
            <a:ext cx="3505200" cy="438150"/>
          </a:xfrm>
        </p:spPr>
        <p:txBody>
          <a:bodyPr>
            <a:normAutofit fontScale="90000"/>
          </a:bodyPr>
          <a:lstStyle/>
          <a:p>
            <a:pPr algn="ctr"/>
            <a:r>
              <a:rPr lang="sr-Cyrl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Истражи</a:t>
            </a:r>
            <a:endParaRPr lang="en-US" sz="3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92" b="64467"/>
          <a:stretch/>
        </p:blipFill>
        <p:spPr bwMode="auto">
          <a:xfrm>
            <a:off x="931071" y="1352550"/>
            <a:ext cx="6907783" cy="251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657600" y="971550"/>
            <a:ext cx="1447800" cy="762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91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2" r="13591" b="25393"/>
          <a:stretch/>
        </p:blipFill>
        <p:spPr bwMode="auto">
          <a:xfrm>
            <a:off x="833336" y="1939332"/>
            <a:ext cx="6786664" cy="2666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962400" y="1123950"/>
            <a:ext cx="1066800" cy="1981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48200" y="76200"/>
            <a:ext cx="3505200" cy="438150"/>
          </a:xfrm>
        </p:spPr>
        <p:txBody>
          <a:bodyPr>
            <a:normAutofit fontScale="90000"/>
          </a:bodyPr>
          <a:lstStyle/>
          <a:p>
            <a:pPr algn="ctr"/>
            <a:r>
              <a:rPr lang="sr-Cyrl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Истражи</a:t>
            </a:r>
            <a:endParaRPr lang="en-US" sz="3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85750"/>
            <a:ext cx="4071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latin typeface="Arial" pitchFamily="34" charset="0"/>
                <a:cs typeface="Arial" pitchFamily="34" charset="0"/>
              </a:rPr>
              <a:t>Можемо ли направити образац који </a:t>
            </a:r>
          </a:p>
          <a:p>
            <a:r>
              <a:rPr lang="sr-Cyrl-BA" dirty="0" smtClean="0">
                <a:latin typeface="Arial" pitchFamily="34" charset="0"/>
                <a:cs typeface="Arial" pitchFamily="34" charset="0"/>
              </a:rPr>
              <a:t>ће имати поља која ми желимо?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7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6200"/>
            <a:ext cx="3657600" cy="438150"/>
          </a:xfrm>
        </p:spPr>
        <p:txBody>
          <a:bodyPr>
            <a:noAutofit/>
          </a:bodyPr>
          <a:lstStyle/>
          <a:p>
            <a:pPr algn="ctr"/>
            <a:r>
              <a:rPr lang="sr-Cyrl-B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Задатак за самосталан рад</a:t>
            </a:r>
            <a:endParaRPr lang="en-US" sz="2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255883"/>
            <a:ext cx="7848600" cy="2001667"/>
          </a:xfrm>
        </p:spPr>
        <p:txBody>
          <a:bodyPr>
            <a:normAutofit/>
          </a:bodyPr>
          <a:lstStyle/>
          <a:p>
            <a:r>
              <a:rPr lang="sr-Cyrl-BA" dirty="0" smtClean="0">
                <a:latin typeface="Arial" pitchFamily="34" charset="0"/>
                <a:cs typeface="Arial" pitchFamily="34" charset="0"/>
              </a:rPr>
              <a:t>Направити образац </a:t>
            </a:r>
            <a:r>
              <a:rPr lang="sr-Cyrl-BA" dirty="0" smtClean="0">
                <a:latin typeface="Arial" pitchFamily="34" charset="0"/>
                <a:cs typeface="Arial" pitchFamily="34" charset="0"/>
              </a:rPr>
              <a:t>за </a:t>
            </a:r>
            <a:r>
              <a:rPr lang="sr-Cyrl-BA" dirty="0" smtClean="0">
                <a:latin typeface="Arial" pitchFamily="34" charset="0"/>
                <a:cs typeface="Arial" pitchFamily="34" charset="0"/>
              </a:rPr>
              <a:t>табелу </a:t>
            </a:r>
            <a:r>
              <a:rPr lang="sr-Cyrl-BA" dirty="0">
                <a:latin typeface="Arial" pitchFamily="34" charset="0"/>
                <a:cs typeface="Arial" pitchFamily="34" charset="0"/>
              </a:rPr>
              <a:t>н</a:t>
            </a:r>
            <a:r>
              <a:rPr lang="sr-Cyrl-BA" dirty="0" smtClean="0">
                <a:latin typeface="Arial" pitchFamily="34" charset="0"/>
                <a:cs typeface="Arial" pitchFamily="34" charset="0"/>
              </a:rPr>
              <a:t>аставници </a:t>
            </a:r>
            <a:r>
              <a:rPr lang="sr-Cyrl-BA" dirty="0" smtClean="0">
                <a:latin typeface="Arial" pitchFamily="34" charset="0"/>
                <a:cs typeface="Arial" pitchFamily="34" charset="0"/>
              </a:rPr>
              <a:t>која се већ </a:t>
            </a:r>
            <a:r>
              <a:rPr lang="sr-Cyrl-BA" dirty="0" smtClean="0">
                <a:latin typeface="Arial" pitchFamily="34" charset="0"/>
                <a:cs typeface="Arial" pitchFamily="34" charset="0"/>
              </a:rPr>
              <a:t>налази у </a:t>
            </a:r>
            <a:r>
              <a:rPr lang="sr-Cyrl-BA" dirty="0" smtClean="0">
                <a:latin typeface="Arial" pitchFamily="34" charset="0"/>
                <a:cs typeface="Arial" pitchFamily="34" charset="0"/>
              </a:rPr>
              <a:t>вашој бази података, урадити 5 уноса, сачувати и послати вашим наставницима.</a:t>
            </a:r>
            <a:endParaRPr lang="sr-Cyrl-BA" dirty="0" smtClean="0">
              <a:latin typeface="Arial" pitchFamily="34" charset="0"/>
              <a:cs typeface="Arial" pitchFamily="34" charset="0"/>
            </a:endParaRPr>
          </a:p>
          <a:p>
            <a:pPr marL="6858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32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76200"/>
            <a:ext cx="3505200" cy="438150"/>
          </a:xfrm>
        </p:spPr>
        <p:txBody>
          <a:bodyPr>
            <a:normAutofit fontScale="90000"/>
          </a:bodyPr>
          <a:lstStyle/>
          <a:p>
            <a:pPr algn="ctr"/>
            <a:r>
              <a:rPr lang="sr-Cyrl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 поновимо...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570083"/>
            <a:ext cx="7848600" cy="706267"/>
          </a:xfrm>
        </p:spPr>
        <p:txBody>
          <a:bodyPr>
            <a:normAutofit/>
          </a:bodyPr>
          <a:lstStyle/>
          <a:p>
            <a:pPr marL="525780" indent="-457200">
              <a:buFont typeface="+mj-lt"/>
              <a:buAutoNum type="arabicPeriod"/>
            </a:pPr>
            <a:r>
              <a:rPr lang="sr-Cyrl-BA" dirty="0" smtClean="0">
                <a:latin typeface="Arial" pitchFamily="34" charset="0"/>
                <a:cs typeface="Arial" pitchFamily="34" charset="0"/>
              </a:rPr>
              <a:t>Ако у поља кликнемо и упишемо нови податак.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60" b="49529"/>
          <a:stretch/>
        </p:blipFill>
        <p:spPr bwMode="auto">
          <a:xfrm>
            <a:off x="990600" y="1352550"/>
            <a:ext cx="7322896" cy="3206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581400" y="3486150"/>
            <a:ext cx="3657600" cy="990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95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76200"/>
            <a:ext cx="3505200" cy="438150"/>
          </a:xfrm>
        </p:spPr>
        <p:txBody>
          <a:bodyPr>
            <a:normAutofit fontScale="90000"/>
          </a:bodyPr>
          <a:lstStyle/>
          <a:p>
            <a:pPr algn="ctr"/>
            <a:r>
              <a:rPr lang="sr-Cyrl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 поновимо...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570083"/>
            <a:ext cx="7848600" cy="706267"/>
          </a:xfrm>
        </p:spPr>
        <p:txBody>
          <a:bodyPr>
            <a:normAutofit/>
          </a:bodyPr>
          <a:lstStyle/>
          <a:p>
            <a:pPr marL="525780" indent="-457200">
              <a:buFont typeface="+mj-lt"/>
              <a:buAutoNum type="arabicPeriod" startAt="2"/>
            </a:pPr>
            <a:r>
              <a:rPr lang="sr-Cyrl-BA" dirty="0" smtClean="0">
                <a:latin typeface="Arial" pitchFamily="34" charset="0"/>
                <a:cs typeface="Arial" pitchFamily="34" charset="0"/>
              </a:rPr>
              <a:t>Помоћу образаца (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Forms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sr-Cyrl-BA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74" b="57170"/>
          <a:stretch/>
        </p:blipFill>
        <p:spPr bwMode="auto">
          <a:xfrm>
            <a:off x="1046708" y="1657350"/>
            <a:ext cx="7050584" cy="3042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514600" y="1352550"/>
            <a:ext cx="1828800" cy="609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191000" y="1310802"/>
            <a:ext cx="2089826" cy="80374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7200" y="10594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2374" y="104775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38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76200"/>
            <a:ext cx="3505200" cy="438150"/>
          </a:xfrm>
        </p:spPr>
        <p:txBody>
          <a:bodyPr>
            <a:normAutofit fontScale="90000"/>
          </a:bodyPr>
          <a:lstStyle/>
          <a:p>
            <a:pPr algn="ctr"/>
            <a:r>
              <a:rPr lang="sr-Cyrl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Образац </a:t>
            </a:r>
            <a:r>
              <a:rPr lang="en-US" sz="3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Ucenici</a:t>
            </a:r>
            <a:endParaRPr lang="en-US" sz="3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92" b="48113"/>
          <a:stretch/>
        </p:blipFill>
        <p:spPr bwMode="auto">
          <a:xfrm>
            <a:off x="762000" y="1809750"/>
            <a:ext cx="7635054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1905000" y="1504950"/>
            <a:ext cx="16764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7700" y="570083"/>
            <a:ext cx="7848600" cy="553867"/>
          </a:xfrm>
        </p:spPr>
        <p:txBody>
          <a:bodyPr>
            <a:normAutofit/>
          </a:bodyPr>
          <a:lstStyle/>
          <a:p>
            <a:r>
              <a:rPr lang="sr-Cyrl-BA" dirty="0" smtClean="0">
                <a:latin typeface="Arial" pitchFamily="34" charset="0"/>
                <a:cs typeface="Arial" pitchFamily="34" charset="0"/>
              </a:rPr>
              <a:t>Креирамо образац ученици.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14400" y="1364218"/>
            <a:ext cx="758026" cy="2426732"/>
            <a:chOff x="914400" y="1364218"/>
            <a:chExt cx="758026" cy="2426732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914400" y="1657350"/>
              <a:ext cx="533400" cy="21336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295400" y="136421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1.</a:t>
              </a:r>
              <a:endPara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505200" y="12118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00400" y="1364218"/>
            <a:ext cx="3577426" cy="1207532"/>
            <a:chOff x="3200400" y="1364218"/>
            <a:chExt cx="3577426" cy="1207532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3200400" y="1657350"/>
              <a:ext cx="3276600" cy="9144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400800" y="136421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BA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683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76200"/>
            <a:ext cx="3505200" cy="438150"/>
          </a:xfrm>
        </p:spPr>
        <p:txBody>
          <a:bodyPr>
            <a:normAutofit fontScale="90000"/>
          </a:bodyPr>
          <a:lstStyle/>
          <a:p>
            <a:pPr algn="ctr"/>
            <a:r>
              <a:rPr lang="sr-Cyrl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Образац </a:t>
            </a:r>
            <a:r>
              <a:rPr lang="en-US" sz="3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Ucenici</a:t>
            </a:r>
            <a:endParaRPr lang="en-US" sz="3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11" b="35352"/>
          <a:stretch/>
        </p:blipFill>
        <p:spPr bwMode="auto">
          <a:xfrm>
            <a:off x="1371599" y="1504949"/>
            <a:ext cx="6013315" cy="281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1600200" y="1123950"/>
            <a:ext cx="3352800" cy="3809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982183" y="939284"/>
            <a:ext cx="1262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Чувамо га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46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76200"/>
            <a:ext cx="3505200" cy="438150"/>
          </a:xfrm>
        </p:spPr>
        <p:txBody>
          <a:bodyPr>
            <a:normAutofit fontScale="90000"/>
          </a:bodyPr>
          <a:lstStyle/>
          <a:p>
            <a:pPr algn="ctr"/>
            <a:r>
              <a:rPr lang="sr-Cyrl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Образац </a:t>
            </a:r>
            <a:r>
              <a:rPr lang="en-US" sz="3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Ucenici</a:t>
            </a:r>
            <a:endParaRPr lang="en-US" sz="3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57" b="35736"/>
          <a:stretch/>
        </p:blipFill>
        <p:spPr bwMode="auto">
          <a:xfrm>
            <a:off x="776235" y="1123950"/>
            <a:ext cx="7483027" cy="3352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4572000" y="1047750"/>
            <a:ext cx="1066800" cy="1828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81277" y="830818"/>
            <a:ext cx="1581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Име образца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47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76200"/>
            <a:ext cx="3505200" cy="438150"/>
          </a:xfrm>
        </p:spPr>
        <p:txBody>
          <a:bodyPr>
            <a:normAutofit fontScale="90000"/>
          </a:bodyPr>
          <a:lstStyle/>
          <a:p>
            <a:pPr algn="ctr"/>
            <a:r>
              <a:rPr lang="sr-Cyrl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Образац </a:t>
            </a:r>
            <a:r>
              <a:rPr lang="en-US" sz="3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Ucenici</a:t>
            </a:r>
            <a:endParaRPr lang="en-US" sz="3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6" b="36353"/>
          <a:stretch/>
        </p:blipFill>
        <p:spPr bwMode="auto">
          <a:xfrm>
            <a:off x="839820" y="742949"/>
            <a:ext cx="7389779" cy="3477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1524002" y="3333750"/>
            <a:ext cx="2666998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38886" y="4248150"/>
            <a:ext cx="2033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Сачуван образац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74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76200"/>
            <a:ext cx="3505200" cy="438150"/>
          </a:xfrm>
        </p:spPr>
        <p:txBody>
          <a:bodyPr>
            <a:normAutofit fontScale="90000"/>
          </a:bodyPr>
          <a:lstStyle/>
          <a:p>
            <a:pPr algn="ctr"/>
            <a:r>
              <a:rPr lang="sr-Cyrl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Образац </a:t>
            </a:r>
            <a:r>
              <a:rPr lang="en-US" sz="3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Ucenici</a:t>
            </a:r>
            <a:endParaRPr lang="en-US" sz="3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88" b="47913"/>
          <a:stretch/>
        </p:blipFill>
        <p:spPr bwMode="auto">
          <a:xfrm>
            <a:off x="586732" y="1428750"/>
            <a:ext cx="7970536" cy="2971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1371600" y="1123950"/>
            <a:ext cx="2438401" cy="1295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838201" y="742950"/>
            <a:ext cx="1828799" cy="114908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90800" y="48735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3974" y="89535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Cyrl-BA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54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210</TotalTime>
  <Words>192</Words>
  <Application>Microsoft Office PowerPoint</Application>
  <PresentationFormat>On-screen Show (16:9)</PresentationFormat>
  <Paragraphs>69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Austin</vt:lpstr>
      <vt:lpstr>Рад са обрасцима</vt:lpstr>
      <vt:lpstr>Да поновимо...</vt:lpstr>
      <vt:lpstr>Да поновимо...</vt:lpstr>
      <vt:lpstr>Да поновимо...</vt:lpstr>
      <vt:lpstr>Образац Ucenici</vt:lpstr>
      <vt:lpstr>Образац Ucenici</vt:lpstr>
      <vt:lpstr>Образац Ucenici</vt:lpstr>
      <vt:lpstr>Образац Ucenici</vt:lpstr>
      <vt:lpstr>Образац Ucenici</vt:lpstr>
      <vt:lpstr>Образац Ucenici</vt:lpstr>
      <vt:lpstr>Образац Ucenici</vt:lpstr>
      <vt:lpstr>Образац Ucenici</vt:lpstr>
      <vt:lpstr>Образац Ucenici</vt:lpstr>
      <vt:lpstr>Образац Ucenici</vt:lpstr>
      <vt:lpstr>Образац Ucenici</vt:lpstr>
      <vt:lpstr>Образац Ucenici</vt:lpstr>
      <vt:lpstr>Истражи</vt:lpstr>
      <vt:lpstr>Истражи</vt:lpstr>
      <vt:lpstr>Истражи</vt:lpstr>
      <vt:lpstr>Образац Ucenici</vt:lpstr>
      <vt:lpstr>Истражи</vt:lpstr>
      <vt:lpstr>Истражи</vt:lpstr>
      <vt:lpstr>Задатак за самосталан рад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 са обрасцима</dc:title>
  <dc:creator>Biby</dc:creator>
  <cp:lastModifiedBy>VB</cp:lastModifiedBy>
  <cp:revision>21</cp:revision>
  <dcterms:created xsi:type="dcterms:W3CDTF">2006-08-16T00:00:00Z</dcterms:created>
  <dcterms:modified xsi:type="dcterms:W3CDTF">2020-05-11T12:21:02Z</dcterms:modified>
</cp:coreProperties>
</file>