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3310D5-589F-4168-A96F-B44C8EBE1A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7E6851-9DB6-4644-B33D-F8B6DBDEF52D}" type="datetimeFigureOut">
              <a:rPr lang="en-US" smtClean="0"/>
              <a:t>3/25/2020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СРПСКИ ЈЕЗИК</a:t>
            </a:r>
            <a:br>
              <a:rPr lang="bs-Cyrl-B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bs-Cyrl-BA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Други разред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00"/>
          <a:stretch/>
        </p:blipFill>
        <p:spPr>
          <a:xfrm>
            <a:off x="1828800" y="2819400"/>
            <a:ext cx="4742194" cy="3633873"/>
          </a:xfrm>
        </p:spPr>
      </p:pic>
      <p:sp>
        <p:nvSpPr>
          <p:cNvPr id="7" name="TextBox 6"/>
          <p:cNvSpPr txBox="1"/>
          <p:nvPr/>
        </p:nvSpPr>
        <p:spPr>
          <a:xfrm>
            <a:off x="429491" y="1648828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УПИТНЕ РЕЧЕНИЦЕ</a:t>
            </a:r>
            <a:endParaRPr lang="en-US" sz="4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 algn="ctr"/>
            <a:r>
              <a:rPr lang="bs-Cyrl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УПИТНЕ РЕЧЕНИЦЕ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57200"/>
          </a:xfrm>
        </p:spPr>
        <p:txBody>
          <a:bodyPr/>
          <a:lstStyle/>
          <a:p>
            <a:pPr marL="114300" indent="0">
              <a:buNone/>
            </a:pPr>
            <a:r>
              <a:rPr lang="bs-Cyrl-BA" dirty="0" smtClean="0">
                <a:latin typeface="Arial" pitchFamily="34" charset="0"/>
                <a:cs typeface="Arial" pitchFamily="34" charset="0"/>
              </a:rPr>
              <a:t>Поновимо: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981200"/>
            <a:ext cx="7010400" cy="6096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РЕЧЕНИЦЕ ПО ЗНАЧЕЊУ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158836"/>
            <a:ext cx="1905000" cy="6096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ИЗЈАВНЕ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8500" y="3131127"/>
            <a:ext cx="1905000" cy="6096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УЗВИЧНЕ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70418" y="3075709"/>
            <a:ext cx="1905000" cy="6096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УПИТНЕ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1638300" y="2590800"/>
            <a:ext cx="0" cy="56803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91000" y="2590800"/>
            <a:ext cx="0" cy="56803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726382" y="2563091"/>
            <a:ext cx="0" cy="56803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1" y="4571999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Arial" pitchFamily="34" charset="0"/>
                <a:cs typeface="Arial" pitchFamily="34" charset="0"/>
              </a:rPr>
              <a:t>Мина је очистила своје ципеле.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38300" y="3733800"/>
            <a:ext cx="0" cy="838199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49782" y="4571999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Arial" pitchFamily="34" charset="0"/>
                <a:cs typeface="Arial" pitchFamily="34" charset="0"/>
              </a:rPr>
              <a:t>Вуци, вуци!</a:t>
            </a:r>
          </a:p>
          <a:p>
            <a:r>
              <a:rPr lang="bs-Cyrl-BA" sz="2400" dirty="0" smtClean="0">
                <a:latin typeface="Arial" pitchFamily="34" charset="0"/>
                <a:cs typeface="Arial" pitchFamily="34" charset="0"/>
              </a:rPr>
              <a:t>Помагајте, људи!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91000" y="3771899"/>
            <a:ext cx="0" cy="838199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4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655638"/>
          </a:xfrm>
        </p:spPr>
        <p:txBody>
          <a:bodyPr/>
          <a:lstStyle/>
          <a:p>
            <a:pPr algn="ctr"/>
            <a:r>
              <a:rPr lang="bs-Cyrl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УПИТНЕ РЕЧЕНИЦЕ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Састале се Маја и Мина да разговарају.</a:t>
            </a:r>
          </a:p>
          <a:p>
            <a:pPr marL="114300" indent="0">
              <a:buNone/>
            </a:pP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bs-Cyrl-BA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МАЈА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: Ја сам данас помагала мами.</a:t>
            </a:r>
          </a:p>
          <a:p>
            <a:pPr marL="114300" indent="0">
              <a:buNone/>
            </a:pP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МИНА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s-Cyrl-BA" u="sng" dirty="0" smtClean="0">
                <a:latin typeface="Arial" pitchFamily="34" charset="0"/>
                <a:cs typeface="Arial" pitchFamily="34" charset="0"/>
              </a:rPr>
              <a:t>А шта си радила?</a:t>
            </a:r>
          </a:p>
          <a:p>
            <a:pPr marL="114300" indent="0">
              <a:buNone/>
            </a:pPr>
            <a:r>
              <a:rPr lang="bs-Cyrl-BA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МАЈА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: Обрисала сам тањире, кашике и виљушке.</a:t>
            </a:r>
          </a:p>
          <a:p>
            <a:pPr marL="114300" indent="0">
              <a:buNone/>
            </a:pP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МИНА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: А ја сам очистила ципеле.</a:t>
            </a:r>
          </a:p>
          <a:p>
            <a:pPr marL="114300" indent="0">
              <a:buNone/>
            </a:pPr>
            <a:r>
              <a:rPr lang="bs-Cyrl-BA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МАЈА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s-Cyrl-BA" u="sng" dirty="0" smtClean="0">
                <a:latin typeface="Arial" pitchFamily="34" charset="0"/>
                <a:cs typeface="Arial" pitchFamily="34" charset="0"/>
              </a:rPr>
              <a:t>Чије?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u="sng" dirty="0" smtClean="0">
                <a:latin typeface="Arial" pitchFamily="34" charset="0"/>
                <a:cs typeface="Arial" pitchFamily="34" charset="0"/>
              </a:rPr>
              <a:t>Мамине?</a:t>
            </a:r>
          </a:p>
          <a:p>
            <a:pPr marL="114300" indent="0">
              <a:buNone/>
            </a:pP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МИНА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: Не, него своје.</a:t>
            </a:r>
          </a:p>
          <a:p>
            <a:pPr marL="114300" indent="0">
              <a:buNone/>
            </a:pPr>
            <a:r>
              <a:rPr lang="bs-Cyrl-BA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МАЈА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s-Cyrl-BA" u="sng" dirty="0" smtClean="0">
                <a:latin typeface="Arial" pitchFamily="34" charset="0"/>
                <a:cs typeface="Arial" pitchFamily="34" charset="0"/>
              </a:rPr>
              <a:t>Па како си онда мами помагала?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Ти си ципеле себи очистила.</a:t>
            </a:r>
          </a:p>
          <a:p>
            <a:pPr marL="114300" indent="0">
              <a:buNone/>
            </a:pP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МИНА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s-Cyrl-BA" u="sng" dirty="0" smtClean="0">
                <a:latin typeface="Arial" pitchFamily="34" charset="0"/>
                <a:cs typeface="Arial" pitchFamily="34" charset="0"/>
              </a:rPr>
              <a:t>Па шта онда?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Неће морати мама да их чисти. Тако сам јој ипак помогла.</a:t>
            </a:r>
          </a:p>
          <a:p>
            <a:pPr marL="114300" indent="0">
              <a:buNone/>
            </a:pPr>
            <a:endParaRPr lang="bs-Cyrl-BA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bs-Cyrl-BA" u="sng" dirty="0" smtClean="0">
                <a:latin typeface="Arial" pitchFamily="34" charset="0"/>
                <a:cs typeface="Arial" pitchFamily="34" charset="0"/>
              </a:rPr>
              <a:t>Да ли је тако или није?</a:t>
            </a:r>
            <a:endParaRPr lang="en-US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7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655638"/>
          </a:xfrm>
        </p:spPr>
        <p:txBody>
          <a:bodyPr/>
          <a:lstStyle/>
          <a:p>
            <a:pPr algn="ctr"/>
            <a:r>
              <a:rPr lang="bs-Cyrl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УПИТНЕ РЕЧЕНИЦЕ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Када нам нешто није јасно или не знамо ми питамо.</a:t>
            </a:r>
          </a:p>
          <a:p>
            <a:pPr marL="114300" indent="0">
              <a:buNone/>
            </a:pPr>
            <a:endParaRPr lang="bs-Cyrl-BA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bs-Cyrl-BA" dirty="0" smtClean="0">
                <a:latin typeface="Arial" pitchFamily="34" charset="0"/>
                <a:cs typeface="Arial" pitchFamily="34" charset="0"/>
              </a:rPr>
              <a:t>Свакодневно постављамо питања.</a:t>
            </a:r>
          </a:p>
          <a:p>
            <a:pPr marL="114300" indent="0">
              <a:buNone/>
            </a:pPr>
            <a:endParaRPr lang="bs-Cyrl-BA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bs-Cyrl-BA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Реченице којима нешто питамо називају се упитне реченице.</a:t>
            </a:r>
          </a:p>
          <a:p>
            <a:pPr marL="114300" indent="0">
              <a:buNone/>
            </a:pPr>
            <a:endParaRPr lang="bs-Cyrl-BA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На крају упитних реченица стављамо знак интерпункције који се зове </a:t>
            </a:r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УПИТНИК.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655638"/>
          </a:xfrm>
        </p:spPr>
        <p:txBody>
          <a:bodyPr/>
          <a:lstStyle/>
          <a:p>
            <a:pPr algn="ctr"/>
            <a:r>
              <a:rPr lang="bs-Cyrl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УПИТНЕ РЕЧЕНИЦЕ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bs-Cyrl-BA" sz="2800" dirty="0" smtClean="0">
                <a:latin typeface="Arial" pitchFamily="34" charset="0"/>
                <a:cs typeface="Arial" pitchFamily="34" charset="0"/>
              </a:rPr>
              <a:t>Јесте ли видјели мога сина Јанка?</a:t>
            </a:r>
          </a:p>
          <a:p>
            <a:pPr marL="114300" indent="0">
              <a:buNone/>
            </a:pPr>
            <a:r>
              <a:rPr lang="bs-Cyrl-BA" sz="2800" dirty="0" smtClean="0">
                <a:latin typeface="Arial" pitchFamily="34" charset="0"/>
                <a:cs typeface="Arial" pitchFamily="34" charset="0"/>
              </a:rPr>
              <a:t>Хоћеш ли ићи са нама на излет?</a:t>
            </a:r>
          </a:p>
          <a:p>
            <a:pPr marL="114300" indent="0">
              <a:buNone/>
            </a:pPr>
            <a:r>
              <a:rPr lang="bs-Cyrl-BA" sz="2800" dirty="0" smtClean="0">
                <a:latin typeface="Arial" pitchFamily="34" charset="0"/>
                <a:cs typeface="Arial" pitchFamily="34" charset="0"/>
              </a:rPr>
              <a:t>Да ли си купио књигу?</a:t>
            </a:r>
          </a:p>
          <a:p>
            <a:pPr marL="114300" indent="0">
              <a:buNone/>
            </a:pPr>
            <a:r>
              <a:rPr lang="bs-Cyrl-BA" sz="2800" dirty="0" smtClean="0">
                <a:latin typeface="Arial" pitchFamily="34" charset="0"/>
                <a:cs typeface="Arial" pitchFamily="34" charset="0"/>
              </a:rPr>
              <a:t>Мо</a:t>
            </a:r>
            <a:r>
              <a:rPr lang="bs-Cyrl-BA" sz="2800" dirty="0">
                <a:latin typeface="Arial" pitchFamily="34" charset="0"/>
                <a:cs typeface="Arial" pitchFamily="34" charset="0"/>
              </a:rPr>
              <a:t>ж</a:t>
            </a:r>
            <a:r>
              <a:rPr lang="bs-Cyrl-BA" sz="2800" dirty="0" smtClean="0">
                <a:latin typeface="Arial" pitchFamily="34" charset="0"/>
                <a:cs typeface="Arial" pitchFamily="34" charset="0"/>
              </a:rPr>
              <a:t>еш ли ми помоћи?</a:t>
            </a:r>
          </a:p>
          <a:p>
            <a:pPr marL="114300" indent="0">
              <a:buNone/>
            </a:pPr>
            <a:endParaRPr lang="bs-Cyrl-BA" u="sng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bs-Cyrl-BA" sz="2800" dirty="0" smtClean="0">
                <a:latin typeface="Arial" pitchFamily="34" charset="0"/>
                <a:cs typeface="Arial" pitchFamily="34" charset="0"/>
              </a:rPr>
              <a:t>Ријечцу </a:t>
            </a:r>
            <a:r>
              <a:rPr lang="bs-Cyrl-B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 </a:t>
            </a:r>
            <a:r>
              <a:rPr lang="bs-Cyrl-BA" sz="2800" dirty="0" smtClean="0">
                <a:latin typeface="Arial" pitchFamily="34" charset="0"/>
                <a:cs typeface="Arial" pitchFamily="34" charset="0"/>
              </a:rPr>
              <a:t>у упитним реченицама </a:t>
            </a:r>
            <a:r>
              <a:rPr lang="bs-Cyrl-B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УВИЈЕК ПИШЕМО ОДВОЈЕНО.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655638"/>
          </a:xfrm>
        </p:spPr>
        <p:txBody>
          <a:bodyPr/>
          <a:lstStyle/>
          <a:p>
            <a:r>
              <a:rPr lang="bs-Cyrl-B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Задаци за самосталан рад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4" r="4513"/>
          <a:stretch/>
        </p:blipFill>
        <p:spPr>
          <a:xfrm>
            <a:off x="533400" y="928255"/>
            <a:ext cx="3532909" cy="53340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928254"/>
            <a:ext cx="3352800" cy="5305235"/>
          </a:xfrm>
        </p:spPr>
      </p:pic>
    </p:spTree>
    <p:extLst>
      <p:ext uri="{BB962C8B-B14F-4D97-AF65-F5344CB8AC3E}">
        <p14:creationId xmlns:p14="http://schemas.microsoft.com/office/powerpoint/2010/main" val="23906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Задатак 3</a:t>
            </a:r>
            <a:r>
              <a:rPr lang="bs-Cyrl-B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Напиши упитне реченице од датих изјавних (обавјештајних) реченица.</a:t>
            </a:r>
          </a:p>
          <a:p>
            <a:pPr marL="114300" indent="0">
              <a:buNone/>
            </a:pPr>
            <a:endParaRPr lang="bs-Cyrl-BA" sz="2400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Јурица се попео на планину.</a:t>
            </a:r>
          </a:p>
          <a:p>
            <a:pPr marL="11430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Аутобус је отишао.</a:t>
            </a:r>
          </a:p>
          <a:p>
            <a:pPr marL="11430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Био сам код баке и дједа.</a:t>
            </a:r>
          </a:p>
          <a:p>
            <a:pPr marL="11430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Марина је купила хљеб.</a:t>
            </a:r>
          </a:p>
          <a:p>
            <a:pPr marL="114300" indent="0">
              <a:buNone/>
            </a:pPr>
            <a:r>
              <a:rPr lang="bs-Cyrl-BA" sz="2400" dirty="0" smtClean="0">
                <a:latin typeface="Arial" pitchFamily="34" charset="0"/>
                <a:cs typeface="Arial" pitchFamily="34" charset="0"/>
              </a:rPr>
              <a:t>Џенан је направио робота.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</TotalTime>
  <Words>246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СРПСКИ ЈЕЗИК Други разред</vt:lpstr>
      <vt:lpstr>УПИТНЕ РЕЧЕНИЦЕ</vt:lpstr>
      <vt:lpstr>УПИТНЕ РЕЧЕНИЦЕ</vt:lpstr>
      <vt:lpstr>УПИТНЕ РЕЧЕНИЦЕ</vt:lpstr>
      <vt:lpstr>УПИТНЕ РЕЧЕНИЦЕ</vt:lpstr>
      <vt:lpstr>Задаци за самосталан рад</vt:lpstr>
      <vt:lpstr>Задатак 3.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 Други разред</dc:title>
  <dc:creator>HP</dc:creator>
  <cp:lastModifiedBy>HP</cp:lastModifiedBy>
  <cp:revision>11</cp:revision>
  <dcterms:created xsi:type="dcterms:W3CDTF">2020-03-24T13:21:34Z</dcterms:created>
  <dcterms:modified xsi:type="dcterms:W3CDTF">2020-03-25T05:26:58Z</dcterms:modified>
</cp:coreProperties>
</file>