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68" r:id="rId15"/>
    <p:sldId id="271" r:id="rId16"/>
    <p:sldId id="272" r:id="rId17"/>
  </p:sldIdLst>
  <p:sldSz cx="9144000" cy="5143500" type="screen16x9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51" autoAdjust="0"/>
  </p:normalViewPr>
  <p:slideViewPr>
    <p:cSldViewPr>
      <p:cViewPr>
        <p:scale>
          <a:sx n="73" d="100"/>
          <a:sy n="73" d="100"/>
        </p:scale>
        <p:origin x="-1074" y="-31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0050-E9A6-4A62-B7F1-143D512BCAD0}" type="datetimeFigureOut">
              <a:rPr lang="nl-NL" smtClean="0"/>
              <a:pPr/>
              <a:t>8-4-2020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AAF5-94BC-439D-AED2-29886355156B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0050-E9A6-4A62-B7F1-143D512BCAD0}" type="datetimeFigureOut">
              <a:rPr lang="nl-NL" smtClean="0"/>
              <a:pPr/>
              <a:t>8-4-2020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AAF5-94BC-439D-AED2-29886355156B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0050-E9A6-4A62-B7F1-143D512BCAD0}" type="datetimeFigureOut">
              <a:rPr lang="nl-NL" smtClean="0"/>
              <a:pPr/>
              <a:t>8-4-2020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AAF5-94BC-439D-AED2-29886355156B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0050-E9A6-4A62-B7F1-143D512BCAD0}" type="datetimeFigureOut">
              <a:rPr lang="nl-NL" smtClean="0"/>
              <a:pPr/>
              <a:t>8-4-2020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AAF5-94BC-439D-AED2-29886355156B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0050-E9A6-4A62-B7F1-143D512BCAD0}" type="datetimeFigureOut">
              <a:rPr lang="nl-NL" smtClean="0"/>
              <a:pPr/>
              <a:t>8-4-2020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AAF5-94BC-439D-AED2-29886355156B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0050-E9A6-4A62-B7F1-143D512BCAD0}" type="datetimeFigureOut">
              <a:rPr lang="nl-NL" smtClean="0"/>
              <a:pPr/>
              <a:t>8-4-2020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AAF5-94BC-439D-AED2-29886355156B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0050-E9A6-4A62-B7F1-143D512BCAD0}" type="datetimeFigureOut">
              <a:rPr lang="nl-NL" smtClean="0"/>
              <a:pPr/>
              <a:t>8-4-2020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AAF5-94BC-439D-AED2-29886355156B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0050-E9A6-4A62-B7F1-143D512BCAD0}" type="datetimeFigureOut">
              <a:rPr lang="nl-NL" smtClean="0"/>
              <a:pPr/>
              <a:t>8-4-2020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AAF5-94BC-439D-AED2-29886355156B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0050-E9A6-4A62-B7F1-143D512BCAD0}" type="datetimeFigureOut">
              <a:rPr lang="nl-NL" smtClean="0"/>
              <a:pPr/>
              <a:t>8-4-2020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AAF5-94BC-439D-AED2-29886355156B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0050-E9A6-4A62-B7F1-143D512BCAD0}" type="datetimeFigureOut">
              <a:rPr lang="nl-NL" smtClean="0"/>
              <a:pPr/>
              <a:t>8-4-2020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AAF5-94BC-439D-AED2-29886355156B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0050-E9A6-4A62-B7F1-143D512BCAD0}" type="datetimeFigureOut">
              <a:rPr lang="nl-NL" smtClean="0"/>
              <a:pPr/>
              <a:t>8-4-2020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AAF5-94BC-439D-AED2-29886355156B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30050-E9A6-4A62-B7F1-143D512BCAD0}" type="datetimeFigureOut">
              <a:rPr lang="nl-NL" smtClean="0"/>
              <a:pPr/>
              <a:t>8-4-2020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4AAF5-94BC-439D-AED2-29886355156B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7000" r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r-Cyrl-RS" sz="4800" b="1" dirty="0" smtClean="0">
                <a:solidFill>
                  <a:schemeClr val="bg1"/>
                </a:solidFill>
              </a:rPr>
              <a:t>ЕНДОКРИНИ СИСТЕМ</a:t>
            </a:r>
            <a:r>
              <a:rPr lang="sr-Cyrl-RS" sz="3200" b="1" dirty="0" smtClean="0">
                <a:solidFill>
                  <a:schemeClr val="bg1"/>
                </a:solidFill>
              </a:rPr>
              <a:t/>
            </a:r>
            <a:br>
              <a:rPr lang="sr-Cyrl-RS" sz="3200" b="1" dirty="0" smtClean="0">
                <a:solidFill>
                  <a:schemeClr val="bg1"/>
                </a:solidFill>
              </a:rPr>
            </a:br>
            <a:r>
              <a:rPr lang="sr-Cyrl-RS" sz="2400" b="1" dirty="0" smtClean="0">
                <a:solidFill>
                  <a:schemeClr val="bg1"/>
                </a:solidFill>
              </a:rPr>
              <a:t>(СИСТЕМ ЖЛИЈЕЗДА СА УНУТРАШЊИМ ЛУЧЕЊЕМ)</a:t>
            </a:r>
            <a:endParaRPr lang="nl-NL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79512" y="627534"/>
            <a:ext cx="8964488" cy="4320480"/>
          </a:xfrm>
        </p:spPr>
        <p:txBody>
          <a:bodyPr>
            <a:normAutofit fontScale="92500" lnSpcReduction="10000"/>
          </a:bodyPr>
          <a:lstStyle/>
          <a:p>
            <a:r>
              <a:rPr lang="sr-Cyrl-CS" dirty="0" err="1" smtClean="0"/>
              <a:t>Жлијезда</a:t>
            </a:r>
            <a:r>
              <a:rPr lang="sr-Cyrl-CS" dirty="0" smtClean="0"/>
              <a:t> са двојаком функцијом:</a:t>
            </a:r>
          </a:p>
          <a:p>
            <a:endParaRPr lang="sr-Cyrl-CS" dirty="0" smtClean="0"/>
          </a:p>
          <a:p>
            <a:pPr>
              <a:buNone/>
            </a:pPr>
            <a:endParaRPr lang="sr-Cyrl-CS" dirty="0" smtClean="0"/>
          </a:p>
          <a:p>
            <a:pPr>
              <a:buNone/>
            </a:pPr>
            <a:r>
              <a:rPr lang="sr-Cyrl-CS" dirty="0" smtClean="0">
                <a:solidFill>
                  <a:srgbClr val="FF0000"/>
                </a:solidFill>
              </a:rPr>
              <a:t>   пробавни сокови</a:t>
            </a:r>
          </a:p>
          <a:p>
            <a:pPr>
              <a:buNone/>
            </a:pPr>
            <a:r>
              <a:rPr lang="sr-Cyrl-CS" dirty="0" smtClean="0"/>
              <a:t> </a:t>
            </a:r>
          </a:p>
          <a:p>
            <a:pPr>
              <a:buNone/>
            </a:pPr>
            <a:endParaRPr lang="sr-Cyrl-CS" dirty="0" smtClean="0"/>
          </a:p>
          <a:p>
            <a:pPr>
              <a:buNone/>
            </a:pPr>
            <a:r>
              <a:rPr lang="sr-Cyrl-CS" dirty="0" smtClean="0"/>
              <a:t>          </a:t>
            </a:r>
            <a:r>
              <a:rPr lang="sr-Cyrl-CS" b="1" dirty="0" smtClean="0">
                <a:solidFill>
                  <a:srgbClr val="FF0000"/>
                </a:solidFill>
              </a:rPr>
              <a:t>ИНСУЛИН</a:t>
            </a:r>
          </a:p>
          <a:p>
            <a:pPr>
              <a:buNone/>
            </a:pPr>
            <a:r>
              <a:rPr lang="sr-Cyrl-CS" b="1" dirty="0" smtClean="0">
                <a:solidFill>
                  <a:srgbClr val="FF0000"/>
                </a:solidFill>
              </a:rPr>
              <a:t>         ГЛУКАГОН</a:t>
            </a:r>
          </a:p>
          <a:p>
            <a:pPr>
              <a:buNone/>
            </a:pPr>
            <a:endParaRPr lang="nl-NL" dirty="0"/>
          </a:p>
        </p:txBody>
      </p:sp>
      <p:sp>
        <p:nvSpPr>
          <p:cNvPr id="7" name="Naslov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7250"/>
          </a:xfrm>
        </p:spPr>
        <p:txBody>
          <a:bodyPr/>
          <a:lstStyle/>
          <a:p>
            <a:r>
              <a:rPr lang="sr-Cyrl-CS" b="1" dirty="0" smtClean="0"/>
              <a:t>Гуштерача(</a:t>
            </a:r>
            <a:r>
              <a:rPr lang="sr-Cyrl-CS" b="1" dirty="0" smtClean="0">
                <a:solidFill>
                  <a:srgbClr val="FF0000"/>
                </a:solidFill>
              </a:rPr>
              <a:t>панкреас</a:t>
            </a:r>
            <a:r>
              <a:rPr lang="sr-Cyrl-CS" b="1" dirty="0" smtClean="0"/>
              <a:t>)</a:t>
            </a:r>
            <a:endParaRPr lang="hr-HR" b="1" dirty="0"/>
          </a:p>
        </p:txBody>
      </p:sp>
      <p:pic>
        <p:nvPicPr>
          <p:cNvPr id="8" name="Picture 7" descr="image00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1599642"/>
            <a:ext cx="3683318" cy="2424393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251520" y="1203598"/>
            <a:ext cx="3528392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/>
              <a:t>ЕГЗОКРИНА УЛОГА</a:t>
            </a:r>
            <a:endParaRPr lang="nl-NL" b="1" dirty="0"/>
          </a:p>
        </p:txBody>
      </p:sp>
      <p:sp>
        <p:nvSpPr>
          <p:cNvPr id="10" name="Down Arrow 9"/>
          <p:cNvSpPr/>
          <p:nvPr/>
        </p:nvSpPr>
        <p:spPr>
          <a:xfrm>
            <a:off x="1619672" y="1815666"/>
            <a:ext cx="504056" cy="2700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l 10"/>
          <p:cNvSpPr/>
          <p:nvPr/>
        </p:nvSpPr>
        <p:spPr>
          <a:xfrm>
            <a:off x="539552" y="2625756"/>
            <a:ext cx="2952328" cy="4860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/>
              <a:t>ЕНДОКРИНА УЛОГА </a:t>
            </a:r>
            <a:endParaRPr lang="nl-NL" b="1" dirty="0"/>
          </a:p>
        </p:txBody>
      </p:sp>
      <p:sp>
        <p:nvSpPr>
          <p:cNvPr id="12" name="Down Arrow 11"/>
          <p:cNvSpPr/>
          <p:nvPr/>
        </p:nvSpPr>
        <p:spPr>
          <a:xfrm>
            <a:off x="1619672" y="3273828"/>
            <a:ext cx="648072" cy="3240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tangle 12"/>
          <p:cNvSpPr/>
          <p:nvPr/>
        </p:nvSpPr>
        <p:spPr>
          <a:xfrm>
            <a:off x="3995936" y="1653648"/>
            <a:ext cx="1008112" cy="3240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1"/>
                </a:solidFill>
              </a:rPr>
              <a:t>Жучна кеса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56176" y="1923678"/>
            <a:ext cx="2232248" cy="3780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1"/>
                </a:solidFill>
              </a:rPr>
              <a:t>Главни жучни канал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372200" y="2355726"/>
            <a:ext cx="1368152" cy="1620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1"/>
                </a:solidFill>
              </a:rPr>
              <a:t>панкреас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72200" y="3489852"/>
            <a:ext cx="2232248" cy="3240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1"/>
                </a:solidFill>
              </a:rPr>
              <a:t>Главни панкреасни канал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635896" y="3813888"/>
            <a:ext cx="1152128" cy="2700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1"/>
                </a:solidFill>
              </a:rPr>
              <a:t>дуоденум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3568" y="4029912"/>
            <a:ext cx="2160240" cy="1620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600" dirty="0" smtClean="0">
                <a:solidFill>
                  <a:schemeClr val="tx1"/>
                </a:solidFill>
              </a:rPr>
              <a:t>(Снижава ШУК)</a:t>
            </a:r>
            <a:endParaRPr lang="nl-NL" sz="16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11560" y="4587974"/>
            <a:ext cx="2736304" cy="2160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1"/>
                </a:solidFill>
              </a:rPr>
              <a:t>(Повећава</a:t>
            </a:r>
            <a:r>
              <a:rPr lang="sr-Cyrl-RS" dirty="0" smtClean="0"/>
              <a:t> </a:t>
            </a:r>
            <a:r>
              <a:rPr lang="sr-Cyrl-RS" dirty="0" smtClean="0">
                <a:solidFill>
                  <a:schemeClr val="tx1"/>
                </a:solidFill>
              </a:rPr>
              <a:t>конц. глукозе)</a:t>
            </a:r>
            <a:endParaRPr lang="nl-N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236562"/>
            <a:ext cx="8229600" cy="857250"/>
          </a:xfrm>
        </p:spPr>
        <p:txBody>
          <a:bodyPr/>
          <a:lstStyle/>
          <a:p>
            <a:r>
              <a:rPr lang="sr-Cyrl-CS" b="1" dirty="0" smtClean="0">
                <a:latin typeface="Arial"/>
              </a:rPr>
              <a:t>Полне </a:t>
            </a:r>
            <a:r>
              <a:rPr lang="sr-Cyrl-CS" b="1" dirty="0" err="1" smtClean="0">
                <a:latin typeface="Arial"/>
              </a:rPr>
              <a:t>жлијезде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65516"/>
            <a:ext cx="8712968" cy="452859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r-Cyrl-CS" dirty="0" smtClean="0">
                <a:latin typeface="Arial"/>
              </a:rPr>
              <a:t>Органи са двојаком функцијом</a:t>
            </a:r>
          </a:p>
          <a:p>
            <a:pPr>
              <a:buNone/>
            </a:pPr>
            <a:r>
              <a:rPr lang="sr-Cyrl-CS" dirty="0" smtClean="0">
                <a:latin typeface="Arial"/>
              </a:rPr>
              <a:t>♂ </a:t>
            </a:r>
            <a:r>
              <a:rPr lang="sr-Cyrl-CS" b="1" dirty="0" err="1" smtClean="0">
                <a:latin typeface="Arial"/>
              </a:rPr>
              <a:t>сјеменици</a:t>
            </a:r>
            <a:r>
              <a:rPr lang="sr-Cyrl-CS" dirty="0" smtClean="0">
                <a:latin typeface="Arial"/>
              </a:rPr>
              <a:t> (</a:t>
            </a:r>
            <a:r>
              <a:rPr lang="sr-Cyrl-CS" dirty="0" smtClean="0">
                <a:solidFill>
                  <a:srgbClr val="FF0000"/>
                </a:solidFill>
                <a:latin typeface="Arial"/>
              </a:rPr>
              <a:t>тестиси</a:t>
            </a:r>
            <a:r>
              <a:rPr lang="sr-Cyrl-CS" dirty="0" smtClean="0">
                <a:latin typeface="Arial"/>
              </a:rPr>
              <a:t>)</a:t>
            </a:r>
          </a:p>
          <a:p>
            <a:pPr>
              <a:buNone/>
            </a:pPr>
            <a:r>
              <a:rPr lang="sr-Cyrl-CS" dirty="0" smtClean="0">
                <a:latin typeface="Arial"/>
              </a:rPr>
              <a:t> ♀ </a:t>
            </a:r>
            <a:r>
              <a:rPr lang="sr-Cyrl-CS" b="1" dirty="0" smtClean="0">
                <a:latin typeface="Arial"/>
              </a:rPr>
              <a:t>јајници</a:t>
            </a:r>
            <a:r>
              <a:rPr lang="sr-Cyrl-CS" dirty="0" smtClean="0">
                <a:latin typeface="Arial"/>
              </a:rPr>
              <a:t>(</a:t>
            </a:r>
            <a:r>
              <a:rPr lang="sr-Cyrl-CS" dirty="0" err="1" smtClean="0">
                <a:solidFill>
                  <a:srgbClr val="FF0000"/>
                </a:solidFill>
                <a:latin typeface="Arial"/>
              </a:rPr>
              <a:t>оваријуми</a:t>
            </a:r>
            <a:r>
              <a:rPr lang="sr-Cyrl-CS" dirty="0" smtClean="0">
                <a:latin typeface="Arial"/>
              </a:rPr>
              <a:t>)</a:t>
            </a:r>
          </a:p>
          <a:p>
            <a:pPr>
              <a:buFont typeface="Wingdings" pitchFamily="2" charset="2"/>
              <a:buChar char="Ø"/>
            </a:pPr>
            <a:r>
              <a:rPr lang="sr-Cyrl-CS" dirty="0" smtClean="0">
                <a:latin typeface="Arial"/>
              </a:rPr>
              <a:t>Образовање полних </a:t>
            </a:r>
          </a:p>
          <a:p>
            <a:pPr>
              <a:buNone/>
            </a:pPr>
            <a:r>
              <a:rPr lang="sr-Cyrl-CS" dirty="0" smtClean="0">
                <a:latin typeface="Arial"/>
              </a:rPr>
              <a:t>   ћелија (</a:t>
            </a:r>
            <a:r>
              <a:rPr lang="sr-Cyrl-CS" dirty="0" err="1" smtClean="0">
                <a:latin typeface="Arial"/>
              </a:rPr>
              <a:t>гамета</a:t>
            </a:r>
            <a:r>
              <a:rPr lang="sr-Cyrl-CS" dirty="0" smtClean="0">
                <a:latin typeface="Arial"/>
              </a:rPr>
              <a:t>)  </a:t>
            </a:r>
          </a:p>
          <a:p>
            <a:pPr>
              <a:buFont typeface="Wingdings" pitchFamily="2" charset="2"/>
              <a:buChar char="Ø"/>
            </a:pPr>
            <a:r>
              <a:rPr lang="sr-Cyrl-CS" dirty="0" smtClean="0">
                <a:latin typeface="Arial"/>
              </a:rPr>
              <a:t>Хормони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4" name="Picture 3" descr="download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1481" y="1491630"/>
            <a:ext cx="4502519" cy="3096344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4644008" y="1563638"/>
            <a:ext cx="1224136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♂</a:t>
            </a:r>
            <a:endParaRPr lang="nl-NL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7847856" y="1563638"/>
            <a:ext cx="1296144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>
                <a:solidFill>
                  <a:schemeClr val="tx1"/>
                </a:solidFill>
                <a:latin typeface="Arial"/>
              </a:rPr>
              <a:t>♀</a:t>
            </a:r>
            <a:endParaRPr lang="nl-NL" sz="36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991872" y="2931790"/>
            <a:ext cx="1152128" cy="48605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sz="1200" b="1" dirty="0" smtClean="0">
                <a:solidFill>
                  <a:schemeClr val="tx1"/>
                </a:solidFill>
              </a:rPr>
              <a:t>ЈАЈНИЦИ</a:t>
            </a:r>
            <a:endParaRPr lang="nl-NL" sz="12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644008" y="2859782"/>
            <a:ext cx="1008112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50" b="1" dirty="0" smtClean="0">
                <a:solidFill>
                  <a:schemeClr val="tx1"/>
                </a:solidFill>
              </a:rPr>
              <a:t>ТЕСТИСИ</a:t>
            </a:r>
            <a:endParaRPr lang="nl-NL" sz="105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СЈЕМЕНИЦИ - </a:t>
            </a:r>
            <a:r>
              <a:rPr lang="sr-Cyrl-RS" b="1" dirty="0" smtClean="0">
                <a:solidFill>
                  <a:srgbClr val="FF0000"/>
                </a:solidFill>
              </a:rPr>
              <a:t>ТЕСТИСИ </a:t>
            </a:r>
            <a:endParaRPr lang="nl-NL" b="1" dirty="0">
              <a:solidFill>
                <a:srgbClr val="FF0000"/>
              </a:solidFill>
            </a:endParaRPr>
          </a:p>
        </p:txBody>
      </p:sp>
      <p:pic>
        <p:nvPicPr>
          <p:cNvPr id="9" name="Content Placeholder 8" descr="download (8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815667"/>
            <a:ext cx="3350508" cy="3042557"/>
          </a:xfrm>
        </p:spPr>
      </p:pic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3491880" y="1167594"/>
            <a:ext cx="5832648" cy="383442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sr-Cyrl-CS" dirty="0" smtClean="0"/>
              <a:t>Ван трбушне дупље у мошњама</a:t>
            </a:r>
          </a:p>
          <a:p>
            <a:pPr>
              <a:buFont typeface="Wingdings" pitchFamily="2" charset="2"/>
              <a:buChar char="v"/>
            </a:pPr>
            <a:r>
              <a:rPr lang="sr-Cyrl-CS" dirty="0" smtClean="0"/>
              <a:t> хормон </a:t>
            </a:r>
            <a:r>
              <a:rPr lang="sr-Cyrl-CS" b="1" i="1" dirty="0" smtClean="0">
                <a:solidFill>
                  <a:srgbClr val="FF0000"/>
                </a:solidFill>
              </a:rPr>
              <a:t>ТЕСТОСТЕРОН</a:t>
            </a:r>
            <a:endParaRPr lang="nl-NL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sr-Cyrl-CS" dirty="0" smtClean="0"/>
              <a:t>Утиче: </a:t>
            </a:r>
            <a:endParaRPr lang="nl-NL" dirty="0" smtClean="0"/>
          </a:p>
          <a:p>
            <a:r>
              <a:rPr lang="sr-Cyrl-CS" dirty="0" smtClean="0"/>
              <a:t>на пораст и функцију полних </a:t>
            </a:r>
            <a:r>
              <a:rPr lang="sr-Cyrl-CS" dirty="0" err="1" smtClean="0"/>
              <a:t>жлијезда</a:t>
            </a:r>
            <a:r>
              <a:rPr lang="sr-Cyrl-CS" dirty="0" smtClean="0"/>
              <a:t> </a:t>
            </a:r>
            <a:endParaRPr lang="nl-NL" dirty="0" smtClean="0"/>
          </a:p>
          <a:p>
            <a:r>
              <a:rPr lang="sr-Cyrl-CS" dirty="0" smtClean="0"/>
              <a:t>обликовање скелета и мишића</a:t>
            </a:r>
            <a:endParaRPr lang="sr-Latn-CS" dirty="0" smtClean="0"/>
          </a:p>
          <a:p>
            <a:r>
              <a:rPr lang="sr-Cyrl-CS" dirty="0" smtClean="0"/>
              <a:t>маљавост</a:t>
            </a:r>
            <a:r>
              <a:rPr lang="sr-Latn-CS" dirty="0" smtClean="0"/>
              <a:t> </a:t>
            </a:r>
            <a:r>
              <a:rPr lang="sr-Cyrl-CS" dirty="0" smtClean="0"/>
              <a:t>мушког типа</a:t>
            </a:r>
            <a:endParaRPr lang="sr-Latn-CS" dirty="0" smtClean="0"/>
          </a:p>
          <a:p>
            <a:r>
              <a:rPr lang="sr-Cyrl-CS" dirty="0" smtClean="0"/>
              <a:t> психички развој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-128550"/>
            <a:ext cx="8229600" cy="857250"/>
          </a:xfrm>
        </p:spPr>
        <p:txBody>
          <a:bodyPr/>
          <a:lstStyle/>
          <a:p>
            <a:r>
              <a:rPr lang="sr-Cyrl-RS" dirty="0" smtClean="0"/>
              <a:t>ЈАЈНИЦИ - </a:t>
            </a:r>
            <a:r>
              <a:rPr lang="sr-Cyrl-RS" dirty="0" smtClean="0">
                <a:solidFill>
                  <a:srgbClr val="FF0000"/>
                </a:solidFill>
              </a:rPr>
              <a:t>ОВАРИЈУМИ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27534"/>
            <a:ext cx="4608512" cy="4374486"/>
          </a:xfrm>
        </p:spPr>
        <p:txBody>
          <a:bodyPr>
            <a:normAutofit fontScale="92500" lnSpcReduction="20000"/>
          </a:bodyPr>
          <a:lstStyle/>
          <a:p>
            <a:pPr marL="210312" indent="-210312">
              <a:spcBef>
                <a:spcPts val="1200"/>
              </a:spcBef>
              <a:buClr>
                <a:srgbClr val="115981"/>
              </a:buClr>
              <a:buFont typeface="Wingdings" pitchFamily="2" charset="2"/>
              <a:buChar char="Ø"/>
            </a:pPr>
            <a:r>
              <a:rPr lang="sr-Cyrl-C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</a:rPr>
              <a:t> У трбушној дупљи</a:t>
            </a:r>
          </a:p>
          <a:p>
            <a:pPr marL="210312" indent="-210312">
              <a:spcBef>
                <a:spcPts val="1200"/>
              </a:spcBef>
              <a:buClr>
                <a:srgbClr val="115981"/>
              </a:buClr>
              <a:buFont typeface="Wingdings" pitchFamily="2" charset="2"/>
              <a:buChar char="v"/>
            </a:pPr>
            <a:r>
              <a:rPr lang="sr-Cyrl-C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</a:rPr>
              <a:t> Хормони </a:t>
            </a:r>
            <a:r>
              <a:rPr lang="sr-Cyrl-CS" b="1" dirty="0" err="1" smtClean="0">
                <a:solidFill>
                  <a:srgbClr val="FF0000"/>
                </a:solidFill>
                <a:latin typeface="Arial"/>
              </a:rPr>
              <a:t>естогерон</a:t>
            </a:r>
            <a:r>
              <a:rPr lang="sr-Cyrl-CS" b="1" dirty="0" smtClean="0">
                <a:solidFill>
                  <a:srgbClr val="FF0000"/>
                </a:solidFill>
                <a:latin typeface="Arial"/>
              </a:rPr>
              <a:t> </a:t>
            </a:r>
          </a:p>
          <a:p>
            <a:pPr marL="210312" indent="-210312">
              <a:spcBef>
                <a:spcPts val="1200"/>
              </a:spcBef>
              <a:buClr>
                <a:srgbClr val="115981"/>
              </a:buClr>
              <a:buNone/>
            </a:pPr>
            <a:r>
              <a:rPr lang="sr-Cyrl-C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</a:rPr>
              <a:t>                   </a:t>
            </a:r>
            <a:r>
              <a:rPr lang="sr-Cyrl-CS" b="1" dirty="0" err="1" smtClean="0">
                <a:solidFill>
                  <a:srgbClr val="FF0000"/>
                </a:solidFill>
                <a:latin typeface="Arial"/>
              </a:rPr>
              <a:t>прогестерон</a:t>
            </a:r>
            <a:endParaRPr lang="sr-Cyrl-CS" b="1" dirty="0" smtClean="0">
              <a:solidFill>
                <a:srgbClr val="FF0000"/>
              </a:solidFill>
              <a:latin typeface="Arial"/>
            </a:endParaRPr>
          </a:p>
          <a:p>
            <a:pPr marL="210312" indent="-210312">
              <a:spcBef>
                <a:spcPts val="1200"/>
              </a:spcBef>
              <a:buClr>
                <a:srgbClr val="115981"/>
              </a:buClr>
              <a:buFont typeface="Wingdings" pitchFamily="2" charset="2"/>
              <a:buChar char="Ø"/>
            </a:pPr>
            <a:r>
              <a:rPr lang="sr-Cyrl-C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</a:rPr>
              <a:t> Утицај:</a:t>
            </a:r>
          </a:p>
          <a:p>
            <a:pPr marL="610362" lvl="1" indent="-210312">
              <a:spcBef>
                <a:spcPts val="1200"/>
              </a:spcBef>
              <a:buClr>
                <a:srgbClr val="115981"/>
              </a:buClr>
            </a:pPr>
            <a:r>
              <a:rPr lang="sr-Cyrl-CS" dirty="0" smtClean="0">
                <a:latin typeface="Arial"/>
              </a:rPr>
              <a:t>обликовање скелета и мишића</a:t>
            </a:r>
          </a:p>
          <a:p>
            <a:pPr marL="610362" lvl="1" indent="-210312">
              <a:spcBef>
                <a:spcPts val="1200"/>
              </a:spcBef>
              <a:buClr>
                <a:srgbClr val="115981"/>
              </a:buClr>
            </a:pPr>
            <a:r>
              <a:rPr lang="sr-Cyrl-CS" dirty="0" smtClean="0">
                <a:latin typeface="Arial"/>
              </a:rPr>
              <a:t>раст дојки</a:t>
            </a:r>
          </a:p>
          <a:p>
            <a:pPr marL="610362" lvl="1" indent="-210312">
              <a:spcBef>
                <a:spcPts val="1200"/>
              </a:spcBef>
              <a:buClr>
                <a:srgbClr val="115981"/>
              </a:buClr>
            </a:pPr>
            <a:r>
              <a:rPr lang="sr-Cyrl-CS" dirty="0" smtClean="0">
                <a:latin typeface="Arial"/>
              </a:rPr>
              <a:t>маљавост </a:t>
            </a:r>
            <a:r>
              <a:rPr lang="sr-Cyrl-CS" dirty="0" err="1" smtClean="0">
                <a:latin typeface="Arial"/>
              </a:rPr>
              <a:t>женсог</a:t>
            </a:r>
            <a:r>
              <a:rPr lang="sr-Cyrl-CS" dirty="0" smtClean="0">
                <a:latin typeface="Arial"/>
              </a:rPr>
              <a:t> типа</a:t>
            </a:r>
          </a:p>
          <a:p>
            <a:pPr marL="610362" lvl="1" indent="-210312">
              <a:spcBef>
                <a:spcPts val="1200"/>
              </a:spcBef>
              <a:buClr>
                <a:srgbClr val="115981"/>
              </a:buClr>
            </a:pPr>
            <a:r>
              <a:rPr lang="sr-Cyrl-CS" dirty="0" smtClean="0">
                <a:latin typeface="Arial"/>
              </a:rPr>
              <a:t>психички развој </a:t>
            </a:r>
          </a:p>
        </p:txBody>
      </p:sp>
      <p:pic>
        <p:nvPicPr>
          <p:cNvPr id="4" name="Picture 3" descr="download (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771550"/>
            <a:ext cx="4283969" cy="37804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128550"/>
            <a:ext cx="8229600" cy="857250"/>
          </a:xfrm>
        </p:spPr>
        <p:txBody>
          <a:bodyPr/>
          <a:lstStyle/>
          <a:p>
            <a:r>
              <a:rPr lang="sr-Cyrl-CS" b="1" dirty="0" smtClean="0"/>
              <a:t>Регулација хормона у организму</a:t>
            </a:r>
            <a:endParaRPr lang="nl-N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27534"/>
            <a:ext cx="8892480" cy="451596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sr-Cyrl-CS" dirty="0" smtClean="0"/>
              <a:t>Нервни </a:t>
            </a:r>
            <a:r>
              <a:rPr lang="sr-Cyrl-CS" dirty="0" smtClean="0"/>
              <a:t>систем </a:t>
            </a:r>
            <a:r>
              <a:rPr lang="sr-Latn-CS" dirty="0" smtClean="0"/>
              <a:t>-</a:t>
            </a:r>
            <a:r>
              <a:rPr lang="sr-Cyrl-CS" dirty="0" smtClean="0"/>
              <a:t> брзо пренос</a:t>
            </a:r>
            <a:r>
              <a:rPr lang="sr-Cyrl-RS" dirty="0" smtClean="0"/>
              <a:t>и</a:t>
            </a:r>
            <a:r>
              <a:rPr lang="sr-Cyrl-CS" dirty="0" smtClean="0"/>
              <a:t> информације хормони - пренос вањских надражаја</a:t>
            </a:r>
          </a:p>
          <a:p>
            <a:pPr>
              <a:buFont typeface="Wingdings" pitchFamily="2" charset="2"/>
              <a:buChar char="Ø"/>
            </a:pPr>
            <a:r>
              <a:rPr lang="sr-Cyrl-CS" dirty="0" smtClean="0"/>
              <a:t>Ова два система су у блиској вези и функционишу на </a:t>
            </a:r>
            <a:r>
              <a:rPr lang="sr-Cyrl-CS" dirty="0" err="1" smtClean="0"/>
              <a:t>приниципу</a:t>
            </a:r>
            <a:r>
              <a:rPr lang="sr-Cyrl-CS" dirty="0" smtClean="0"/>
              <a:t> повратне спреге</a:t>
            </a:r>
          </a:p>
          <a:p>
            <a:pPr>
              <a:buFont typeface="Wingdings" pitchFamily="2" charset="2"/>
              <a:buChar char="Ø"/>
            </a:pPr>
            <a:r>
              <a:rPr lang="sr-Cyrl-CS" dirty="0" smtClean="0"/>
              <a:t>Смањено или повећано лучење хормона може довести до разних поремећаја и болести</a:t>
            </a:r>
            <a:endParaRPr lang="en-US" dirty="0" smtClean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>
              <a:buNone/>
            </a:pPr>
            <a:endParaRPr lang="nl-NL" dirty="0"/>
          </a:p>
        </p:txBody>
      </p:sp>
      <p:sp>
        <p:nvSpPr>
          <p:cNvPr id="5" name="Down Arrow 4"/>
          <p:cNvSpPr/>
          <p:nvPr/>
        </p:nvSpPr>
        <p:spPr>
          <a:xfrm>
            <a:off x="4283968" y="555526"/>
            <a:ext cx="216024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l 5"/>
          <p:cNvSpPr/>
          <p:nvPr/>
        </p:nvSpPr>
        <p:spPr>
          <a:xfrm>
            <a:off x="3347864" y="843558"/>
            <a:ext cx="213853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/>
              <a:t>ХИПОФИЗА</a:t>
            </a:r>
            <a:endParaRPr lang="nl-NL" b="1" dirty="0"/>
          </a:p>
        </p:txBody>
      </p:sp>
      <p:sp>
        <p:nvSpPr>
          <p:cNvPr id="7" name="Rectangle 6"/>
          <p:cNvSpPr/>
          <p:nvPr/>
        </p:nvSpPr>
        <p:spPr>
          <a:xfrm>
            <a:off x="3635896" y="195486"/>
            <a:ext cx="1656184" cy="324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 smtClean="0">
                <a:solidFill>
                  <a:schemeClr val="bg1"/>
                </a:solidFill>
              </a:rPr>
              <a:t>хипоталамус</a:t>
            </a:r>
            <a:endParaRPr lang="nl-NL" sz="2000" b="1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79512" y="2283718"/>
            <a:ext cx="1584176" cy="57606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tx1"/>
                </a:solidFill>
              </a:rPr>
              <a:t>Штитна</a:t>
            </a:r>
            <a:r>
              <a:rPr lang="sr-Cyrl-RS" b="1" dirty="0" smtClean="0"/>
              <a:t> </a:t>
            </a:r>
            <a:r>
              <a:rPr lang="sr-Cyrl-RS" b="1" dirty="0" smtClean="0">
                <a:solidFill>
                  <a:schemeClr val="tx1"/>
                </a:solidFill>
              </a:rPr>
              <a:t>жлијезда</a:t>
            </a:r>
            <a:endParaRPr lang="nl-NL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835696" y="2211710"/>
            <a:ext cx="2232248" cy="594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tx1"/>
                </a:solidFill>
              </a:rPr>
              <a:t>Надбубрежне жлијезде</a:t>
            </a:r>
            <a:endParaRPr lang="nl-NL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139952" y="2283718"/>
            <a:ext cx="1800200" cy="54006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tx1"/>
                </a:solidFill>
              </a:rPr>
              <a:t>ПАНКРЕАС</a:t>
            </a:r>
            <a:endParaRPr lang="nl-NL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012160" y="2409732"/>
            <a:ext cx="1368152" cy="64807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tx1"/>
                </a:solidFill>
              </a:rPr>
              <a:t>тестиси</a:t>
            </a:r>
            <a:endParaRPr lang="nl-NL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80312" y="2355726"/>
            <a:ext cx="1547664" cy="64807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tx1"/>
                </a:solidFill>
              </a:rPr>
              <a:t>јајници</a:t>
            </a:r>
            <a:endParaRPr lang="nl-NL" b="1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6" idx="3"/>
          </p:cNvCxnSpPr>
          <p:nvPr/>
        </p:nvCxnSpPr>
        <p:spPr>
          <a:xfrm flipH="1">
            <a:off x="1547664" y="1396722"/>
            <a:ext cx="2113382" cy="8869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508104" y="1383618"/>
            <a:ext cx="2304256" cy="9721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148065" y="1491630"/>
            <a:ext cx="1280481" cy="9049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644008" y="1599642"/>
            <a:ext cx="144016" cy="6840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3347864" y="1491630"/>
            <a:ext cx="72008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323528" y="3219822"/>
            <a:ext cx="1152128" cy="37804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tx1"/>
                </a:solidFill>
              </a:rPr>
              <a:t>тироксин</a:t>
            </a:r>
            <a:endParaRPr lang="nl-NL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123728" y="3075806"/>
            <a:ext cx="1440160" cy="2700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tx1"/>
                </a:solidFill>
              </a:rPr>
              <a:t>адреналин</a:t>
            </a:r>
            <a:endParaRPr lang="nl-NL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923928" y="3075806"/>
            <a:ext cx="1512168" cy="10081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tx1"/>
                </a:solidFill>
              </a:rPr>
              <a:t>инсулин</a:t>
            </a:r>
          </a:p>
          <a:p>
            <a:pPr algn="ctr"/>
            <a:r>
              <a:rPr lang="sr-Cyrl-RS" b="1" dirty="0" smtClean="0">
                <a:solidFill>
                  <a:schemeClr val="tx1"/>
                </a:solidFill>
              </a:rPr>
              <a:t>глукагон</a:t>
            </a:r>
          </a:p>
          <a:p>
            <a:pPr algn="ctr"/>
            <a:r>
              <a:rPr lang="sr-Cyrl-RS" b="1" dirty="0" smtClean="0">
                <a:solidFill>
                  <a:schemeClr val="tx1"/>
                </a:solidFill>
              </a:rPr>
              <a:t>панкреасни сок</a:t>
            </a:r>
            <a:endParaRPr lang="nl-NL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796136" y="3435846"/>
            <a:ext cx="1368152" cy="270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tx1"/>
                </a:solidFill>
              </a:rPr>
              <a:t>тестостерон</a:t>
            </a:r>
            <a:endParaRPr lang="nl-NL" b="1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524328" y="3363838"/>
            <a:ext cx="1475656" cy="54006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tx1"/>
                </a:solidFill>
              </a:rPr>
              <a:t>естроген</a:t>
            </a:r>
          </a:p>
          <a:p>
            <a:pPr algn="ctr"/>
            <a:r>
              <a:rPr lang="sr-Cyrl-RS" b="1" dirty="0" smtClean="0">
                <a:solidFill>
                  <a:schemeClr val="tx1"/>
                </a:solidFill>
              </a:rPr>
              <a:t>прогестерон</a:t>
            </a:r>
            <a:endParaRPr lang="nl-NL" b="1" dirty="0">
              <a:solidFill>
                <a:schemeClr val="tx1"/>
              </a:solidFill>
            </a:endParaRPr>
          </a:p>
        </p:txBody>
      </p:sp>
      <p:sp>
        <p:nvSpPr>
          <p:cNvPr id="37" name="Down Arrow 36"/>
          <p:cNvSpPr/>
          <p:nvPr/>
        </p:nvSpPr>
        <p:spPr>
          <a:xfrm>
            <a:off x="683568" y="2931790"/>
            <a:ext cx="288032" cy="234026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Down Arrow 37"/>
          <p:cNvSpPr/>
          <p:nvPr/>
        </p:nvSpPr>
        <p:spPr>
          <a:xfrm>
            <a:off x="2699792" y="2859782"/>
            <a:ext cx="288032" cy="162018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9" name="Down Arrow 38"/>
          <p:cNvSpPr/>
          <p:nvPr/>
        </p:nvSpPr>
        <p:spPr>
          <a:xfrm>
            <a:off x="4644008" y="2859782"/>
            <a:ext cx="216024" cy="162018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Down Arrow 39"/>
          <p:cNvSpPr/>
          <p:nvPr/>
        </p:nvSpPr>
        <p:spPr>
          <a:xfrm>
            <a:off x="6516216" y="3147814"/>
            <a:ext cx="216024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1" name="Down Arrow 40"/>
          <p:cNvSpPr/>
          <p:nvPr/>
        </p:nvSpPr>
        <p:spPr>
          <a:xfrm>
            <a:off x="8100392" y="3111810"/>
            <a:ext cx="288032" cy="16201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Rectangle 62"/>
          <p:cNvSpPr/>
          <p:nvPr/>
        </p:nvSpPr>
        <p:spPr>
          <a:xfrm>
            <a:off x="3347864" y="4569972"/>
            <a:ext cx="2232248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tx1"/>
                </a:solidFill>
              </a:rPr>
              <a:t>ОРГАНИЗАМ</a:t>
            </a:r>
            <a:endParaRPr lang="nl-NL" b="1" dirty="0">
              <a:solidFill>
                <a:schemeClr val="tx1"/>
              </a:solidFill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1043608" y="3759882"/>
            <a:ext cx="2232248" cy="9721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3203848" y="3705876"/>
            <a:ext cx="504056" cy="7560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4644008" y="415592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5220072" y="3795886"/>
            <a:ext cx="864096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>
            <a:off x="5724128" y="4011910"/>
            <a:ext cx="2160240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182556"/>
            <a:ext cx="8229600" cy="857250"/>
          </a:xfrm>
        </p:spPr>
        <p:txBody>
          <a:bodyPr/>
          <a:lstStyle/>
          <a:p>
            <a:r>
              <a:rPr lang="sr-Cyrl-RS" b="1" dirty="0" smtClean="0"/>
              <a:t>ДОМАЋА ЗАДАЋА</a:t>
            </a:r>
            <a:endParaRPr lang="nl-N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19522"/>
            <a:ext cx="9144000" cy="4623978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sr-Cyrl-CS" b="1" dirty="0" smtClean="0"/>
              <a:t>Које </a:t>
            </a:r>
            <a:r>
              <a:rPr lang="sr-Cyrl-CS" b="1" dirty="0" err="1" smtClean="0"/>
              <a:t>жлијезде</a:t>
            </a:r>
            <a:r>
              <a:rPr lang="sr-Cyrl-CS" b="1" dirty="0" smtClean="0"/>
              <a:t> сачињавају ендокрини систем?</a:t>
            </a:r>
          </a:p>
          <a:p>
            <a:pPr marL="514350" indent="-514350">
              <a:buAutoNum type="arabicPeriod"/>
            </a:pPr>
            <a:r>
              <a:rPr lang="sr-Cyrl-CS" b="1" dirty="0" smtClean="0"/>
              <a:t>Шематски прикажите хормоне појединих ендокриних </a:t>
            </a:r>
            <a:r>
              <a:rPr lang="sr-Cyrl-CS" b="1" dirty="0" err="1" smtClean="0"/>
              <a:t>жлијезда</a:t>
            </a:r>
            <a:r>
              <a:rPr lang="sr-Cyrl-CS" b="1" dirty="0" smtClean="0"/>
              <a:t>!</a:t>
            </a:r>
          </a:p>
          <a:p>
            <a:pPr marL="514350" indent="-514350">
              <a:buAutoNum type="arabicPeriod"/>
            </a:pPr>
            <a:r>
              <a:rPr lang="sr-Cyrl-CS" b="1" dirty="0" smtClean="0"/>
              <a:t>У чему је значај надбубрежних </a:t>
            </a:r>
            <a:r>
              <a:rPr lang="sr-Cyrl-CS" b="1" dirty="0" err="1" smtClean="0"/>
              <a:t>жлијезда</a:t>
            </a:r>
            <a:r>
              <a:rPr lang="sr-Cyrl-CS" b="1" dirty="0" smtClean="0"/>
              <a:t> ?</a:t>
            </a:r>
          </a:p>
          <a:p>
            <a:pPr marL="514350" indent="-514350">
              <a:buAutoNum type="arabicPeriod"/>
            </a:pPr>
            <a:r>
              <a:rPr lang="sr-Cyrl-CS" b="1" dirty="0" smtClean="0"/>
              <a:t>Која је ендокрина улога панкреаса у организму?</a:t>
            </a:r>
          </a:p>
          <a:p>
            <a:pPr marL="514350" indent="-514350">
              <a:buFont typeface="+mj-lt"/>
              <a:buAutoNum type="arabicPeriod"/>
            </a:pPr>
            <a:r>
              <a:rPr lang="sr-Cyrl-CS" b="1" dirty="0" smtClean="0"/>
              <a:t>Наведите које болести се могу јавити у ендокрином систему !</a:t>
            </a:r>
          </a:p>
          <a:p>
            <a:pPr marL="514350" indent="-514350">
              <a:buNone/>
            </a:pPr>
            <a:r>
              <a:rPr lang="sr-Cyrl-CS" dirty="0" smtClean="0"/>
              <a:t>               </a:t>
            </a:r>
          </a:p>
          <a:p>
            <a:pPr marL="514350" indent="-514350">
              <a:buNone/>
            </a:pPr>
            <a:endParaRPr lang="sr-Cyrl-CS" dirty="0" smtClean="0"/>
          </a:p>
          <a:p>
            <a:pPr marL="514350" indent="-514350">
              <a:buAutoNum type="arabicPeriod"/>
            </a:pPr>
            <a:endParaRPr lang="sr-Cyrl-CS" dirty="0" smtClean="0"/>
          </a:p>
          <a:p>
            <a:pPr marL="514350" indent="-514350">
              <a:buNone/>
            </a:pPr>
            <a:endParaRPr lang="sr-Cyrl-CS" dirty="0" smtClean="0"/>
          </a:p>
        </p:txBody>
      </p:sp>
      <p:sp>
        <p:nvSpPr>
          <p:cNvPr id="4" name="Rectangle 3"/>
          <p:cNvSpPr/>
          <p:nvPr/>
        </p:nvSpPr>
        <p:spPr>
          <a:xfrm>
            <a:off x="4175448" y="4659982"/>
            <a:ext cx="4968552" cy="4835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1"/>
                </a:solidFill>
              </a:rPr>
              <a:t>Уџбеник Биологија 9 стр. 144. - 119.</a:t>
            </a:r>
            <a:endParaRPr lang="nl-N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5486"/>
            <a:ext cx="8301608" cy="494801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r-Cyrl-RS" dirty="0" smtClean="0"/>
              <a:t> Успостављање равнотеже</a:t>
            </a:r>
          </a:p>
          <a:p>
            <a:pPr>
              <a:buNone/>
            </a:pPr>
            <a:r>
              <a:rPr lang="sr-Cyrl-RS" dirty="0"/>
              <a:t> </a:t>
            </a:r>
            <a:r>
              <a:rPr lang="sr-Cyrl-RS" dirty="0" smtClean="0"/>
              <a:t>    у организму</a:t>
            </a:r>
          </a:p>
          <a:p>
            <a:pPr>
              <a:buNone/>
            </a:pPr>
            <a:endParaRPr lang="sr-Cyrl-CS" dirty="0" smtClean="0"/>
          </a:p>
          <a:p>
            <a:pPr>
              <a:buFont typeface="Wingdings" pitchFamily="2" charset="2"/>
              <a:buChar char="Ø"/>
            </a:pPr>
            <a:r>
              <a:rPr lang="sr-Cyrl-CS" dirty="0" smtClean="0"/>
              <a:t>Ендокрини систем чине </a:t>
            </a:r>
            <a:r>
              <a:rPr lang="sr-Cyrl-CS" b="1" dirty="0" err="1" smtClean="0"/>
              <a:t>жлијезде</a:t>
            </a:r>
            <a:r>
              <a:rPr lang="sr-Cyrl-CS" b="1" dirty="0" smtClean="0"/>
              <a:t> са унутрашњим лучењем</a:t>
            </a:r>
            <a:r>
              <a:rPr lang="sr-Cyrl-CS" dirty="0" smtClean="0"/>
              <a:t>, које своје продукте (</a:t>
            </a:r>
            <a:r>
              <a:rPr lang="sr-Cyrl-CS" b="1" dirty="0" smtClean="0">
                <a:solidFill>
                  <a:srgbClr val="FF0000"/>
                </a:solidFill>
              </a:rPr>
              <a:t>хормон</a:t>
            </a:r>
            <a:r>
              <a:rPr lang="sr-Cyrl-CS" dirty="0" smtClean="0">
                <a:solidFill>
                  <a:srgbClr val="FF0000"/>
                </a:solidFill>
              </a:rPr>
              <a:t>е</a:t>
            </a:r>
            <a:r>
              <a:rPr lang="sr-Cyrl-CS" dirty="0" smtClean="0"/>
              <a:t>) луче директно у крв, лимфу и </a:t>
            </a:r>
            <a:r>
              <a:rPr lang="sr-Cyrl-CS" dirty="0" err="1" smtClean="0"/>
              <a:t>ликвор</a:t>
            </a:r>
            <a:r>
              <a:rPr lang="sr-Cyrl-CS" dirty="0" smtClean="0"/>
              <a:t>.</a:t>
            </a:r>
          </a:p>
          <a:p>
            <a:pPr>
              <a:buNone/>
            </a:pPr>
            <a:r>
              <a:rPr lang="sr-Cyrl-CS" dirty="0" smtClean="0"/>
              <a:t> </a:t>
            </a:r>
            <a:r>
              <a:rPr lang="sr-Cyrl-CS" b="1" dirty="0" smtClean="0"/>
              <a:t>Хормони </a:t>
            </a:r>
            <a:r>
              <a:rPr lang="sr-Cyrl-CS" dirty="0" smtClean="0"/>
              <a:t>     хемијске супстанце</a:t>
            </a:r>
            <a:endParaRPr lang="nl-NL" dirty="0" smtClean="0"/>
          </a:p>
          <a:p>
            <a:pPr>
              <a:buNone/>
            </a:pPr>
            <a:endParaRPr lang="sr-Cyrl-CS" dirty="0" smtClean="0"/>
          </a:p>
          <a:p>
            <a:pPr>
              <a:buNone/>
            </a:pPr>
            <a:endParaRPr lang="sr-Cyrl-CS" dirty="0" smtClean="0"/>
          </a:p>
          <a:p>
            <a:pPr>
              <a:buNone/>
            </a:pPr>
            <a:r>
              <a:rPr lang="sr-Cyrl-CS" dirty="0" smtClean="0"/>
              <a:t>Регулација</a:t>
            </a:r>
          </a:p>
          <a:p>
            <a:pPr>
              <a:buNone/>
            </a:pPr>
            <a:r>
              <a:rPr lang="sr-Cyrl-CS" dirty="0" smtClean="0"/>
              <a:t>                         </a:t>
            </a:r>
          </a:p>
          <a:p>
            <a:pPr>
              <a:buNone/>
            </a:pPr>
            <a:r>
              <a:rPr lang="sr-Cyrl-CS" dirty="0" smtClean="0"/>
              <a:t>                         </a:t>
            </a:r>
          </a:p>
          <a:p>
            <a:pPr>
              <a:buNone/>
            </a:pPr>
            <a:endParaRPr lang="nl-NL" dirty="0" smtClean="0"/>
          </a:p>
          <a:p>
            <a:pPr>
              <a:buFont typeface="Wingdings" pitchFamily="2" charset="2"/>
              <a:buChar char="Ø"/>
            </a:pPr>
            <a:endParaRPr lang="sr-Cyrl-RS" dirty="0" smtClean="0"/>
          </a:p>
          <a:p>
            <a:pPr>
              <a:buNone/>
            </a:pPr>
            <a:endParaRPr lang="sr-Cyrl-RS" dirty="0"/>
          </a:p>
          <a:p>
            <a:pPr>
              <a:buNone/>
            </a:pPr>
            <a:endParaRPr lang="sr-Cyrl-RS" dirty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nl-NL" dirty="0"/>
          </a:p>
        </p:txBody>
      </p:sp>
      <p:sp>
        <p:nvSpPr>
          <p:cNvPr id="5" name="Right Brace 4"/>
          <p:cNvSpPr/>
          <p:nvPr/>
        </p:nvSpPr>
        <p:spPr>
          <a:xfrm>
            <a:off x="5436096" y="303498"/>
            <a:ext cx="576064" cy="97210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6156176" y="357504"/>
            <a:ext cx="22322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/>
              <a:t>Нервни систем</a:t>
            </a:r>
            <a:endParaRPr lang="nl-NL" b="1" dirty="0"/>
          </a:p>
        </p:txBody>
      </p:sp>
      <p:sp>
        <p:nvSpPr>
          <p:cNvPr id="8" name="Rectangle 7"/>
          <p:cNvSpPr/>
          <p:nvPr/>
        </p:nvSpPr>
        <p:spPr>
          <a:xfrm>
            <a:off x="6228184" y="987574"/>
            <a:ext cx="2160240" cy="3780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/>
              <a:t>Ендокрини систем</a:t>
            </a:r>
            <a:endParaRPr lang="nl-NL" b="1" dirty="0"/>
          </a:p>
        </p:txBody>
      </p:sp>
      <p:sp>
        <p:nvSpPr>
          <p:cNvPr id="11" name="Right Arrow 10"/>
          <p:cNvSpPr/>
          <p:nvPr/>
        </p:nvSpPr>
        <p:spPr>
          <a:xfrm>
            <a:off x="1835696" y="2571750"/>
            <a:ext cx="216024" cy="288032"/>
          </a:xfrm>
          <a:prstGeom prst="rightArrow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tangle 12"/>
          <p:cNvSpPr/>
          <p:nvPr/>
        </p:nvSpPr>
        <p:spPr>
          <a:xfrm>
            <a:off x="4427984" y="2931790"/>
            <a:ext cx="2592288" cy="324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b="1" dirty="0" err="1" smtClean="0"/>
              <a:t>тјелесна</a:t>
            </a:r>
            <a:r>
              <a:rPr lang="sr-Cyrl-CS" b="1" dirty="0" smtClean="0"/>
              <a:t> температура </a:t>
            </a:r>
            <a:endParaRPr lang="nl-NL" b="1" dirty="0"/>
          </a:p>
        </p:txBody>
      </p:sp>
      <p:sp>
        <p:nvSpPr>
          <p:cNvPr id="14" name="Rectangle 13"/>
          <p:cNvSpPr/>
          <p:nvPr/>
        </p:nvSpPr>
        <p:spPr>
          <a:xfrm>
            <a:off x="4427984" y="3435846"/>
            <a:ext cx="2592288" cy="3780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b="1" dirty="0" smtClean="0"/>
              <a:t>раст</a:t>
            </a:r>
            <a:endParaRPr lang="nl-NL" b="1" dirty="0"/>
          </a:p>
        </p:txBody>
      </p:sp>
      <p:sp>
        <p:nvSpPr>
          <p:cNvPr id="15" name="Rectangle 14"/>
          <p:cNvSpPr/>
          <p:nvPr/>
        </p:nvSpPr>
        <p:spPr>
          <a:xfrm>
            <a:off x="4427984" y="4011910"/>
            <a:ext cx="2664296" cy="3780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b="1" dirty="0" smtClean="0"/>
              <a:t>обнављање</a:t>
            </a:r>
            <a:r>
              <a:rPr lang="sr-Cyrl-CS" dirty="0" smtClean="0"/>
              <a:t> </a:t>
            </a:r>
            <a:r>
              <a:rPr lang="sr-Cyrl-CS" b="1" dirty="0" smtClean="0"/>
              <a:t>ћелија</a:t>
            </a:r>
            <a:endParaRPr lang="nl-NL" b="1" dirty="0"/>
          </a:p>
        </p:txBody>
      </p:sp>
      <p:sp>
        <p:nvSpPr>
          <p:cNvPr id="16" name="Rectangle 15"/>
          <p:cNvSpPr/>
          <p:nvPr/>
        </p:nvSpPr>
        <p:spPr>
          <a:xfrm>
            <a:off x="4427984" y="4515966"/>
            <a:ext cx="2664296" cy="357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b="1" dirty="0" smtClean="0"/>
              <a:t>метаболизам</a:t>
            </a:r>
            <a:endParaRPr lang="nl-NL" b="1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339752" y="3075806"/>
            <a:ext cx="2016224" cy="95410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2411760" y="3651870"/>
            <a:ext cx="1944216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6" idx="1"/>
          </p:cNvCxnSpPr>
          <p:nvPr/>
        </p:nvCxnSpPr>
        <p:spPr>
          <a:xfrm>
            <a:off x="2339752" y="4011910"/>
            <a:ext cx="2088232" cy="6828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411760" y="4011910"/>
            <a:ext cx="2088232" cy="31503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tarenje-pocinje-sa-endokrinim-sistemom-3075-51696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411511"/>
            <a:ext cx="6480720" cy="443788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67544" y="141480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b="1" dirty="0" smtClean="0"/>
              <a:t>ЕНДОКРИНЕ ЖЛИЈЕЗДЕ :</a:t>
            </a:r>
            <a:endParaRPr lang="nl-NL" sz="2800" b="1" dirty="0"/>
          </a:p>
        </p:txBody>
      </p:sp>
      <p:sp>
        <p:nvSpPr>
          <p:cNvPr id="14" name="Oval 13"/>
          <p:cNvSpPr/>
          <p:nvPr/>
        </p:nvSpPr>
        <p:spPr>
          <a:xfrm>
            <a:off x="1331640" y="1167594"/>
            <a:ext cx="1728192" cy="2700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/>
              <a:t>ЕПИФИЗА</a:t>
            </a:r>
            <a:endParaRPr lang="nl-NL" b="1" dirty="0"/>
          </a:p>
        </p:txBody>
      </p:sp>
      <p:sp>
        <p:nvSpPr>
          <p:cNvPr id="15" name="Oval 14"/>
          <p:cNvSpPr/>
          <p:nvPr/>
        </p:nvSpPr>
        <p:spPr>
          <a:xfrm>
            <a:off x="1259632" y="1653648"/>
            <a:ext cx="1872208" cy="540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/>
              <a:t>ШТИТНА ЖЛИЈЕЗДА</a:t>
            </a:r>
            <a:endParaRPr lang="nl-NL" b="1" dirty="0"/>
          </a:p>
        </p:txBody>
      </p:sp>
      <p:sp>
        <p:nvSpPr>
          <p:cNvPr id="16" name="Oval 15"/>
          <p:cNvSpPr/>
          <p:nvPr/>
        </p:nvSpPr>
        <p:spPr>
          <a:xfrm>
            <a:off x="899592" y="2499742"/>
            <a:ext cx="2376264" cy="558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/>
              <a:t>НАДБУБРЕЖНЕ ЖЛИЈЕЗДЕ</a:t>
            </a:r>
            <a:endParaRPr lang="nl-NL" b="1" dirty="0"/>
          </a:p>
        </p:txBody>
      </p:sp>
      <p:sp>
        <p:nvSpPr>
          <p:cNvPr id="17" name="Oval 16"/>
          <p:cNvSpPr/>
          <p:nvPr/>
        </p:nvSpPr>
        <p:spPr>
          <a:xfrm>
            <a:off x="683568" y="3435846"/>
            <a:ext cx="2232248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/>
              <a:t>МУШКЕ ПОЛНЕ ЖЛИЈЕЗДЕ</a:t>
            </a:r>
            <a:endParaRPr lang="nl-NL" b="1" dirty="0"/>
          </a:p>
        </p:txBody>
      </p:sp>
      <p:sp>
        <p:nvSpPr>
          <p:cNvPr id="18" name="Oval 17"/>
          <p:cNvSpPr/>
          <p:nvPr/>
        </p:nvSpPr>
        <p:spPr>
          <a:xfrm>
            <a:off x="6372200" y="951570"/>
            <a:ext cx="233975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/>
              <a:t>ХИПОФИЗА</a:t>
            </a:r>
            <a:endParaRPr lang="nl-NL" b="1" dirty="0"/>
          </a:p>
        </p:txBody>
      </p:sp>
      <p:sp>
        <p:nvSpPr>
          <p:cNvPr id="19" name="Oval 18"/>
          <p:cNvSpPr/>
          <p:nvPr/>
        </p:nvSpPr>
        <p:spPr>
          <a:xfrm>
            <a:off x="6156176" y="1599642"/>
            <a:ext cx="2376264" cy="7020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/>
              <a:t>ГРУДНА  ЖЛИЈЕЗДА</a:t>
            </a:r>
            <a:endParaRPr lang="nl-NL" b="1" dirty="0"/>
          </a:p>
        </p:txBody>
      </p:sp>
      <p:sp>
        <p:nvSpPr>
          <p:cNvPr id="20" name="Oval 19"/>
          <p:cNvSpPr/>
          <p:nvPr/>
        </p:nvSpPr>
        <p:spPr>
          <a:xfrm>
            <a:off x="6228184" y="2409732"/>
            <a:ext cx="2304256" cy="594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/>
              <a:t>ГУШТЕРАЧА</a:t>
            </a:r>
            <a:endParaRPr lang="nl-NL" b="1" dirty="0"/>
          </a:p>
        </p:txBody>
      </p:sp>
      <p:sp>
        <p:nvSpPr>
          <p:cNvPr id="21" name="Oval 20"/>
          <p:cNvSpPr/>
          <p:nvPr/>
        </p:nvSpPr>
        <p:spPr>
          <a:xfrm>
            <a:off x="6228184" y="3435846"/>
            <a:ext cx="2232248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bg1"/>
                </a:solidFill>
              </a:rPr>
              <a:t>ЖЕНСКЕ ПОЛНЕ ЖЛИЈЕЗДЕ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563888" y="4137924"/>
            <a:ext cx="266429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5486"/>
            <a:ext cx="8712968" cy="494801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r-Cyrl-CS" b="1" dirty="0" smtClean="0"/>
              <a:t>ХИПОФИЗА</a:t>
            </a:r>
            <a:endParaRPr lang="nl-NL" dirty="0"/>
          </a:p>
          <a:p>
            <a:r>
              <a:rPr lang="sr-Cyrl-CS" dirty="0"/>
              <a:t>Централна ендокрина </a:t>
            </a:r>
            <a:r>
              <a:rPr lang="sr-Cyrl-CS" dirty="0" err="1"/>
              <a:t>жлијезда</a:t>
            </a:r>
            <a:r>
              <a:rPr lang="sr-Cyrl-CS" dirty="0"/>
              <a:t> у </a:t>
            </a:r>
            <a:r>
              <a:rPr lang="sr-Cyrl-CS" dirty="0" smtClean="0"/>
              <a:t>доњем </a:t>
            </a:r>
            <a:r>
              <a:rPr lang="sr-Cyrl-CS" dirty="0"/>
              <a:t>дијелу </a:t>
            </a:r>
            <a:r>
              <a:rPr lang="sr-Cyrl-CS" dirty="0" err="1" smtClean="0"/>
              <a:t>међумозга</a:t>
            </a:r>
            <a:r>
              <a:rPr lang="sr-Cyrl-CS" dirty="0" smtClean="0"/>
              <a:t> - </a:t>
            </a:r>
            <a:r>
              <a:rPr lang="sr-Cyrl-CS" dirty="0" err="1"/>
              <a:t>хипоталамусу</a:t>
            </a:r>
            <a:endParaRPr lang="nl-NL" dirty="0"/>
          </a:p>
          <a:p>
            <a:pPr>
              <a:buFont typeface="Wingdings" pitchFamily="2" charset="2"/>
              <a:buChar char="v"/>
            </a:pPr>
            <a:r>
              <a:rPr lang="sr-Cyrl-CS" b="1" i="1" dirty="0" smtClean="0"/>
              <a:t> </a:t>
            </a:r>
            <a:r>
              <a:rPr lang="sr-Cyrl-CS" b="1" dirty="0" smtClean="0"/>
              <a:t>хормон </a:t>
            </a:r>
            <a:r>
              <a:rPr lang="sr-Cyrl-CS" b="1" dirty="0"/>
              <a:t>раста</a:t>
            </a:r>
            <a:r>
              <a:rPr lang="sr-Cyrl-CS" dirty="0"/>
              <a:t>  (раст организма </a:t>
            </a:r>
            <a:r>
              <a:rPr lang="sr-Cyrl-CS" dirty="0" smtClean="0"/>
              <a:t>у </a:t>
            </a:r>
            <a:r>
              <a:rPr lang="sr-Cyrl-CS" dirty="0"/>
              <a:t>дјетињству) </a:t>
            </a:r>
            <a:endParaRPr lang="sr-Latn-CS" dirty="0" smtClean="0"/>
          </a:p>
          <a:p>
            <a:pPr>
              <a:buFont typeface="Wingdings" pitchFamily="2" charset="2"/>
              <a:buChar char="v"/>
            </a:pPr>
            <a:r>
              <a:rPr lang="sr-Cyrl-CS" b="1" dirty="0" smtClean="0"/>
              <a:t> хормоне пигмента</a:t>
            </a:r>
          </a:p>
          <a:p>
            <a:pPr>
              <a:buFont typeface="Wingdings" pitchFamily="2" charset="2"/>
              <a:buChar char="v"/>
            </a:pPr>
            <a:r>
              <a:rPr lang="sr-Cyrl-C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хормон регулације</a:t>
            </a:r>
            <a:endParaRPr lang="sr-Latn-CS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r>
              <a:rPr lang="sr-Latn-C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</a:t>
            </a:r>
            <a:r>
              <a:rPr lang="sr-Cyrl-C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количине излучивања </a:t>
            </a:r>
            <a:endParaRPr lang="sr-Latn-CS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r>
              <a:rPr lang="sr-Latn-C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</a:t>
            </a:r>
            <a:r>
              <a:rPr lang="sr-Cyrl-C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воде преко бубрега</a:t>
            </a:r>
            <a:endParaRPr lang="sr-Cyrl-CS" b="1" dirty="0" smtClean="0"/>
          </a:p>
          <a:p>
            <a:pPr>
              <a:buFont typeface="Wingdings" pitchFamily="2" charset="2"/>
              <a:buChar char="v"/>
            </a:pPr>
            <a:endParaRPr lang="nl-NL" b="1" dirty="0"/>
          </a:p>
          <a:p>
            <a:endParaRPr lang="nl-NL" dirty="0"/>
          </a:p>
        </p:txBody>
      </p:sp>
      <p:pic>
        <p:nvPicPr>
          <p:cNvPr id="4" name="Picture 3" descr="image0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2427734"/>
            <a:ext cx="4355976" cy="271576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860032" y="3291830"/>
            <a:ext cx="1944216" cy="594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1"/>
                </a:solidFill>
              </a:rPr>
              <a:t>ХИПОФИЗА</a:t>
            </a:r>
            <a:endParaRPr lang="nl-N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r-Cyrl-CS" sz="4000" b="1" dirty="0" smtClean="0"/>
              <a:t>ЕПИФИЗА</a:t>
            </a:r>
          </a:p>
          <a:p>
            <a:pPr>
              <a:buFont typeface="Wingdings" pitchFamily="2" charset="2"/>
              <a:buChar char="Ø"/>
            </a:pPr>
            <a:r>
              <a:rPr lang="sr-Cyrl-C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Конусног облика,величине грашка</a:t>
            </a:r>
            <a:endParaRPr lang="sr-Cyrl-CS" sz="3600" dirty="0" smtClean="0"/>
          </a:p>
          <a:p>
            <a:pPr>
              <a:buFont typeface="Wingdings" pitchFamily="2" charset="2"/>
              <a:buChar char="Ø"/>
            </a:pPr>
            <a:r>
              <a:rPr lang="sr-Cyrl-CS" sz="4000" dirty="0" smtClean="0"/>
              <a:t>Налази се на крову треће мождане коморе</a:t>
            </a:r>
          </a:p>
          <a:p>
            <a:pPr>
              <a:buFont typeface="Wingdings" pitchFamily="2" charset="2"/>
              <a:buChar char="Ø"/>
            </a:pPr>
            <a:endParaRPr lang="sr-Cyrl-CS" sz="4000" dirty="0" smtClean="0"/>
          </a:p>
          <a:p>
            <a:pPr>
              <a:buFont typeface="Wingdings" pitchFamily="2" charset="2"/>
              <a:buChar char="Ø"/>
            </a:pPr>
            <a:endParaRPr lang="sr-Cyrl-CS" sz="4000" dirty="0" smtClean="0"/>
          </a:p>
          <a:p>
            <a:pPr>
              <a:buFont typeface="Wingdings" pitchFamily="2" charset="2"/>
              <a:buChar char="Ø"/>
            </a:pPr>
            <a:r>
              <a:rPr lang="sr-Cyrl-CS" sz="4000" dirty="0" smtClean="0"/>
              <a:t>дјелуј</a:t>
            </a:r>
            <a:r>
              <a:rPr lang="sr-Latn-CS" sz="4000" dirty="0" smtClean="0"/>
              <a:t>e</a:t>
            </a:r>
            <a:r>
              <a:rPr lang="sr-Cyrl-CS" sz="4000" dirty="0" smtClean="0"/>
              <a:t> на </a:t>
            </a:r>
            <a:r>
              <a:rPr lang="sr-Cyrl-CS" sz="4000" dirty="0" err="1" smtClean="0"/>
              <a:t>хипоталамус</a:t>
            </a:r>
            <a:r>
              <a:rPr lang="sr-Cyrl-CS" sz="4000" dirty="0" smtClean="0"/>
              <a:t> и</a:t>
            </a:r>
            <a:r>
              <a:rPr lang="sr-Cyrl-RS" sz="4000" dirty="0" smtClean="0"/>
              <a:t> </a:t>
            </a:r>
            <a:r>
              <a:rPr lang="sr-Cyrl-CS" sz="4000" dirty="0" smtClean="0"/>
              <a:t>панкреас</a:t>
            </a:r>
            <a:endParaRPr lang="nl-NL" sz="4000" dirty="0" smtClean="0"/>
          </a:p>
          <a:p>
            <a:endParaRPr lang="sr-Cyrl-CS" sz="4000" dirty="0" smtClean="0"/>
          </a:p>
        </p:txBody>
      </p:sp>
      <p:pic>
        <p:nvPicPr>
          <p:cNvPr id="5" name="Picture 4" descr="image0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1995686"/>
            <a:ext cx="4464496" cy="23628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156176" y="2571750"/>
            <a:ext cx="136815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1"/>
                </a:solidFill>
              </a:rPr>
              <a:t>ЕПИФИЗА</a:t>
            </a:r>
            <a:endParaRPr lang="nl-N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sr-Cyrl-CS" b="1" dirty="0" smtClean="0"/>
              <a:t>ШТИТНА ЖЛИЈЕЗДА </a:t>
            </a:r>
          </a:p>
          <a:p>
            <a:pPr algn="ctr">
              <a:buNone/>
            </a:pPr>
            <a:r>
              <a:rPr lang="sr-Cyrl-CS" b="1" dirty="0" smtClean="0"/>
              <a:t>(штитњача, </a:t>
            </a:r>
            <a:r>
              <a:rPr lang="sr-Cyrl-CS" b="1" dirty="0" err="1" smtClean="0"/>
              <a:t>тироидна</a:t>
            </a:r>
            <a:r>
              <a:rPr lang="sr-Cyrl-CS" b="1" dirty="0" smtClean="0"/>
              <a:t> </a:t>
            </a:r>
            <a:r>
              <a:rPr lang="sr-Cyrl-CS" b="1" dirty="0" err="1" smtClean="0"/>
              <a:t>жлијезда</a:t>
            </a:r>
            <a:r>
              <a:rPr lang="sr-Cyrl-CS" b="1" dirty="0" smtClean="0"/>
              <a:t>)</a:t>
            </a:r>
            <a:endParaRPr lang="nl-NL" dirty="0" smtClean="0"/>
          </a:p>
          <a:p>
            <a:pPr>
              <a:buFont typeface="Wingdings" pitchFamily="2" charset="2"/>
              <a:buChar char="Ø"/>
            </a:pPr>
            <a:r>
              <a:rPr lang="sr-Cyrl-CS" sz="2800" dirty="0" smtClean="0"/>
              <a:t>Налази се на предњој страни душника испод гркљана</a:t>
            </a:r>
          </a:p>
          <a:p>
            <a:pPr>
              <a:buFont typeface="Wingdings" pitchFamily="2" charset="2"/>
              <a:buChar char="Ø"/>
            </a:pPr>
            <a:r>
              <a:rPr lang="sr-Cyrl-C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Изгледа као штит у облику</a:t>
            </a:r>
            <a:r>
              <a:rPr lang="sr-Latn-C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sr-Latn-C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</a:t>
            </a:r>
            <a:r>
              <a:rPr lang="sr-Cyrl-C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лептира</a:t>
            </a:r>
          </a:p>
          <a:p>
            <a:pPr>
              <a:buFont typeface="Wingdings" pitchFamily="2" charset="2"/>
              <a:buChar char="v"/>
            </a:pPr>
            <a:r>
              <a:rPr lang="sr-Cyrl-C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хормон </a:t>
            </a:r>
            <a:r>
              <a:rPr lang="sr-Cyrl-C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тироксин</a:t>
            </a:r>
            <a:endParaRPr lang="sr-Cyrl-CS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endParaRPr lang="sr-Cyrl-CS" sz="2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r>
              <a:rPr lang="sr-Cyrl-C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Регулација</a:t>
            </a:r>
          </a:p>
          <a:p>
            <a:pPr>
              <a:buFont typeface="Wingdings" pitchFamily="2" charset="2"/>
              <a:buChar char="v"/>
            </a:pPr>
            <a:endParaRPr lang="sr-Cyrl-CS" sz="2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 descr="stitn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1510615"/>
            <a:ext cx="4804386" cy="363288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707904" y="2787774"/>
            <a:ext cx="1440160" cy="7020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400" dirty="0" smtClean="0">
                <a:solidFill>
                  <a:schemeClr val="tx1"/>
                </a:solidFill>
              </a:rPr>
              <a:t>Десни режањ штитне </a:t>
            </a:r>
            <a:r>
              <a:rPr lang="sr-Cyrl-RS" sz="1600" dirty="0" smtClean="0">
                <a:solidFill>
                  <a:schemeClr val="tx1"/>
                </a:solidFill>
              </a:rPr>
              <a:t>жлијезде</a:t>
            </a:r>
            <a:endParaRPr lang="nl-NL" sz="1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740352" y="2931790"/>
            <a:ext cx="1403648" cy="4860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400" dirty="0" smtClean="0">
                <a:solidFill>
                  <a:schemeClr val="tx1"/>
                </a:solidFill>
              </a:rPr>
              <a:t>Лијеви режањ штитне жлијезде</a:t>
            </a:r>
            <a:endParaRPr lang="nl-NL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39952" y="4371950"/>
            <a:ext cx="1080120" cy="1620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1"/>
                </a:solidFill>
              </a:rPr>
              <a:t>Душник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24328" y="2067694"/>
            <a:ext cx="936104" cy="1620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1"/>
                </a:solidFill>
              </a:rPr>
              <a:t>Гркљан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763688" y="3165816"/>
            <a:ext cx="2232248" cy="4860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b="1" dirty="0" smtClean="0">
                <a:solidFill>
                  <a:schemeClr val="bg1"/>
                </a:solidFill>
              </a:rPr>
              <a:t>Промет материје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1763688" y="3705876"/>
            <a:ext cx="2088232" cy="4860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b="1" dirty="0" smtClean="0">
                <a:solidFill>
                  <a:schemeClr val="bg1"/>
                </a:solidFill>
              </a:rPr>
              <a:t>раст тијела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691680" y="4353948"/>
            <a:ext cx="2232248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b="1" dirty="0" smtClean="0">
                <a:solidFill>
                  <a:schemeClr val="bg1"/>
                </a:solidFill>
              </a:rPr>
              <a:t>рад нервног система </a:t>
            </a:r>
            <a:endParaRPr lang="nl-NL" b="1" dirty="0">
              <a:solidFill>
                <a:schemeClr val="bg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331640" y="3435846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331640" y="3867894"/>
            <a:ext cx="36004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331640" y="3867894"/>
            <a:ext cx="360040" cy="72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ctr">
              <a:buNone/>
            </a:pPr>
            <a:r>
              <a:rPr lang="sr-Cyrl-RS" b="1" dirty="0" smtClean="0"/>
              <a:t>ПАРАШТИТНЕ ЖЛИЈЕЗДЕ</a:t>
            </a:r>
          </a:p>
          <a:p>
            <a:r>
              <a:rPr lang="sr-Cyrl-CS" dirty="0" smtClean="0"/>
              <a:t>Регулација метаболизма </a:t>
            </a:r>
            <a:r>
              <a:rPr lang="sr-Cyrl-CS" dirty="0" err="1" smtClean="0"/>
              <a:t>калијума</a:t>
            </a:r>
            <a:r>
              <a:rPr lang="sr-Cyrl-CS" dirty="0" smtClean="0"/>
              <a:t> (К) и фосфора(Р) у организму</a:t>
            </a:r>
          </a:p>
          <a:p>
            <a:endParaRPr lang="nl-NL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nl-NL" dirty="0"/>
          </a:p>
        </p:txBody>
      </p:sp>
      <p:pic>
        <p:nvPicPr>
          <p:cNvPr id="6" name="Picture 5" descr="download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635646"/>
            <a:ext cx="5962860" cy="3294366"/>
          </a:xfrm>
          <a:prstGeom prst="rect">
            <a:avLst/>
          </a:prstGeom>
        </p:spPr>
      </p:pic>
      <p:pic>
        <p:nvPicPr>
          <p:cNvPr id="7" name="Picture 6" descr="download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07904" y="1815666"/>
            <a:ext cx="5081104" cy="248115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635896" y="1977684"/>
            <a:ext cx="1224136" cy="4860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ШТИТНА ЖЛИЈЕЗДА</a:t>
            </a:r>
            <a:endParaRPr lang="nl-NL" dirty="0"/>
          </a:p>
        </p:txBody>
      </p:sp>
      <p:sp>
        <p:nvSpPr>
          <p:cNvPr id="9" name="Rectangle 8"/>
          <p:cNvSpPr/>
          <p:nvPr/>
        </p:nvSpPr>
        <p:spPr>
          <a:xfrm>
            <a:off x="3635896" y="3003798"/>
            <a:ext cx="1368152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600" dirty="0" smtClean="0"/>
              <a:t>Параштитне жлијезде</a:t>
            </a:r>
            <a:endParaRPr lang="nl-NL" sz="1600" dirty="0"/>
          </a:p>
        </p:txBody>
      </p:sp>
      <p:sp>
        <p:nvSpPr>
          <p:cNvPr id="10" name="Rectangle 9"/>
          <p:cNvSpPr/>
          <p:nvPr/>
        </p:nvSpPr>
        <p:spPr>
          <a:xfrm>
            <a:off x="1547664" y="4299942"/>
            <a:ext cx="2592288" cy="3780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2" name="Straight Connector 11"/>
          <p:cNvCxnSpPr/>
          <p:nvPr/>
        </p:nvCxnSpPr>
        <p:spPr>
          <a:xfrm>
            <a:off x="3707904" y="3543858"/>
            <a:ext cx="0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95536" y="249492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sr-Cyrl-CS" dirty="0" smtClean="0"/>
              <a:t> </a:t>
            </a:r>
            <a:r>
              <a:rPr lang="sr-Cyrl-CS" b="1" dirty="0" smtClean="0"/>
              <a:t>Грудна </a:t>
            </a:r>
            <a:r>
              <a:rPr lang="sr-Cyrl-CS" b="1" dirty="0" err="1" smtClean="0"/>
              <a:t>жлијезда</a:t>
            </a:r>
            <a:r>
              <a:rPr lang="sr-Cyrl-CS" b="1" dirty="0" smtClean="0"/>
              <a:t> (</a:t>
            </a:r>
            <a:r>
              <a:rPr lang="sr-Cyrl-CS" b="1" dirty="0" err="1" smtClean="0"/>
              <a:t>тимус</a:t>
            </a:r>
            <a:r>
              <a:rPr lang="sr-Cyrl-CS" b="1" dirty="0" smtClean="0"/>
              <a:t>)</a:t>
            </a:r>
            <a:br>
              <a:rPr lang="sr-Cyrl-CS" b="1" dirty="0" smtClean="0"/>
            </a:br>
            <a:endParaRPr lang="nl-N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1570"/>
            <a:ext cx="4834880" cy="3643052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sr-Cyrl-RS" sz="3400" b="1" dirty="0" smtClean="0"/>
              <a:t>И</a:t>
            </a:r>
            <a:r>
              <a:rPr lang="sr-Cyrl-CS" sz="3400" b="1" dirty="0" smtClean="0"/>
              <a:t>за грудне кости</a:t>
            </a:r>
          </a:p>
          <a:p>
            <a:pPr>
              <a:buFont typeface="Wingdings" pitchFamily="2" charset="2"/>
              <a:buChar char="Ø"/>
            </a:pPr>
            <a:r>
              <a:rPr lang="sr-Cyrl-CS" sz="3400" b="1" dirty="0" smtClean="0"/>
              <a:t>Функционише до пубертета, послије се </a:t>
            </a:r>
          </a:p>
          <a:p>
            <a:pPr>
              <a:buNone/>
            </a:pPr>
            <a:r>
              <a:rPr lang="sr-Cyrl-CS" sz="3400" b="1" dirty="0" smtClean="0"/>
              <a:t>     њена функција </a:t>
            </a:r>
            <a:r>
              <a:rPr lang="sr-Latn-CS" sz="3400" b="1" dirty="0" smtClean="0"/>
              <a:t> </a:t>
            </a:r>
            <a:r>
              <a:rPr lang="sr-Cyrl-CS" sz="3400" b="1" dirty="0" smtClean="0"/>
              <a:t>смањује</a:t>
            </a:r>
          </a:p>
          <a:p>
            <a:pPr>
              <a:buFont typeface="Wingdings" pitchFamily="2" charset="2"/>
              <a:buChar char="Ø"/>
            </a:pPr>
            <a:r>
              <a:rPr lang="sr-Cyrl-CS" sz="3400" b="1" dirty="0" smtClean="0"/>
              <a:t>Улога:</a:t>
            </a:r>
          </a:p>
          <a:p>
            <a:pPr>
              <a:buFont typeface="Wingdings" pitchFamily="2" charset="2"/>
              <a:buChar char="v"/>
            </a:pPr>
            <a:r>
              <a:rPr lang="sr-Cyrl-CS" sz="3400" b="1" dirty="0" smtClean="0"/>
              <a:t> сазријевање леукоцита</a:t>
            </a:r>
            <a:endParaRPr lang="nl-NL" sz="3400" b="1" dirty="0" smtClean="0"/>
          </a:p>
          <a:p>
            <a:pPr>
              <a:buFont typeface="Wingdings" pitchFamily="2" charset="2"/>
              <a:buChar char="v"/>
            </a:pPr>
            <a:endParaRPr lang="sr-Cyrl-CS" dirty="0" smtClean="0"/>
          </a:p>
        </p:txBody>
      </p:sp>
      <p:pic>
        <p:nvPicPr>
          <p:cNvPr id="4" name="Picture 3" descr="grudna zljezda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1" y="987574"/>
            <a:ext cx="3851920" cy="33303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236296" y="1563638"/>
            <a:ext cx="1907704" cy="3780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1"/>
                </a:solidFill>
              </a:rPr>
              <a:t>ТИМУС</a:t>
            </a:r>
            <a:endParaRPr lang="nl-N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27584" y="-128550"/>
            <a:ext cx="6851104" cy="638771"/>
          </a:xfrm>
        </p:spPr>
        <p:txBody>
          <a:bodyPr>
            <a:normAutofit fontScale="90000"/>
          </a:bodyPr>
          <a:lstStyle/>
          <a:p>
            <a:pPr algn="ctr"/>
            <a:r>
              <a:rPr lang="sr-Cyrl-CS" sz="4000" dirty="0" smtClean="0"/>
              <a:t>Надбубрежне </a:t>
            </a:r>
            <a:r>
              <a:rPr lang="sr-Cyrl-CS" sz="4000" dirty="0" err="1" smtClean="0"/>
              <a:t>жлијезде</a:t>
            </a:r>
            <a:endParaRPr lang="nl-NL" sz="4000" dirty="0"/>
          </a:p>
        </p:txBody>
      </p:sp>
      <p:pic>
        <p:nvPicPr>
          <p:cNvPr id="8" name="Content Placeholder 7" descr="download (5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932040" y="1221601"/>
            <a:ext cx="4211960" cy="2575385"/>
          </a:xfrm>
        </p:spPr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0" y="573528"/>
            <a:ext cx="9144000" cy="429994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sr-Cyrl-CS" sz="2800" dirty="0" smtClean="0"/>
              <a:t> </a:t>
            </a:r>
            <a:r>
              <a:rPr lang="sr-Cyrl-CS" sz="2400" b="1" dirty="0" smtClean="0"/>
              <a:t>Парне </a:t>
            </a:r>
            <a:r>
              <a:rPr lang="sr-Cyrl-CS" sz="2400" b="1" dirty="0" err="1" smtClean="0"/>
              <a:t>жлијезде</a:t>
            </a:r>
            <a:r>
              <a:rPr lang="sr-Cyrl-CS" sz="2400" b="1" dirty="0" smtClean="0"/>
              <a:t> које се налазе на бубрезима</a:t>
            </a:r>
          </a:p>
          <a:p>
            <a:pPr>
              <a:buFont typeface="Wingdings" pitchFamily="2" charset="2"/>
              <a:buChar char="Ø"/>
            </a:pPr>
            <a:r>
              <a:rPr lang="sr-Cyrl-CS" sz="2400" b="1" dirty="0" smtClean="0"/>
              <a:t> Грађене из 2 дијела:</a:t>
            </a:r>
            <a:endParaRPr lang="nl-NL" sz="2400" b="1" dirty="0" smtClean="0"/>
          </a:p>
          <a:p>
            <a:r>
              <a:rPr lang="sr-Cyrl-CS" sz="2400" b="1" dirty="0" smtClean="0"/>
              <a:t>              спољашњег – коре</a:t>
            </a:r>
            <a:endParaRPr lang="nl-NL" sz="2400" b="1" dirty="0" smtClean="0"/>
          </a:p>
          <a:p>
            <a:r>
              <a:rPr lang="sr-Cyrl-CS" sz="2400" b="1" dirty="0" smtClean="0"/>
              <a:t>              средишњег – сржи</a:t>
            </a:r>
            <a:endParaRPr lang="nl-NL" sz="2400" b="1" dirty="0" smtClean="0"/>
          </a:p>
          <a:p>
            <a:pPr>
              <a:buFont typeface="Wingdings" pitchFamily="2" charset="2"/>
              <a:buChar char="v"/>
            </a:pPr>
            <a:r>
              <a:rPr lang="sr-Cyrl-CS" sz="2400" b="1" dirty="0" smtClean="0"/>
              <a:t>Хормон </a:t>
            </a:r>
            <a:r>
              <a:rPr lang="sr-Cyrl-CS" sz="2400" b="1" i="1" dirty="0" smtClean="0">
                <a:solidFill>
                  <a:srgbClr val="FF0000"/>
                </a:solidFill>
              </a:rPr>
              <a:t>АДРЕНАЛИН</a:t>
            </a:r>
            <a:r>
              <a:rPr lang="sr-Cyrl-CS" sz="2400" b="1" dirty="0" smtClean="0">
                <a:solidFill>
                  <a:srgbClr val="FF0000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sr-Cyrl-CS" sz="2400" b="1" dirty="0" smtClean="0"/>
              <a:t>   Лучи се када је организам у </a:t>
            </a:r>
          </a:p>
          <a:p>
            <a:r>
              <a:rPr lang="sr-Cyrl-CS" sz="2400" b="1" dirty="0" smtClean="0"/>
              <a:t>   </a:t>
            </a:r>
            <a:r>
              <a:rPr lang="sr-Latn-CS" sz="2400" b="1" dirty="0" smtClean="0"/>
              <a:t>   </a:t>
            </a:r>
            <a:r>
              <a:rPr lang="sr-Cyrl-CS" sz="2400" b="1" dirty="0" smtClean="0"/>
              <a:t>опасности</a:t>
            </a:r>
            <a:endParaRPr lang="nl-NL" sz="2400" b="1" dirty="0" smtClean="0"/>
          </a:p>
          <a:p>
            <a:r>
              <a:rPr lang="sr-Cyrl-CS" sz="2800" dirty="0" smtClean="0"/>
              <a:t>   </a:t>
            </a:r>
          </a:p>
          <a:p>
            <a:endParaRPr lang="sr-Cyrl-CS" sz="2800" dirty="0" smtClean="0">
              <a:solidFill>
                <a:schemeClr val="bg1"/>
              </a:solidFill>
            </a:endParaRPr>
          </a:p>
          <a:p>
            <a:endParaRPr lang="sr-Cyrl-CS" sz="2800" dirty="0" smtClean="0">
              <a:solidFill>
                <a:schemeClr val="bg1"/>
              </a:solidFill>
            </a:endParaRPr>
          </a:p>
          <a:p>
            <a:endParaRPr lang="sr-Cyrl-CS" sz="2800" dirty="0" smtClean="0">
              <a:solidFill>
                <a:schemeClr val="bg1"/>
              </a:solidFill>
            </a:endParaRPr>
          </a:p>
          <a:p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0" y="4407954"/>
            <a:ext cx="1979712" cy="5940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b="1" dirty="0" smtClean="0">
                <a:solidFill>
                  <a:schemeClr val="bg1"/>
                </a:solidFill>
              </a:rPr>
              <a:t>рад срца</a:t>
            </a:r>
            <a:endParaRPr lang="nl-NL" b="1" dirty="0"/>
          </a:p>
        </p:txBody>
      </p:sp>
      <p:sp>
        <p:nvSpPr>
          <p:cNvPr id="10" name="Oval 9"/>
          <p:cNvSpPr/>
          <p:nvPr/>
        </p:nvSpPr>
        <p:spPr>
          <a:xfrm>
            <a:off x="4427984" y="4495428"/>
            <a:ext cx="2088232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b="1" dirty="0" smtClean="0">
                <a:solidFill>
                  <a:schemeClr val="bg1"/>
                </a:solidFill>
              </a:rPr>
              <a:t>крвни притисак</a:t>
            </a:r>
            <a:endParaRPr lang="nl-NL" b="1" dirty="0"/>
          </a:p>
        </p:txBody>
      </p:sp>
      <p:sp>
        <p:nvSpPr>
          <p:cNvPr id="11" name="Oval 10"/>
          <p:cNvSpPr/>
          <p:nvPr/>
        </p:nvSpPr>
        <p:spPr>
          <a:xfrm>
            <a:off x="2051720" y="4407954"/>
            <a:ext cx="2304256" cy="73554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b="1" dirty="0" smtClean="0">
                <a:solidFill>
                  <a:schemeClr val="bg1"/>
                </a:solidFill>
              </a:rPr>
              <a:t>рад </a:t>
            </a:r>
            <a:endParaRPr lang="nl-NL" b="1" dirty="0" smtClean="0">
              <a:solidFill>
                <a:schemeClr val="bg1"/>
              </a:solidFill>
            </a:endParaRPr>
          </a:p>
          <a:p>
            <a:pPr algn="ctr"/>
            <a:r>
              <a:rPr lang="sr-Cyrl-CS" b="1" dirty="0" smtClean="0">
                <a:solidFill>
                  <a:schemeClr val="bg1"/>
                </a:solidFill>
              </a:rPr>
              <a:t>глатких мишића</a:t>
            </a:r>
            <a:endParaRPr lang="nl-NL" b="1" dirty="0"/>
          </a:p>
        </p:txBody>
      </p:sp>
      <p:sp>
        <p:nvSpPr>
          <p:cNvPr id="13" name="Rectangle 12"/>
          <p:cNvSpPr/>
          <p:nvPr/>
        </p:nvSpPr>
        <p:spPr>
          <a:xfrm>
            <a:off x="2051720" y="3327834"/>
            <a:ext cx="2664296" cy="43204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b="1" dirty="0" smtClean="0">
                <a:solidFill>
                  <a:schemeClr val="bg1"/>
                </a:solidFill>
              </a:rPr>
              <a:t>РЕГУЛАЦИЈА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1475656" y="3813888"/>
            <a:ext cx="1728192" cy="5580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203848" y="3813888"/>
            <a:ext cx="1872208" cy="70207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203848" y="3867894"/>
            <a:ext cx="0" cy="3780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7236296" y="1275606"/>
            <a:ext cx="1512168" cy="2700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1"/>
                </a:solidFill>
              </a:rPr>
              <a:t>ЖЛИЈЕЗДЕ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724128" y="3273828"/>
            <a:ext cx="1224136" cy="2700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1"/>
                </a:solidFill>
              </a:rPr>
              <a:t>БУБРЕЗИ</a:t>
            </a:r>
            <a:endParaRPr lang="nl-N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</TotalTime>
  <Words>481</Words>
  <Application>Microsoft Office PowerPoint</Application>
  <PresentationFormat>On-screen Show (16:9)</PresentationFormat>
  <Paragraphs>165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ЕНДОКРИНИ СИСТЕМ (СИСТЕМ ЖЛИЈЕЗДА СА УНУТРАШЊИМ ЛУЧЕЊЕМ)</vt:lpstr>
      <vt:lpstr>Slide 2</vt:lpstr>
      <vt:lpstr>Slide 3</vt:lpstr>
      <vt:lpstr>Slide 4</vt:lpstr>
      <vt:lpstr>Slide 5</vt:lpstr>
      <vt:lpstr>Slide 6</vt:lpstr>
      <vt:lpstr>Slide 7</vt:lpstr>
      <vt:lpstr> Грудна жлијезда (тимус) </vt:lpstr>
      <vt:lpstr>Надбубрежне жлијезде</vt:lpstr>
      <vt:lpstr>Гуштерача(панкреас)</vt:lpstr>
      <vt:lpstr>Полне жлијезде</vt:lpstr>
      <vt:lpstr>СЈЕМЕНИЦИ - ТЕСТИСИ </vt:lpstr>
      <vt:lpstr>ЈАЈНИЦИ - ОВАРИЈУМИ</vt:lpstr>
      <vt:lpstr>Регулација хормона у организму</vt:lpstr>
      <vt:lpstr>Slide 15</vt:lpstr>
      <vt:lpstr>ДОМАЋА ЗАДАЋА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ЕНДОКРИНИ СИСТЕМ (СИСТЕМ ЖЛИЈЕЗДА СА УНУТРАШЊИМ ЛУЧЕЊЕМ)</dc:title>
  <dc:creator>HPAdmin</dc:creator>
  <cp:lastModifiedBy>HPAdmin</cp:lastModifiedBy>
  <cp:revision>64</cp:revision>
  <dcterms:created xsi:type="dcterms:W3CDTF">2020-04-05T14:52:56Z</dcterms:created>
  <dcterms:modified xsi:type="dcterms:W3CDTF">2020-04-08T15:44:47Z</dcterms:modified>
</cp:coreProperties>
</file>