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8080"/>
    <a:srgbClr val="008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93" d="100"/>
          <a:sy n="93" d="100"/>
        </p:scale>
        <p:origin x="-726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DF33-672A-4443-B98A-F53CDB2F30D6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1DF3-7DC9-4D86-A269-F221205D0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814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DF33-672A-4443-B98A-F53CDB2F30D6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1DF3-7DC9-4D86-A269-F221205D0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56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DF33-672A-4443-B98A-F53CDB2F30D6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1DF3-7DC9-4D86-A269-F221205D0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15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DF33-672A-4443-B98A-F53CDB2F30D6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1DF3-7DC9-4D86-A269-F221205D0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27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DF33-672A-4443-B98A-F53CDB2F30D6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1DF3-7DC9-4D86-A269-F221205D0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11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DF33-672A-4443-B98A-F53CDB2F30D6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1DF3-7DC9-4D86-A269-F221205D0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10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DF33-672A-4443-B98A-F53CDB2F30D6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1DF3-7DC9-4D86-A269-F221205D0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1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DF33-672A-4443-B98A-F53CDB2F30D6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1DF3-7DC9-4D86-A269-F221205D0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813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DF33-672A-4443-B98A-F53CDB2F30D6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1DF3-7DC9-4D86-A269-F221205D0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21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DF33-672A-4443-B98A-F53CDB2F30D6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1DF3-7DC9-4D86-A269-F221205D0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41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DF33-672A-4443-B98A-F53CDB2F30D6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1DF3-7DC9-4D86-A269-F221205D0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58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DF33-672A-4443-B98A-F53CDB2F30D6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41DF3-7DC9-4D86-A269-F221205D0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82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s-Cyrl-BA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БРОЈЕВНИ ИЗРАЗИ</a:t>
            </a:r>
            <a:endParaRPr lang="en-US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21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435917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Примјер 5.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863457" y="935040"/>
                <a:ext cx="7239000" cy="1138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s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Израчунај вриједност израза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bs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5·а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sz="240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s-Cyrl-BA" sz="24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bs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·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  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ako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je:</a:t>
                </a:r>
              </a:p>
              <a:p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a=1,5   b=5                                 b) a=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b=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457" y="935040"/>
                <a:ext cx="7239000" cy="1138517"/>
              </a:xfrm>
              <a:prstGeom prst="rect">
                <a:avLst/>
              </a:prstGeom>
              <a:blipFill rotWithShape="1">
                <a:blip r:embed="rId2"/>
                <a:stretch>
                  <a:fillRect l="-1348" b="-4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874160" y="2098612"/>
                <a:ext cx="2362200" cy="616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s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5·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1,5</a:t>
                </a:r>
                <a:r>
                  <a:rPr lang="bs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bs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sz="2400" i="1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s-Cyrl-BA" sz="2400" i="1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bs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·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160" y="2098612"/>
                <a:ext cx="2362200" cy="616964"/>
              </a:xfrm>
              <a:prstGeom prst="rect">
                <a:avLst/>
              </a:prstGeom>
              <a:blipFill rotWithShape="1">
                <a:blip r:embed="rId3"/>
                <a:stretch>
                  <a:fillRect l="-3866" b="-8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914400" y="271968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7,5</a:t>
            </a:r>
            <a:r>
              <a:rPr lang="bs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=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5260" y="2747512"/>
            <a:ext cx="8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9,5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181600" y="2157217"/>
                <a:ext cx="2438400" cy="616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5·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·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dirty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2157217"/>
                <a:ext cx="2438400" cy="616964"/>
              </a:xfrm>
              <a:prstGeom prst="rect">
                <a:avLst/>
              </a:prstGeom>
              <a:blipFill rotWithShape="1">
                <a:blip r:embed="rId4"/>
                <a:stretch>
                  <a:fillRect l="-3750" b="-8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5295900" y="2774823"/>
                <a:ext cx="1524000" cy="61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·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endParaRPr 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5900" y="2774823"/>
                <a:ext cx="1524000" cy="619913"/>
              </a:xfrm>
              <a:prstGeom prst="rect">
                <a:avLst/>
              </a:prstGeom>
              <a:blipFill rotWithShape="1">
                <a:blip r:embed="rId5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5319017" y="3399637"/>
                <a:ext cx="1295400" cy="61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endParaRPr 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9017" y="3399637"/>
                <a:ext cx="1295400" cy="619913"/>
              </a:xfrm>
              <a:prstGeom prst="rect">
                <a:avLst/>
              </a:prstGeom>
              <a:blipFill rotWithShape="1">
                <a:blip r:embed="rId6"/>
                <a:stretch>
                  <a:fillRect b="-8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5319017" y="4095750"/>
                <a:ext cx="1081783" cy="6222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25+1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endParaRPr 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9017" y="4095750"/>
                <a:ext cx="1081783" cy="622222"/>
              </a:xfrm>
              <a:prstGeom prst="rect">
                <a:avLst/>
              </a:prstGeom>
              <a:blipFill rotWithShape="1">
                <a:blip r:embed="rId7"/>
                <a:stretch>
                  <a:fillRect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6262527" y="4095750"/>
                <a:ext cx="1828800" cy="616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26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13</m:t>
                        </m:r>
                      </m:num>
                      <m:den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2400" b="0" i="1" dirty="0" smtClean="0">
                        <a:solidFill>
                          <a:schemeClr val="bg1"/>
                        </a:solidFill>
                        <a:latin typeface="Cambria Math"/>
                      </a:rPr>
                      <m:t>=2</m:t>
                    </m:r>
                    <m:f>
                      <m:fPr>
                        <m:ctrlP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400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2527" y="4095750"/>
                <a:ext cx="1828800" cy="616964"/>
              </a:xfrm>
              <a:prstGeom prst="rect">
                <a:avLst/>
              </a:prstGeom>
              <a:blipFill rotWithShape="1">
                <a:blip r:embed="rId8"/>
                <a:stretch>
                  <a:fillRect b="-8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341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200150"/>
            <a:ext cx="6781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Задаћа:   уџбеник стр. 106, задатак 1.</a:t>
            </a:r>
          </a:p>
          <a:p>
            <a:r>
              <a:rPr lang="bs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стр. 108, задатак 5.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82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174483"/>
            <a:ext cx="73152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32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БРОЈЕВНИ ИЗРАЗ </a:t>
            </a:r>
            <a:r>
              <a:rPr lang="bs-Cyrl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представља бројеве</a:t>
            </a:r>
          </a:p>
          <a:p>
            <a:r>
              <a:rPr lang="bs-Cyrl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повезане рачунским операцијама и евентуално раздвојене заградама</a:t>
            </a:r>
            <a:r>
              <a:rPr lang="bs-Cyrl-BA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95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047750"/>
            <a:ext cx="73152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32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ВРИЈЕДНОСТ</a:t>
            </a:r>
            <a:r>
              <a:rPr lang="bs-Cyrl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бројевног израза је тачно један број који се добије након извршавања свих назначених рачунских операција.</a:t>
            </a:r>
            <a:r>
              <a:rPr lang="bs-Cyrl-BA" sz="3200" dirty="0" smtClean="0">
                <a:solidFill>
                  <a:schemeClr val="bg1"/>
                </a:solidFill>
              </a:rPr>
              <a:t> </a:t>
            </a:r>
            <a:endParaRPr lang="en-US" sz="3200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48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89535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Редослијед извршавања рачунских операција у изразу</a:t>
            </a:r>
            <a:r>
              <a:rPr lang="bs-Cyrl-BA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s-Cyrl-BA" sz="3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28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819150"/>
            <a:ext cx="7239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bs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Ако </a:t>
            </a:r>
            <a:r>
              <a:rPr lang="bs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изразу нема </a:t>
            </a:r>
            <a:r>
              <a:rPr lang="bs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заграда, прво се врши множење и дијељење, па онда сабирање и одузимање.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107040" y="2238178"/>
                <a:ext cx="4343400" cy="9249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s-Cyrl-BA" sz="200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Примјер 1.</a:t>
                </a:r>
              </a:p>
              <a:p>
                <a:r>
                  <a:rPr lang="bs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0,6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sz="240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s-Cyrl-BA" sz="24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bs-Cyrl-BA" sz="24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bs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sz="240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s-Cyrl-BA" sz="24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bs-Cyrl-BA" sz="24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bs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endParaRPr 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7040" y="2238178"/>
                <a:ext cx="4343400" cy="924933"/>
              </a:xfrm>
              <a:prstGeom prst="rect">
                <a:avLst/>
              </a:prstGeom>
              <a:blipFill rotWithShape="1">
                <a:blip r:embed="rId2"/>
                <a:stretch>
                  <a:fillRect l="-2247" t="-3289"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266289" y="3254868"/>
                <a:ext cx="1553111" cy="893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s-Cyrl-BA" sz="2400" i="1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r>
                          <a:rPr lang="bs-Cyrl-BA" sz="2400" i="1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bs-Cyrl-BA" sz="24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sz="2400" i="1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s-Cyrl-BA" sz="2400" i="1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bs-Cyrl-BA" sz="2400" i="1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bs-Cyrl-BA" sz="24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bs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endParaRPr 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6289" y="3254868"/>
                <a:ext cx="1553111" cy="89396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266289" y="4019550"/>
                <a:ext cx="914400" cy="6222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s-Cyrl-BA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6−5</m:t>
                        </m:r>
                      </m:num>
                      <m:den>
                        <m:r>
                          <a:rPr lang="bs-Cyrl-BA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bs-Cyrl-BA" sz="2400" dirty="0" smtClean="0">
                    <a:solidFill>
                      <a:schemeClr val="bg1"/>
                    </a:solidFill>
                  </a:rPr>
                  <a:t> =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6289" y="4019550"/>
                <a:ext cx="914400" cy="622222"/>
              </a:xfrm>
              <a:prstGeom prst="rect">
                <a:avLst/>
              </a:prstGeom>
              <a:blipFill rotWithShape="1">
                <a:blip r:embed="rId4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2110483" y="4029040"/>
                <a:ext cx="685800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bs-Cyrl-BA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bs-Cyrl-BA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0483" y="4029040"/>
                <a:ext cx="685800" cy="6127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7930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66750"/>
            <a:ext cx="7391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bs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Ако у изразу има заграда, прво се извршавају операције у заградама, уз поштовање претходног правила.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19075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Примјер  2</a:t>
            </a:r>
            <a:r>
              <a:rPr lang="bs-Cyrl-BA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914400" y="2724151"/>
                <a:ext cx="3200400" cy="6165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s-Cyrl-BA" sz="24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8</m:t>
                        </m:r>
                      </m:num>
                      <m:den>
                        <m:r>
                          <a:rPr lang="bs-Cyrl-BA" sz="24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bs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(0,4 : 2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sz="240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s-Cyrl-BA" sz="24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bs-Cyrl-BA" sz="24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bs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3) = </a:t>
                </a:r>
                <a:endParaRPr 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724151"/>
                <a:ext cx="3200400" cy="616579"/>
              </a:xfrm>
              <a:prstGeom prst="rect">
                <a:avLst/>
              </a:prstGeom>
              <a:blipFill rotWithShape="1">
                <a:blip r:embed="rId2"/>
                <a:stretch>
                  <a:fillRect b="-8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914400" y="3340730"/>
                <a:ext cx="2438400" cy="6157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s-Cyrl-BA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bs-Cyrl-BA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bs-Cyrl-BA" dirty="0" smtClean="0">
                    <a:solidFill>
                      <a:schemeClr val="bg1"/>
                    </a:solidFill>
                  </a:rPr>
                  <a:t> </a:t>
                </a:r>
                <a:r>
                  <a:rPr lang="bs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(0,2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sz="24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s-Cyrl-BA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bs-Cyrl-BA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bs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sz="24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s-Cyrl-BA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bs-Cyrl-BA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bs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 =</a:t>
                </a:r>
                <a:endParaRPr 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340730"/>
                <a:ext cx="2438400" cy="615746"/>
              </a:xfrm>
              <a:prstGeom prst="rect">
                <a:avLst/>
              </a:prstGeom>
              <a:blipFill rotWithShape="1">
                <a:blip r:embed="rId3"/>
                <a:stretch>
                  <a:fillRect b="-8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914400" y="4095750"/>
                <a:ext cx="2743200" cy="9243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s-Cyrl-BA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bs-Cyrl-BA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bs-Cyrl-BA" sz="24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sz="2400" i="1" dirty="0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s-Cyrl-BA" sz="2400" b="0" i="1" dirty="0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bs-Cyrl-BA" sz="2400" b="0" i="1" dirty="0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bs-Cyrl-BA" sz="24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s-Cyrl-BA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bs-Cyrl-BA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bs-Cyrl-BA" sz="24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bs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bs-Cyrl-BA" sz="24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endParaRPr 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095750"/>
                <a:ext cx="2743200" cy="92435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5164476" y="2582829"/>
                <a:ext cx="2514600" cy="899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s-Cyrl-BA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bs-Cyrl-BA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bs-Cyrl-BA" sz="24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sz="2400" i="1" dirty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s-Cyrl-BA" sz="2400" b="0" i="1" dirty="0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6+5</m:t>
                        </m:r>
                      </m:num>
                      <m:den>
                        <m:r>
                          <a:rPr lang="bs-Cyrl-BA" sz="2400" b="0" i="1" dirty="0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bs-Cyrl-BA" sz="24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bs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endParaRPr 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4476" y="2582829"/>
                <a:ext cx="2514600" cy="89922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5164476" y="3340730"/>
                <a:ext cx="1617324" cy="899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s-Cyrl-BA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bs-Cyrl-BA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bs-Cyrl-BA" sz="24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sz="2400" i="1" dirty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s-Cyrl-BA" sz="2400" b="0" i="1" dirty="0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11</m:t>
                        </m:r>
                      </m:num>
                      <m:den>
                        <m:r>
                          <a:rPr lang="bs-Cyrl-BA" sz="2400" i="1" dirty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bs-Cyrl-BA" sz="24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bs-Cyrl-BA" sz="24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endParaRPr 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4476" y="3340730"/>
                <a:ext cx="1617324" cy="89922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5181600" y="4095750"/>
                <a:ext cx="1240176" cy="616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s-Cyrl-BA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8</m:t>
                        </m:r>
                        <m:r>
                          <a:rPr lang="bs-Cyrl-BA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0 − 33</m:t>
                        </m:r>
                      </m:num>
                      <m:den>
                        <m:r>
                          <a:rPr lang="bs-Cyrl-BA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90</m:t>
                        </m:r>
                      </m:den>
                    </m:f>
                  </m:oMath>
                </a14:m>
                <a:r>
                  <a:rPr lang="bs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endParaRPr 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095750"/>
                <a:ext cx="1240176" cy="616964"/>
              </a:xfrm>
              <a:prstGeom prst="rect">
                <a:avLst/>
              </a:prstGeom>
              <a:blipFill rotWithShape="1">
                <a:blip r:embed="rId7"/>
                <a:stretch>
                  <a:fillRect r="-4433" b="-8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6415783" y="4051377"/>
                <a:ext cx="931524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bs-Cyrl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bs-Cyrl-BA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bs-Cyrl-BA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9</m:t>
                          </m:r>
                          <m:r>
                            <a:rPr lang="bs-Cyrl-BA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5783" y="4051377"/>
                <a:ext cx="931524" cy="78483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71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4" grpId="0"/>
      <p:bldP spid="15" grpId="0"/>
      <p:bldP spid="17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895350"/>
            <a:ext cx="746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bs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Ако су дате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bs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заграде у заградама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bs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онда предност имају унутрашње заграде.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226695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Примјер 3</a:t>
            </a:r>
            <a:r>
              <a:rPr lang="bs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2876552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(4,8 – (16,5 : 5 + 1)) · 0,2 =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3338217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s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4,8 </a:t>
            </a:r>
            <a:r>
              <a:rPr lang="bs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bs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(3,3+ </a:t>
            </a:r>
            <a:r>
              <a:rPr lang="bs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1)) · </a:t>
            </a:r>
            <a:r>
              <a:rPr lang="bs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0,2 =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3799882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(4,8 –4,3) </a:t>
            </a:r>
            <a:r>
              <a:rPr lang="bs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</a:t>
            </a:r>
            <a:r>
              <a:rPr lang="bs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0,2 =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4261547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0,5 · 0,2 =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90800" y="4301879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0,1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55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90550"/>
            <a:ext cx="7162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bs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Двојни разломак је исто што и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bs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бројилац у загради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bs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подијељен са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bs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имениоцем у загради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bs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975545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Примјер 4.</a:t>
            </a:r>
            <a:endParaRPr lang="en-US" sz="20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78613" y="2413976"/>
                <a:ext cx="2590800" cy="9112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400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bs-Cyrl-BA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bs-Cyrl-BA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bs-Cyrl-BA" sz="24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 + </m:t>
                        </m:r>
                        <m:f>
                          <m:fPr>
                            <m:ctrlPr>
                              <a:rPr lang="bs-Cyrl-BA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bs-Cyrl-BA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bs-Cyrl-BA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sz="2400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bs-Cyrl-BA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bs-Cyrl-BA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bs-Cyrl-BA" sz="24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 − </m:t>
                        </m:r>
                        <m:f>
                          <m:fPr>
                            <m:ctrlPr>
                              <a:rPr lang="bs-Cyrl-BA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bs-Cyrl-BA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bs-Cyrl-BA" sz="24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3</m:t>
                            </m:r>
                          </m:den>
                        </m:f>
                      </m:den>
                    </m:f>
                  </m:oMath>
                </a14:m>
                <a:r>
                  <a:rPr lang="bs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+ 1,5 =</a:t>
                </a:r>
                <a:endParaRPr 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613" y="2413976"/>
                <a:ext cx="2590800" cy="91121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066800" y="3409951"/>
                <a:ext cx="2819400" cy="5339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bs-Cyrl-BA" sz="2000" b="0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f>
                      <m:fPr>
                        <m:ctrlPr>
                          <a:rPr lang="bs-Cyrl-BA" sz="20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s-Cyrl-BA" sz="20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bs-Cyrl-BA" sz="20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bs-Cyrl-BA" sz="2000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bs-Cyrl-BA" sz="2000" i="1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s-Cyrl-BA" sz="2000" i="1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bs-Cyrl-BA" sz="2000" i="1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bs-Cyrl-BA" sz="2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 : </a:t>
                </a:r>
                <a14:m>
                  <m:oMath xmlns:m="http://schemas.openxmlformats.org/officeDocument/2006/math">
                    <m:r>
                      <a:rPr lang="bs-Cyrl-BA" sz="2000" dirty="0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f>
                      <m:fPr>
                        <m:ctrlPr>
                          <a:rPr lang="bs-Cyrl-BA" sz="2000" i="1" dirty="0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s-Cyrl-BA" sz="2000" b="0" i="1" dirty="0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bs-Cyrl-BA" sz="2000" b="0" i="1" dirty="0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bs-Cyrl-BA" sz="2000" i="1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−</m:t>
                    </m:r>
                    <m:f>
                      <m:fPr>
                        <m:ctrlPr>
                          <a:rPr lang="bs-Cyrl-BA" sz="2000" i="1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s-Cyrl-BA" sz="2000" i="1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bs-Cyrl-BA" sz="2000" i="1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bs-Cyrl-BA" sz="2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+ </a:t>
                </a:r>
                <a:r>
                  <a:rPr lang="bs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1,5</a:t>
                </a:r>
                <a:r>
                  <a:rPr lang="bs-Cyrl-BA" sz="2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endParaRPr lang="en-US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3409951"/>
                <a:ext cx="2819400" cy="533929"/>
              </a:xfrm>
              <a:prstGeom prst="rect">
                <a:avLst/>
              </a:prstGeom>
              <a:blipFill rotWithShape="1">
                <a:blip r:embed="rId3"/>
                <a:stretch>
                  <a:fillRect l="-864" t="-6818" r="-216"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143000" y="4095750"/>
                <a:ext cx="2426413" cy="5295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s-Cyrl-BA" sz="2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2 </m:t>
                        </m:r>
                        <m:r>
                          <a:rPr lang="bs-Cyrl-BA" sz="2000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bs-Cyrl-BA" sz="20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 3</m:t>
                        </m:r>
                      </m:num>
                      <m:den>
                        <m:r>
                          <a:rPr lang="bs-Cyrl-BA" sz="2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bs-Cyrl-BA" sz="2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sz="2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s-Cyrl-BA" sz="2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3 −2</m:t>
                        </m:r>
                      </m:num>
                      <m:den>
                        <m:r>
                          <a:rPr lang="bs-Cyrl-BA" sz="2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bs-Cyrl-BA" sz="2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bs-Cyrl-BA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bs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1,5</a:t>
                </a:r>
                <a:r>
                  <a:rPr lang="bs-Cyrl-BA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endParaRPr lang="en-US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095750"/>
                <a:ext cx="2426413" cy="529504"/>
              </a:xfrm>
              <a:prstGeom prst="rect">
                <a:avLst/>
              </a:prstGeom>
              <a:blipFill rotWithShape="1">
                <a:blip r:embed="rId4"/>
                <a:stretch>
                  <a:fillRect t="-6897" b="-14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5334000" y="2742790"/>
                <a:ext cx="2133600" cy="5339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s-Cyrl-BA" sz="2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bs-Cyrl-BA" sz="2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bs-Cyrl-BA" sz="2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sz="2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s-Cyrl-BA" sz="2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bs-Cyrl-BA" sz="2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bs-Cyrl-BA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bs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1,5</a:t>
                </a:r>
                <a:r>
                  <a:rPr lang="bs-Cyrl-BA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endParaRPr lang="en-US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742790"/>
                <a:ext cx="2133600" cy="533929"/>
              </a:xfrm>
              <a:prstGeom prst="rect">
                <a:avLst/>
              </a:prstGeom>
              <a:blipFill rotWithShape="1">
                <a:blip r:embed="rId5"/>
                <a:stretch>
                  <a:fillRect t="-6818"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5334000" y="356235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+ 1,5 </a:t>
            </a:r>
            <a:r>
              <a:rPr lang="bs-Cyrl-BA" sz="2400" dirty="0" smtClean="0">
                <a:solidFill>
                  <a:schemeClr val="bg1"/>
                </a:solidFill>
              </a:rPr>
              <a:t>=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00800" y="356235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6,5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70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74295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Ако се у неким изразима осим бројева, рачунских операција и заграда, појављују још и промјенљиве величине означене словима, нпр.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b, c…,x, y,</a:t>
            </a:r>
            <a:r>
              <a:rPr lang="bs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z, </a:t>
            </a:r>
            <a:r>
              <a:rPr lang="bs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они се називају </a:t>
            </a:r>
            <a:r>
              <a:rPr lang="bs-Cyrl-BA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изрази са промјенљивим величинама</a:t>
            </a:r>
            <a:r>
              <a:rPr lang="bs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64795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Израз са промјенљивим може имати </a:t>
            </a:r>
            <a:r>
              <a:rPr lang="bs-Cyrl-BA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више</a:t>
            </a:r>
            <a:r>
              <a:rPr lang="bs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различитих вриједности, за </a:t>
            </a:r>
            <a:r>
              <a:rPr lang="bs-Cyrl-BA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разне вриједности </a:t>
            </a:r>
            <a:r>
              <a:rPr lang="bs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промјенљивих.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15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581</Words>
  <Application>Microsoft Office PowerPoint</Application>
  <PresentationFormat>On-screen Show (16:9)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БРОЈЕВНИ ИЗРАЗИ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БРОЈЕВНИ ИЗРАЗИ</dc:title>
  <dc:creator>Vidovic</dc:creator>
  <cp:lastModifiedBy>Vidovic</cp:lastModifiedBy>
  <cp:revision>33</cp:revision>
  <dcterms:created xsi:type="dcterms:W3CDTF">2020-03-28T21:08:25Z</dcterms:created>
  <dcterms:modified xsi:type="dcterms:W3CDTF">2020-03-29T20:58:53Z</dcterms:modified>
</cp:coreProperties>
</file>